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style1.xml" ContentType="application/vnd.ms-office.chartstyle+xml"/>
  <Override PartName="/ppt/charts/colors1.xml" ContentType="application/vnd.ms-office.chartcolorstyle+xml"/>
  <Override PartName="/ppt/charts/chart18.xml" ContentType="application/vnd.openxmlformats-officedocument.drawingml.chart+xml"/>
  <Override PartName="/ppt/charts/style2.xml" ContentType="application/vnd.ms-office.chartstyle+xml"/>
  <Override PartName="/ppt/charts/colors2.xml" ContentType="application/vnd.ms-office.chartcolorstyle+xml"/>
  <Override PartName="/ppt/charts/chart19.xml" ContentType="application/vnd.openxmlformats-officedocument.drawingml.chart+xml"/>
  <Override PartName="/ppt/charts/style3.xml" ContentType="application/vnd.ms-office.chartstyle+xml"/>
  <Override PartName="/ppt/charts/colors3.xml" ContentType="application/vnd.ms-office.chartcolorstyle+xml"/>
  <Override PartName="/ppt/charts/chart20.xml" ContentType="application/vnd.openxmlformats-officedocument.drawingml.chart+xml"/>
  <Override PartName="/ppt/charts/style4.xml" ContentType="application/vnd.ms-office.chartstyle+xml"/>
  <Override PartName="/ppt/charts/colors4.xml" ContentType="application/vnd.ms-office.chartcolorstyle+xml"/>
  <Override PartName="/ppt/charts/chart21.xml" ContentType="application/vnd.openxmlformats-officedocument.drawingml.chart+xml"/>
  <Override PartName="/ppt/charts/style5.xml" ContentType="application/vnd.ms-office.chartstyle+xml"/>
  <Override PartName="/ppt/charts/colors5.xml" ContentType="application/vnd.ms-office.chartcolorstyle+xml"/>
  <Override PartName="/ppt/charts/chart22.xml" ContentType="application/vnd.openxmlformats-officedocument.drawingml.chart+xml"/>
  <Override PartName="/ppt/charts/style6.xml" ContentType="application/vnd.ms-office.chartstyle+xml"/>
  <Override PartName="/ppt/charts/colors6.xml" ContentType="application/vnd.ms-office.chartcolorstyle+xml"/>
  <Override PartName="/ppt/charts/chart23.xml" ContentType="application/vnd.openxmlformats-officedocument.drawingml.chart+xml"/>
  <Override PartName="/ppt/charts/style7.xml" ContentType="application/vnd.ms-office.chartstyle+xml"/>
  <Override PartName="/ppt/charts/colors7.xml" ContentType="application/vnd.ms-office.chartcolorstyle+xml"/>
  <Override PartName="/ppt/charts/chart24.xml" ContentType="application/vnd.openxmlformats-officedocument.drawingml.chart+xml"/>
  <Override PartName="/ppt/charts/style8.xml" ContentType="application/vnd.ms-office.chartstyle+xml"/>
  <Override PartName="/ppt/charts/colors8.xml" ContentType="application/vnd.ms-office.chartcolorstyle+xml"/>
  <Override PartName="/ppt/charts/chart25.xml" ContentType="application/vnd.openxmlformats-officedocument.drawingml.chart+xml"/>
  <Override PartName="/ppt/charts/style9.xml" ContentType="application/vnd.ms-office.chartstyle+xml"/>
  <Override PartName="/ppt/charts/colors9.xml" ContentType="application/vnd.ms-office.chartcolorstyle+xml"/>
  <Override PartName="/ppt/charts/chart26.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7.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8.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9.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30.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31.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32.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3.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4.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5.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36.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7.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8.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39.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40.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41.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42.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43.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44.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45.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46.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47.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48.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49.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50.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51.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5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5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54.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55.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56.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57.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5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59.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60.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61.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62.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63.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64.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65.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66.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67.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68.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69.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70.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71.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72.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73.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74.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75.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76.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77.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78.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79.xml" ContentType="application/vnd.openxmlformats-officedocument.drawingml.chart+xml"/>
  <Override PartName="/ppt/charts/style63.xml" ContentType="application/vnd.ms-office.chartstyle+xml"/>
  <Override PartName="/ppt/charts/colors63.xml" ContentType="application/vnd.ms-office.chartcolorstyl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p:sldMasterIdLst>
    <p:sldMasterId id="2147483648" r:id="rId4"/>
    <p:sldMasterId id="2147483666" r:id="rId5"/>
  </p:sldMasterIdLst>
  <p:notesMasterIdLst>
    <p:notesMasterId r:id="rId76"/>
  </p:notesMasterIdLst>
  <p:sldIdLst>
    <p:sldId id="257" r:id="rId6"/>
    <p:sldId id="363" r:id="rId7"/>
    <p:sldId id="258" r:id="rId8"/>
    <p:sldId id="350" r:id="rId9"/>
    <p:sldId id="343" r:id="rId10"/>
    <p:sldId id="344" r:id="rId11"/>
    <p:sldId id="345" r:id="rId12"/>
    <p:sldId id="346" r:id="rId13"/>
    <p:sldId id="365" r:id="rId14"/>
    <p:sldId id="263" r:id="rId15"/>
    <p:sldId id="264" r:id="rId16"/>
    <p:sldId id="265" r:id="rId17"/>
    <p:sldId id="266" r:id="rId18"/>
    <p:sldId id="267" r:id="rId19"/>
    <p:sldId id="268" r:id="rId20"/>
    <p:sldId id="269" r:id="rId21"/>
    <p:sldId id="270" r:id="rId22"/>
    <p:sldId id="271" r:id="rId23"/>
    <p:sldId id="272" r:id="rId24"/>
    <p:sldId id="329"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30" r:id="rId52"/>
    <p:sldId id="332" r:id="rId53"/>
    <p:sldId id="331" r:id="rId54"/>
    <p:sldId id="336" r:id="rId55"/>
    <p:sldId id="338" r:id="rId56"/>
    <p:sldId id="367" r:id="rId57"/>
    <p:sldId id="368" r:id="rId58"/>
    <p:sldId id="369" r:id="rId59"/>
    <p:sldId id="370" r:id="rId60"/>
    <p:sldId id="312" r:id="rId61"/>
    <p:sldId id="313" r:id="rId62"/>
    <p:sldId id="352" r:id="rId63"/>
    <p:sldId id="353" r:id="rId64"/>
    <p:sldId id="354" r:id="rId65"/>
    <p:sldId id="355" r:id="rId66"/>
    <p:sldId id="356" r:id="rId67"/>
    <p:sldId id="357" r:id="rId68"/>
    <p:sldId id="358" r:id="rId69"/>
    <p:sldId id="359" r:id="rId70"/>
    <p:sldId id="360" r:id="rId71"/>
    <p:sldId id="361" r:id="rId72"/>
    <p:sldId id="362" r:id="rId73"/>
    <p:sldId id="326" r:id="rId74"/>
    <p:sldId id="328" r:id="rId75"/>
  </p:sldIdLst>
  <p:sldSz cx="7556500" cy="10693400"/>
  <p:notesSz cx="7556500" cy="10693400"/>
  <p:defaultTextStyle>
    <a:defPPr>
      <a:defRPr kern="0"/>
    </a:defPPr>
  </p:defaultTextStyle>
  <p:extLst>
    <p:ext uri="{EFAFB233-063F-42B5-8137-9DF3F51BA10A}">
      <p15:sldGuideLst xmlns:p15="http://schemas.microsoft.com/office/powerpoint/2012/main">
        <p15:guide id="1" orient="horz" pos="2888" userDrawn="1">
          <p15:clr>
            <a:srgbClr val="A4A3A4"/>
          </p15:clr>
        </p15:guide>
        <p15:guide id="2" pos="216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39E9719-3A72-1B1D-6A89-B7D39640B590}" name="Yang Liu" initials="YL" userId="S::yang.liu@PickerEurope.ac.uk::fd660113-6f3e-4fcf-aebc-3c8e80c5197c" providerId="AD"/>
  <p188:author id="{88F2CF8F-489F-0D20-F325-36525D0A0E23}" name="Roisin Atkin" initials="RA" userId="S::roisin.atkin@pickereurope.ac.uk::7565ec05-46a1-4150-82ba-7d8ef68671a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939598"/>
    <a:srgbClr val="336E9F"/>
    <a:srgbClr val="000000"/>
    <a:srgbClr val="414042"/>
    <a:srgbClr val="DCDDDE"/>
    <a:srgbClr val="1F60AD"/>
    <a:srgbClr val="A8C7E9"/>
    <a:srgbClr val="0A74BB"/>
    <a:srgbClr val="005EB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383" autoAdjust="0"/>
    <p:restoredTop sz="95400" autoAdjust="0"/>
  </p:normalViewPr>
  <p:slideViewPr>
    <p:cSldViewPr>
      <p:cViewPr varScale="1">
        <p:scale>
          <a:sx n="44" d="100"/>
          <a:sy n="44" d="100"/>
        </p:scale>
        <p:origin x="2331" y="65"/>
      </p:cViewPr>
      <p:guideLst>
        <p:guide orient="horz" pos="2888"/>
        <p:guide pos="2160"/>
      </p:guideLst>
    </p:cSldViewPr>
  </p:slideViewPr>
  <p:notesTextViewPr>
    <p:cViewPr>
      <p:scale>
        <a:sx n="100" d="100"/>
        <a:sy n="100" d="100"/>
      </p:scale>
      <p:origin x="0" y="0"/>
    </p:cViewPr>
  </p:notesTextViewPr>
  <p:sorterViewPr>
    <p:cViewPr>
      <p:scale>
        <a:sx n="117" d="100"/>
        <a:sy n="117" d="100"/>
      </p:scale>
      <p:origin x="0" y="-1574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theme" Target="theme/theme1.xml"/><Relationship Id="rId5" Type="http://schemas.openxmlformats.org/officeDocument/2006/relationships/slideMaster" Target="slideMasters/slideMaster2.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viewProps" Target="viewProps.xml"/><Relationship Id="rId81"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notesMaster" Target="notesMasters/notesMaster1.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xml"/><Relationship Id="rId1" Type="http://schemas.microsoft.com/office/2011/relationships/chartStyle" Target="style1.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2.xml"/><Relationship Id="rId1" Type="http://schemas.microsoft.com/office/2011/relationships/chartStyle" Target="style2.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3.xml"/><Relationship Id="rId1" Type="http://schemas.microsoft.com/office/2011/relationships/chartStyle" Target="style3.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4.xml"/><Relationship Id="rId1" Type="http://schemas.microsoft.com/office/2011/relationships/chartStyle" Target="style4.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5.xml"/><Relationship Id="rId1" Type="http://schemas.microsoft.com/office/2011/relationships/chartStyle" Target="style5.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6.xml"/><Relationship Id="rId1" Type="http://schemas.microsoft.com/office/2011/relationships/chartStyle" Target="style6.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7.xml"/><Relationship Id="rId1" Type="http://schemas.microsoft.com/office/2011/relationships/chartStyle" Target="style7.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8.xml"/><Relationship Id="rId1" Type="http://schemas.microsoft.com/office/2011/relationships/chartStyle" Target="style8.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9.xml"/><Relationship Id="rId1" Type="http://schemas.microsoft.com/office/2011/relationships/chartStyle" Target="style9.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0.xml"/><Relationship Id="rId1" Type="http://schemas.microsoft.com/office/2011/relationships/chartStyle" Target="style10.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1.xml"/><Relationship Id="rId1" Type="http://schemas.microsoft.com/office/2011/relationships/chartStyle" Target="style11.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2.xml"/><Relationship Id="rId1" Type="http://schemas.microsoft.com/office/2011/relationships/chartStyle" Target="style12.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3.xml"/><Relationship Id="rId1" Type="http://schemas.microsoft.com/office/2011/relationships/chartStyle" Target="style1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4.xml"/><Relationship Id="rId1" Type="http://schemas.microsoft.com/office/2011/relationships/chartStyle" Target="style14.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5.xml"/><Relationship Id="rId1" Type="http://schemas.microsoft.com/office/2011/relationships/chartStyle" Target="style15.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6.xml"/><Relationship Id="rId1" Type="http://schemas.microsoft.com/office/2011/relationships/chartStyle" Target="style16.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7.xml"/><Relationship Id="rId1" Type="http://schemas.microsoft.com/office/2011/relationships/chartStyle" Target="style17.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18.xml"/><Relationship Id="rId1" Type="http://schemas.microsoft.com/office/2011/relationships/chartStyle" Target="style18.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19.xml"/><Relationship Id="rId1" Type="http://schemas.microsoft.com/office/2011/relationships/chartStyle" Target="style19.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0.xml"/><Relationship Id="rId1" Type="http://schemas.microsoft.com/office/2011/relationships/chartStyle" Target="style20.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21.xml"/><Relationship Id="rId1" Type="http://schemas.microsoft.com/office/2011/relationships/chartStyle" Target="style21.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22.xml"/><Relationship Id="rId1" Type="http://schemas.microsoft.com/office/2011/relationships/chartStyle" Target="style22.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23.xml"/><Relationship Id="rId1" Type="http://schemas.microsoft.com/office/2011/relationships/chartStyle" Target="style2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24.xml"/><Relationship Id="rId1" Type="http://schemas.microsoft.com/office/2011/relationships/chartStyle" Target="style24.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25.xml"/><Relationship Id="rId1" Type="http://schemas.microsoft.com/office/2011/relationships/chartStyle" Target="style25.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26.xml"/><Relationship Id="rId1" Type="http://schemas.microsoft.com/office/2011/relationships/chartStyle" Target="style26.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27.xml"/><Relationship Id="rId1" Type="http://schemas.microsoft.com/office/2011/relationships/chartStyle" Target="style27.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28.xml"/><Relationship Id="rId1" Type="http://schemas.microsoft.com/office/2011/relationships/chartStyle" Target="style28.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29.xml"/><Relationship Id="rId1" Type="http://schemas.microsoft.com/office/2011/relationships/chartStyle" Target="style29.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30.xml"/><Relationship Id="rId1" Type="http://schemas.microsoft.com/office/2011/relationships/chartStyle" Target="style30.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31.xml"/><Relationship Id="rId1" Type="http://schemas.microsoft.com/office/2011/relationships/chartStyle" Target="style31.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32.xml"/><Relationship Id="rId1" Type="http://schemas.microsoft.com/office/2011/relationships/chartStyle" Target="style32.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33.xml"/><Relationship Id="rId1" Type="http://schemas.microsoft.com/office/2011/relationships/chartStyle" Target="style33.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34.xml"/><Relationship Id="rId1" Type="http://schemas.microsoft.com/office/2011/relationships/chartStyle" Target="style34.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35.xml"/><Relationship Id="rId1" Type="http://schemas.microsoft.com/office/2011/relationships/chartStyle" Target="style35.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36.xml"/><Relationship Id="rId1" Type="http://schemas.microsoft.com/office/2011/relationships/chartStyle" Target="style36.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37.xml"/><Relationship Id="rId1" Type="http://schemas.microsoft.com/office/2011/relationships/chartStyle" Target="style37.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38.xml"/><Relationship Id="rId1" Type="http://schemas.microsoft.com/office/2011/relationships/chartStyle" Target="style38.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39.xml"/><Relationship Id="rId1" Type="http://schemas.microsoft.com/office/2011/relationships/chartStyle" Target="style39.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0.xml"/><Relationship Id="rId1" Type="http://schemas.microsoft.com/office/2011/relationships/chartStyle" Target="style40.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41.xml"/><Relationship Id="rId1" Type="http://schemas.microsoft.com/office/2011/relationships/chartStyle" Target="style41.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42.xml"/><Relationship Id="rId1" Type="http://schemas.microsoft.com/office/2011/relationships/chartStyle" Target="style42.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43.xml"/><Relationship Id="rId1" Type="http://schemas.microsoft.com/office/2011/relationships/chartStyle" Target="style43.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44.xml"/><Relationship Id="rId1" Type="http://schemas.microsoft.com/office/2011/relationships/chartStyle" Target="style44.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45.xml"/><Relationship Id="rId1" Type="http://schemas.microsoft.com/office/2011/relationships/chartStyle" Target="style45.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46.xml"/><Relationship Id="rId1" Type="http://schemas.microsoft.com/office/2011/relationships/chartStyle" Target="style46.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47.xml"/><Relationship Id="rId1" Type="http://schemas.microsoft.com/office/2011/relationships/chartStyle" Target="style47.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48.xml"/><Relationship Id="rId1" Type="http://schemas.microsoft.com/office/2011/relationships/chartStyle" Target="style48.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49.xml"/><Relationship Id="rId1" Type="http://schemas.microsoft.com/office/2011/relationships/chartStyle" Target="style49.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50.xml"/><Relationship Id="rId1" Type="http://schemas.microsoft.com/office/2011/relationships/chartStyle" Target="style50.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51.xml"/><Relationship Id="rId1" Type="http://schemas.microsoft.com/office/2011/relationships/chartStyle" Target="style51.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52.xml"/><Relationship Id="rId1" Type="http://schemas.microsoft.com/office/2011/relationships/chartStyle" Target="style52.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53.xml"/><Relationship Id="rId1" Type="http://schemas.microsoft.com/office/2011/relationships/chartStyle" Target="style53.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54.xml"/><Relationship Id="rId1" Type="http://schemas.microsoft.com/office/2011/relationships/chartStyle" Target="style54.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55.xml"/><Relationship Id="rId1" Type="http://schemas.microsoft.com/office/2011/relationships/chartStyle" Target="style55.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56.xml"/><Relationship Id="rId1" Type="http://schemas.microsoft.com/office/2011/relationships/chartStyle" Target="style56.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57.xml"/><Relationship Id="rId1" Type="http://schemas.microsoft.com/office/2011/relationships/chartStyle" Target="style57.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58.xml"/><Relationship Id="rId1" Type="http://schemas.microsoft.com/office/2011/relationships/chartStyle" Target="style58.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59.xml"/><Relationship Id="rId1" Type="http://schemas.microsoft.com/office/2011/relationships/chartStyle" Target="style59.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60.xml"/><Relationship Id="rId1" Type="http://schemas.microsoft.com/office/2011/relationships/chartStyle" Target="style60.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61.xml"/><Relationship Id="rId1" Type="http://schemas.microsoft.com/office/2011/relationships/chartStyle" Target="style61.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62.xml"/><Relationship Id="rId1" Type="http://schemas.microsoft.com/office/2011/relationships/chartStyle" Target="style62.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63.xml"/><Relationship Id="rId1" Type="http://schemas.microsoft.com/office/2011/relationships/chartStyle" Target="style63.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Sheet1!$A$2:$A$4</c:f>
              <c:strCache>
                <c:ptCount val="3"/>
                <c:pt idx="0">
                  <c:v>Q17. Patient had a main point of contact within the care team</c:v>
                </c:pt>
                <c:pt idx="1">
                  <c:v>Q18. Patient found it very or quite easy to contact their main contact person</c:v>
                </c:pt>
                <c:pt idx="2">
                  <c:v>Q19. Patient found advice from main contact person was very or quite helpful</c:v>
                </c:pt>
              </c:strCache>
            </c:strRef>
          </c:cat>
          <c:val>
            <c:numRef>
              <c:f>Sheet1!$B$2:$B$4</c:f>
              <c:numCache>
                <c:formatCode>0%</c:formatCode>
                <c:ptCount val="3"/>
                <c:pt idx="0">
                  <c:v>0.88503089999999995</c:v>
                </c:pt>
                <c:pt idx="1">
                  <c:v>0.78636919999999999</c:v>
                </c:pt>
                <c:pt idx="2">
                  <c:v>0.93266349999999998</c:v>
                </c:pt>
              </c:numCache>
            </c:numRef>
          </c:val>
          <c:extLst>
            <c:ext xmlns:c16="http://schemas.microsoft.com/office/drawing/2014/chart" uri="{C3380CC4-5D6E-409C-BE32-E72D297353CC}">
              <c16:uniqueId val="{00000000-4C64-452D-8BD5-13B38B7609FD}"/>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4C64-452D-8BD5-13B38B7609FD}"/>
              </c:ext>
            </c:extLst>
          </c:dPt>
          <c:dPt>
            <c:idx val="1"/>
            <c:invertIfNegative val="0"/>
            <c:bubble3D val="0"/>
            <c:extLst>
              <c:ext xmlns:c16="http://schemas.microsoft.com/office/drawing/2014/chart" uri="{C3380CC4-5D6E-409C-BE32-E72D297353CC}">
                <c16:uniqueId val="{00000004-4C64-452D-8BD5-13B38B7609FD}"/>
              </c:ext>
            </c:extLst>
          </c:dPt>
          <c:cat>
            <c:strRef>
              <c:f>Sheet1!$A$2:$A$4</c:f>
              <c:strCache>
                <c:ptCount val="3"/>
                <c:pt idx="0">
                  <c:v>Q17. Patient had a main point of contact within the care team</c:v>
                </c:pt>
                <c:pt idx="1">
                  <c:v>Q18. Patient found it very or quite easy to contact their main contact person</c:v>
                </c:pt>
                <c:pt idx="2">
                  <c:v>Q19. Patient found advice from main contact person was very or quite helpful</c:v>
                </c:pt>
              </c:strCache>
            </c:strRef>
          </c:cat>
          <c:val>
            <c:numRef>
              <c:f>Sheet1!$C$2:$C$4</c:f>
              <c:numCache>
                <c:formatCode>0%</c:formatCode>
                <c:ptCount val="3"/>
                <c:pt idx="0">
                  <c:v>1.4120999999999999E-3</c:v>
                </c:pt>
                <c:pt idx="1">
                  <c:v>2.60097E-2</c:v>
                </c:pt>
                <c:pt idx="2">
                  <c:v>9.7543000000000005E-3</c:v>
                </c:pt>
              </c:numCache>
            </c:numRef>
          </c:val>
          <c:extLst>
            <c:ext xmlns:c16="http://schemas.microsoft.com/office/drawing/2014/chart" uri="{C3380CC4-5D6E-409C-BE32-E72D297353CC}">
              <c16:uniqueId val="{00000005-4C64-452D-8BD5-13B38B7609FD}"/>
            </c:ext>
          </c:extLst>
        </c:ser>
        <c:ser>
          <c:idx val="2"/>
          <c:order val="2"/>
          <c:tx>
            <c:strRef>
              <c:f>Sheet1!$D$1</c:f>
              <c:strCache>
                <c:ptCount val="1"/>
                <c:pt idx="0">
                  <c:v>Category 3</c:v>
                </c:pt>
              </c:strCache>
            </c:strRef>
          </c:tx>
          <c:spPr>
            <a:solidFill>
              <a:srgbClr val="DCDDDE"/>
            </a:solidFill>
            <a:ln>
              <a:noFill/>
            </a:ln>
            <a:effectLst/>
          </c:spPr>
          <c:invertIfNegative val="0"/>
          <c:cat>
            <c:strRef>
              <c:f>Sheet1!$A$2:$A$4</c:f>
              <c:strCache>
                <c:ptCount val="3"/>
                <c:pt idx="0">
                  <c:v>Q17. Patient had a main point of contact within the care team</c:v>
                </c:pt>
                <c:pt idx="1">
                  <c:v>Q18. Patient found it very or quite easy to contact their main contact person</c:v>
                </c:pt>
                <c:pt idx="2">
                  <c:v>Q19. Patient found advice from main contact person was very or quite helpful</c:v>
                </c:pt>
              </c:strCache>
            </c:strRef>
          </c:cat>
          <c:val>
            <c:numRef>
              <c:f>Sheet1!$D$2:$D$4</c:f>
              <c:numCache>
                <c:formatCode>0%</c:formatCode>
                <c:ptCount val="3"/>
                <c:pt idx="0">
                  <c:v>5.4638300000000001E-2</c:v>
                </c:pt>
                <c:pt idx="1">
                  <c:v>6.1258399999999998E-2</c:v>
                </c:pt>
                <c:pt idx="2">
                  <c:v>2.7856100000000002E-2</c:v>
                </c:pt>
              </c:numCache>
            </c:numRef>
          </c:val>
          <c:extLst>
            <c:ext xmlns:c16="http://schemas.microsoft.com/office/drawing/2014/chart" uri="{C3380CC4-5D6E-409C-BE32-E72D297353CC}">
              <c16:uniqueId val="{00000006-4C64-452D-8BD5-13B38B7609FD}"/>
            </c:ext>
          </c:extLst>
        </c:ser>
        <c:ser>
          <c:idx val="3"/>
          <c:order val="3"/>
          <c:tx>
            <c:strRef>
              <c:f>Sheet1!$E$1</c:f>
              <c:strCache>
                <c:ptCount val="1"/>
                <c:pt idx="0">
                  <c:v>Category 4</c:v>
                </c:pt>
              </c:strCache>
            </c:strRef>
          </c:tx>
          <c:spPr>
            <a:solidFill>
              <a:srgbClr val="0A74BB"/>
            </a:solidFill>
            <a:ln>
              <a:noFill/>
            </a:ln>
            <a:effectLst/>
          </c:spPr>
          <c:invertIfNegative val="0"/>
          <c:cat>
            <c:strRef>
              <c:f>Sheet1!$A$2:$A$4</c:f>
              <c:strCache>
                <c:ptCount val="3"/>
                <c:pt idx="0">
                  <c:v>Q17. Patient had a main point of contact within the care team</c:v>
                </c:pt>
                <c:pt idx="1">
                  <c:v>Q18. Patient found it very or quite easy to contact their main contact person</c:v>
                </c:pt>
                <c:pt idx="2">
                  <c:v>Q19. Patient found advice from main contact person was very or quite helpful</c:v>
                </c:pt>
              </c:strCache>
            </c:strRef>
          </c:cat>
          <c:val>
            <c:numRef>
              <c:f>Sheet1!$E$2:$E$4</c:f>
              <c:numCache>
                <c:formatCode>0%</c:formatCode>
                <c:ptCount val="3"/>
                <c:pt idx="0">
                  <c:v>4.5371999999999999E-3</c:v>
                </c:pt>
                <c:pt idx="1">
                  <c:v>1.0224499999999999E-2</c:v>
                </c:pt>
                <c:pt idx="2">
                  <c:v>0</c:v>
                </c:pt>
              </c:numCache>
            </c:numRef>
          </c:val>
          <c:extLst>
            <c:ext xmlns:c16="http://schemas.microsoft.com/office/drawing/2014/chart" uri="{C3380CC4-5D6E-409C-BE32-E72D297353CC}">
              <c16:uniqueId val="{00000007-4C64-452D-8BD5-13B38B7609FD}"/>
            </c:ext>
          </c:extLst>
        </c:ser>
        <c:ser>
          <c:idx val="4"/>
          <c:order val="4"/>
          <c:tx>
            <c:strRef>
              <c:f>Sheet1!$F$1</c:f>
              <c:strCache>
                <c:ptCount val="1"/>
                <c:pt idx="0">
                  <c:v>Category 5</c:v>
                </c:pt>
              </c:strCache>
            </c:strRef>
          </c:tx>
          <c:spPr>
            <a:noFill/>
            <a:ln>
              <a:noFill/>
            </a:ln>
            <a:effectLst/>
          </c:spPr>
          <c:invertIfNegative val="0"/>
          <c:cat>
            <c:strRef>
              <c:f>Sheet1!$A$2:$A$4</c:f>
              <c:strCache>
                <c:ptCount val="3"/>
                <c:pt idx="0">
                  <c:v>Q17. Patient had a main point of contact within the care team</c:v>
                </c:pt>
                <c:pt idx="1">
                  <c:v>Q18. Patient found it very or quite easy to contact their main contact person</c:v>
                </c:pt>
                <c:pt idx="2">
                  <c:v>Q19. Patient found advice from main contact person was very or quite helpful</c:v>
                </c:pt>
              </c:strCache>
            </c:strRef>
          </c:cat>
          <c:val>
            <c:numRef>
              <c:f>Sheet1!$F$2:$F$4</c:f>
              <c:numCache>
                <c:formatCode>0%</c:formatCode>
                <c:ptCount val="3"/>
                <c:pt idx="0">
                  <c:v>5.4381600000000002E-2</c:v>
                </c:pt>
                <c:pt idx="1">
                  <c:v>0.11613809999999999</c:v>
                </c:pt>
                <c:pt idx="2">
                  <c:v>2.9726099999999998E-2</c:v>
                </c:pt>
              </c:numCache>
            </c:numRef>
          </c:val>
          <c:extLst>
            <c:ext xmlns:c16="http://schemas.microsoft.com/office/drawing/2014/chart" uri="{C3380CC4-5D6E-409C-BE32-E72D297353CC}">
              <c16:uniqueId val="{00000008-4C64-452D-8BD5-13B38B7609FD}"/>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Sheet1!$H$2:$H$4</c:f>
              <c:numCache>
                <c:formatCode>0%</c:formatCode>
                <c:ptCount val="3"/>
                <c:pt idx="0">
                  <c:v>0.90571049999999997</c:v>
                </c:pt>
                <c:pt idx="1">
                  <c:v>0.8716623</c:v>
                </c:pt>
                <c:pt idx="2">
                  <c:v>0.96090070000000005</c:v>
                </c:pt>
              </c:numCache>
            </c:numRef>
          </c:xVal>
          <c:yVal>
            <c:numRef>
              <c:f>Sheet1!$I$2:$I$4</c:f>
              <c:numCache>
                <c:formatCode>General</c:formatCode>
                <c:ptCount val="3"/>
                <c:pt idx="0">
                  <c:v>3</c:v>
                </c:pt>
                <c:pt idx="1">
                  <c:v>2</c:v>
                </c:pt>
                <c:pt idx="2">
                  <c:v>1</c:v>
                </c:pt>
              </c:numCache>
            </c:numRef>
          </c:yVal>
          <c:smooth val="0"/>
          <c:extLst>
            <c:ext xmlns:c16="http://schemas.microsoft.com/office/drawing/2014/chart" uri="{C3380CC4-5D6E-409C-BE32-E72D297353CC}">
              <c16:uniqueId val="{00000009-4C64-452D-8BD5-13B38B7609FD}"/>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3.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16535746464527754"/>
          <c:w val="0.90171044375389497"/>
          <c:h val="0.75343772784996543"/>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Sheet1!$A$2:$A$12</c:f>
              <c:strCache>
                <c:ptCount val="11"/>
                <c:pt idx="0">
                  <c:v>Q41_1. Beforehand patient completely had enough understandable information about surgery</c:v>
                </c:pt>
                <c:pt idx="1">
                  <c:v>Q41_2. Beforehand patient completely had enough understandable information about chemotherapy</c:v>
                </c:pt>
                <c:pt idx="2">
                  <c:v>Q41_3. Beforehand patient completely had enough understandable information about radiotherapy</c:v>
                </c:pt>
                <c:pt idx="3">
                  <c:v>Q41_4. Beforehand patient completely had enough understandable information about hormone therapy</c:v>
                </c:pt>
                <c:pt idx="4">
                  <c:v>Q41_5. Beforehand patient completely had enough understandable information about immunotherapy</c:v>
                </c:pt>
                <c:pt idx="5">
                  <c:v>Q42_1. Patient completely had enough understandable information about their response to surgery</c:v>
                </c:pt>
                <c:pt idx="6">
                  <c:v>Q42_2. Patient completely had enough understandable information about their response to chemotherapy</c:v>
                </c:pt>
                <c:pt idx="7">
                  <c:v>Q42_3. Patient completely had enough understandable information about their response to radiotherapy</c:v>
                </c:pt>
                <c:pt idx="8">
                  <c:v>Q42_4. Patient completely had enough understandable information about their response to hormone therapy</c:v>
                </c:pt>
                <c:pt idx="9">
                  <c:v>Q42_5. Patient completely had enough understandable information about their response to immunotherapy</c:v>
                </c:pt>
                <c:pt idx="10">
                  <c:v>Q43. Patient felt the length of waiting time at clinic and day unit for cancer treatment was about right</c:v>
                </c:pt>
              </c:strCache>
            </c:strRef>
          </c:cat>
          <c:val>
            <c:numRef>
              <c:f>Sheet1!$B$2:$B$12</c:f>
              <c:numCache>
                <c:formatCode>0%</c:formatCode>
                <c:ptCount val="11"/>
                <c:pt idx="0">
                  <c:v>0.876718</c:v>
                </c:pt>
                <c:pt idx="1">
                  <c:v>0.82888249999999997</c:v>
                </c:pt>
                <c:pt idx="2">
                  <c:v>0.85974360000000005</c:v>
                </c:pt>
                <c:pt idx="3">
                  <c:v>0.7373132</c:v>
                </c:pt>
                <c:pt idx="4">
                  <c:v>0.79783219999999999</c:v>
                </c:pt>
                <c:pt idx="5">
                  <c:v>0.82041719999999996</c:v>
                </c:pt>
                <c:pt idx="6">
                  <c:v>0.78908339999999999</c:v>
                </c:pt>
                <c:pt idx="7">
                  <c:v>0.81668350000000001</c:v>
                </c:pt>
                <c:pt idx="8">
                  <c:v>0.70378839999999998</c:v>
                </c:pt>
                <c:pt idx="9">
                  <c:v>0.77192859999999996</c:v>
                </c:pt>
                <c:pt idx="10">
                  <c:v>0.67003570000000001</c:v>
                </c:pt>
              </c:numCache>
            </c:numRef>
          </c:val>
          <c:extLst>
            <c:ext xmlns:c16="http://schemas.microsoft.com/office/drawing/2014/chart" uri="{C3380CC4-5D6E-409C-BE32-E72D297353CC}">
              <c16:uniqueId val="{00000000-928E-4E84-9EBA-42DD458A8279}"/>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928E-4E84-9EBA-42DD458A8279}"/>
              </c:ext>
            </c:extLst>
          </c:dPt>
          <c:dPt>
            <c:idx val="1"/>
            <c:invertIfNegative val="0"/>
            <c:bubble3D val="0"/>
            <c:extLst>
              <c:ext xmlns:c16="http://schemas.microsoft.com/office/drawing/2014/chart" uri="{C3380CC4-5D6E-409C-BE32-E72D297353CC}">
                <c16:uniqueId val="{00000004-928E-4E84-9EBA-42DD458A8279}"/>
              </c:ext>
            </c:extLst>
          </c:dPt>
          <c:cat>
            <c:strRef>
              <c:f>Sheet1!$A$2:$A$12</c:f>
              <c:strCache>
                <c:ptCount val="11"/>
                <c:pt idx="0">
                  <c:v>Q41_1. Beforehand patient completely had enough understandable information about surgery</c:v>
                </c:pt>
                <c:pt idx="1">
                  <c:v>Q41_2. Beforehand patient completely had enough understandable information about chemotherapy</c:v>
                </c:pt>
                <c:pt idx="2">
                  <c:v>Q41_3. Beforehand patient completely had enough understandable information about radiotherapy</c:v>
                </c:pt>
                <c:pt idx="3">
                  <c:v>Q41_4. Beforehand patient completely had enough understandable information about hormone therapy</c:v>
                </c:pt>
                <c:pt idx="4">
                  <c:v>Q41_5. Beforehand patient completely had enough understandable information about immunotherapy</c:v>
                </c:pt>
                <c:pt idx="5">
                  <c:v>Q42_1. Patient completely had enough understandable information about their response to surgery</c:v>
                </c:pt>
                <c:pt idx="6">
                  <c:v>Q42_2. Patient completely had enough understandable information about their response to chemotherapy</c:v>
                </c:pt>
                <c:pt idx="7">
                  <c:v>Q42_3. Patient completely had enough understandable information about their response to radiotherapy</c:v>
                </c:pt>
                <c:pt idx="8">
                  <c:v>Q42_4. Patient completely had enough understandable information about their response to hormone therapy</c:v>
                </c:pt>
                <c:pt idx="9">
                  <c:v>Q42_5. Patient completely had enough understandable information about their response to immunotherapy</c:v>
                </c:pt>
                <c:pt idx="10">
                  <c:v>Q43. Patient felt the length of waiting time at clinic and day unit for cancer treatment was about right</c:v>
                </c:pt>
              </c:strCache>
            </c:strRef>
          </c:cat>
          <c:val>
            <c:numRef>
              <c:f>Sheet1!$C$2:$C$12</c:f>
              <c:numCache>
                <c:formatCode>0%</c:formatCode>
                <c:ptCount val="11"/>
                <c:pt idx="0">
                  <c:v>5.0169000000000004E-3</c:v>
                </c:pt>
                <c:pt idx="1">
                  <c:v>1.4920999999999999E-3</c:v>
                </c:pt>
                <c:pt idx="2">
                  <c:v>8.0900000000000001E-5</c:v>
                </c:pt>
                <c:pt idx="3">
                  <c:v>2.5623999999999998E-3</c:v>
                </c:pt>
                <c:pt idx="4">
                  <c:v>1.8638999999999999E-3</c:v>
                </c:pt>
                <c:pt idx="5">
                  <c:v>2.4871999999999998E-2</c:v>
                </c:pt>
                <c:pt idx="6">
                  <c:v>5.6915999999999998E-3</c:v>
                </c:pt>
                <c:pt idx="7">
                  <c:v>0</c:v>
                </c:pt>
                <c:pt idx="8">
                  <c:v>0</c:v>
                </c:pt>
                <c:pt idx="9">
                  <c:v>0</c:v>
                </c:pt>
                <c:pt idx="10">
                  <c:v>6.3258700000000001E-2</c:v>
                </c:pt>
              </c:numCache>
            </c:numRef>
          </c:val>
          <c:extLst>
            <c:ext xmlns:c16="http://schemas.microsoft.com/office/drawing/2014/chart" uri="{C3380CC4-5D6E-409C-BE32-E72D297353CC}">
              <c16:uniqueId val="{00000005-928E-4E84-9EBA-42DD458A8279}"/>
            </c:ext>
          </c:extLst>
        </c:ser>
        <c:ser>
          <c:idx val="2"/>
          <c:order val="2"/>
          <c:tx>
            <c:strRef>
              <c:f>Sheet1!$D$1</c:f>
              <c:strCache>
                <c:ptCount val="1"/>
                <c:pt idx="0">
                  <c:v>Category 3</c:v>
                </c:pt>
              </c:strCache>
            </c:strRef>
          </c:tx>
          <c:spPr>
            <a:solidFill>
              <a:srgbClr val="DCDDDE"/>
            </a:solidFill>
            <a:ln>
              <a:noFill/>
            </a:ln>
            <a:effectLst/>
          </c:spPr>
          <c:invertIfNegative val="0"/>
          <c:cat>
            <c:strRef>
              <c:f>Sheet1!$A$2:$A$12</c:f>
              <c:strCache>
                <c:ptCount val="11"/>
                <c:pt idx="0">
                  <c:v>Q41_1. Beforehand patient completely had enough understandable information about surgery</c:v>
                </c:pt>
                <c:pt idx="1">
                  <c:v>Q41_2. Beforehand patient completely had enough understandable information about chemotherapy</c:v>
                </c:pt>
                <c:pt idx="2">
                  <c:v>Q41_3. Beforehand patient completely had enough understandable information about radiotherapy</c:v>
                </c:pt>
                <c:pt idx="3">
                  <c:v>Q41_4. Beforehand patient completely had enough understandable information about hormone therapy</c:v>
                </c:pt>
                <c:pt idx="4">
                  <c:v>Q41_5. Beforehand patient completely had enough understandable information about immunotherapy</c:v>
                </c:pt>
                <c:pt idx="5">
                  <c:v>Q42_1. Patient completely had enough understandable information about their response to surgery</c:v>
                </c:pt>
                <c:pt idx="6">
                  <c:v>Q42_2. Patient completely had enough understandable information about their response to chemotherapy</c:v>
                </c:pt>
                <c:pt idx="7">
                  <c:v>Q42_3. Patient completely had enough understandable information about their response to radiotherapy</c:v>
                </c:pt>
                <c:pt idx="8">
                  <c:v>Q42_4. Patient completely had enough understandable information about their response to hormone therapy</c:v>
                </c:pt>
                <c:pt idx="9">
                  <c:v>Q42_5. Patient completely had enough understandable information about their response to immunotherapy</c:v>
                </c:pt>
                <c:pt idx="10">
                  <c:v>Q43. Patient felt the length of waiting time at clinic and day unit for cancer treatment was about right</c:v>
                </c:pt>
              </c:strCache>
            </c:strRef>
          </c:cat>
          <c:val>
            <c:numRef>
              <c:f>Sheet1!$D$2:$D$12</c:f>
              <c:numCache>
                <c:formatCode>0%</c:formatCode>
                <c:ptCount val="11"/>
                <c:pt idx="0">
                  <c:v>4.0543900000000001E-2</c:v>
                </c:pt>
                <c:pt idx="1">
                  <c:v>4.3893500000000002E-2</c:v>
                </c:pt>
                <c:pt idx="2">
                  <c:v>5.1722799999999999E-2</c:v>
                </c:pt>
                <c:pt idx="3">
                  <c:v>8.8760500000000006E-2</c:v>
                </c:pt>
                <c:pt idx="4">
                  <c:v>6.93883E-2</c:v>
                </c:pt>
                <c:pt idx="5">
                  <c:v>5.0208099999999999E-2</c:v>
                </c:pt>
                <c:pt idx="6">
                  <c:v>4.74025E-2</c:v>
                </c:pt>
                <c:pt idx="7">
                  <c:v>5.7208299999999997E-2</c:v>
                </c:pt>
                <c:pt idx="8">
                  <c:v>9.3780199999999994E-2</c:v>
                </c:pt>
                <c:pt idx="9">
                  <c:v>7.3897699999999997E-2</c:v>
                </c:pt>
                <c:pt idx="10">
                  <c:v>0.12469769999999999</c:v>
                </c:pt>
              </c:numCache>
            </c:numRef>
          </c:val>
          <c:extLst>
            <c:ext xmlns:c16="http://schemas.microsoft.com/office/drawing/2014/chart" uri="{C3380CC4-5D6E-409C-BE32-E72D297353CC}">
              <c16:uniqueId val="{00000006-928E-4E84-9EBA-42DD458A8279}"/>
            </c:ext>
          </c:extLst>
        </c:ser>
        <c:ser>
          <c:idx val="3"/>
          <c:order val="3"/>
          <c:tx>
            <c:strRef>
              <c:f>Sheet1!$E$1</c:f>
              <c:strCache>
                <c:ptCount val="1"/>
                <c:pt idx="0">
                  <c:v>Category 4</c:v>
                </c:pt>
              </c:strCache>
            </c:strRef>
          </c:tx>
          <c:spPr>
            <a:solidFill>
              <a:srgbClr val="0A74BB"/>
            </a:solidFill>
            <a:ln>
              <a:noFill/>
            </a:ln>
            <a:effectLst/>
          </c:spPr>
          <c:invertIfNegative val="0"/>
          <c:cat>
            <c:strRef>
              <c:f>Sheet1!$A$2:$A$12</c:f>
              <c:strCache>
                <c:ptCount val="11"/>
                <c:pt idx="0">
                  <c:v>Q41_1. Beforehand patient completely had enough understandable information about surgery</c:v>
                </c:pt>
                <c:pt idx="1">
                  <c:v>Q41_2. Beforehand patient completely had enough understandable information about chemotherapy</c:v>
                </c:pt>
                <c:pt idx="2">
                  <c:v>Q41_3. Beforehand patient completely had enough understandable information about radiotherapy</c:v>
                </c:pt>
                <c:pt idx="3">
                  <c:v>Q41_4. Beforehand patient completely had enough understandable information about hormone therapy</c:v>
                </c:pt>
                <c:pt idx="4">
                  <c:v>Q41_5. Beforehand patient completely had enough understandable information about immunotherapy</c:v>
                </c:pt>
                <c:pt idx="5">
                  <c:v>Q42_1. Patient completely had enough understandable information about their response to surgery</c:v>
                </c:pt>
                <c:pt idx="6">
                  <c:v>Q42_2. Patient completely had enough understandable information about their response to chemotherapy</c:v>
                </c:pt>
                <c:pt idx="7">
                  <c:v>Q42_3. Patient completely had enough understandable information about their response to radiotherapy</c:v>
                </c:pt>
                <c:pt idx="8">
                  <c:v>Q42_4. Patient completely had enough understandable information about their response to hormone therapy</c:v>
                </c:pt>
                <c:pt idx="9">
                  <c:v>Q42_5. Patient completely had enough understandable information about their response to immunotherapy</c:v>
                </c:pt>
                <c:pt idx="10">
                  <c:v>Q43. Patient felt the length of waiting time at clinic and day unit for cancer treatment was about right</c:v>
                </c:pt>
              </c:strCache>
            </c:strRef>
          </c:cat>
          <c:val>
            <c:numRef>
              <c:f>Sheet1!$E$2:$E$12</c:f>
              <c:numCache>
                <c:formatCode>0%</c:formatCode>
                <c:ptCount val="11"/>
                <c:pt idx="0">
                  <c:v>0</c:v>
                </c:pt>
                <c:pt idx="1">
                  <c:v>1.4028000000000001E-3</c:v>
                </c:pt>
                <c:pt idx="2">
                  <c:v>2.47432E-2</c:v>
                </c:pt>
                <c:pt idx="3">
                  <c:v>5.2033000000000001E-3</c:v>
                </c:pt>
                <c:pt idx="4">
                  <c:v>3.8495000000000001E-3</c:v>
                </c:pt>
                <c:pt idx="5">
                  <c:v>1.7574000000000001E-3</c:v>
                </c:pt>
                <c:pt idx="6">
                  <c:v>7.9926000000000007E-3</c:v>
                </c:pt>
                <c:pt idx="7">
                  <c:v>2.5082299999999998E-2</c:v>
                </c:pt>
                <c:pt idx="8">
                  <c:v>0</c:v>
                </c:pt>
                <c:pt idx="9">
                  <c:v>1.3150200000000001E-2</c:v>
                </c:pt>
                <c:pt idx="10">
                  <c:v>6.0632999999999998E-3</c:v>
                </c:pt>
              </c:numCache>
            </c:numRef>
          </c:val>
          <c:extLst>
            <c:ext xmlns:c16="http://schemas.microsoft.com/office/drawing/2014/chart" uri="{C3380CC4-5D6E-409C-BE32-E72D297353CC}">
              <c16:uniqueId val="{00000007-928E-4E84-9EBA-42DD458A8279}"/>
            </c:ext>
          </c:extLst>
        </c:ser>
        <c:ser>
          <c:idx val="4"/>
          <c:order val="4"/>
          <c:tx>
            <c:strRef>
              <c:f>Sheet1!$F$1</c:f>
              <c:strCache>
                <c:ptCount val="1"/>
                <c:pt idx="0">
                  <c:v>Category 5</c:v>
                </c:pt>
              </c:strCache>
            </c:strRef>
          </c:tx>
          <c:spPr>
            <a:noFill/>
            <a:ln>
              <a:noFill/>
            </a:ln>
            <a:effectLst/>
          </c:spPr>
          <c:invertIfNegative val="0"/>
          <c:cat>
            <c:strRef>
              <c:f>Sheet1!$A$2:$A$12</c:f>
              <c:strCache>
                <c:ptCount val="11"/>
                <c:pt idx="0">
                  <c:v>Q41_1. Beforehand patient completely had enough understandable information about surgery</c:v>
                </c:pt>
                <c:pt idx="1">
                  <c:v>Q41_2. Beforehand patient completely had enough understandable information about chemotherapy</c:v>
                </c:pt>
                <c:pt idx="2">
                  <c:v>Q41_3. Beforehand patient completely had enough understandable information about radiotherapy</c:v>
                </c:pt>
                <c:pt idx="3">
                  <c:v>Q41_4. Beforehand patient completely had enough understandable information about hormone therapy</c:v>
                </c:pt>
                <c:pt idx="4">
                  <c:v>Q41_5. Beforehand patient completely had enough understandable information about immunotherapy</c:v>
                </c:pt>
                <c:pt idx="5">
                  <c:v>Q42_1. Patient completely had enough understandable information about their response to surgery</c:v>
                </c:pt>
                <c:pt idx="6">
                  <c:v>Q42_2. Patient completely had enough understandable information about their response to chemotherapy</c:v>
                </c:pt>
                <c:pt idx="7">
                  <c:v>Q42_3. Patient completely had enough understandable information about their response to radiotherapy</c:v>
                </c:pt>
                <c:pt idx="8">
                  <c:v>Q42_4. Patient completely had enough understandable information about their response to hormone therapy</c:v>
                </c:pt>
                <c:pt idx="9">
                  <c:v>Q42_5. Patient completely had enough understandable information about their response to immunotherapy</c:v>
                </c:pt>
                <c:pt idx="10">
                  <c:v>Q43. Patient felt the length of waiting time at clinic and day unit for cancer treatment was about right</c:v>
                </c:pt>
              </c:strCache>
            </c:strRef>
          </c:cat>
          <c:val>
            <c:numRef>
              <c:f>Sheet1!$F$2:$F$12</c:f>
              <c:numCache>
                <c:formatCode>0%</c:formatCode>
                <c:ptCount val="11"/>
                <c:pt idx="0">
                  <c:v>7.7721200000000004E-2</c:v>
                </c:pt>
                <c:pt idx="1">
                  <c:v>0.1243291</c:v>
                </c:pt>
                <c:pt idx="2">
                  <c:v>6.3709600000000005E-2</c:v>
                </c:pt>
                <c:pt idx="3">
                  <c:v>0.16616069999999999</c:v>
                </c:pt>
                <c:pt idx="4">
                  <c:v>0.12706609999999999</c:v>
                </c:pt>
                <c:pt idx="5">
                  <c:v>0.1027454</c:v>
                </c:pt>
                <c:pt idx="6">
                  <c:v>0.14982999999999999</c:v>
                </c:pt>
                <c:pt idx="7">
                  <c:v>0.101026</c:v>
                </c:pt>
                <c:pt idx="8">
                  <c:v>0.20243140000000001</c:v>
                </c:pt>
                <c:pt idx="9">
                  <c:v>0.1410235</c:v>
                </c:pt>
                <c:pt idx="10">
                  <c:v>0.1359446</c:v>
                </c:pt>
              </c:numCache>
            </c:numRef>
          </c:val>
          <c:extLst>
            <c:ext xmlns:c16="http://schemas.microsoft.com/office/drawing/2014/chart" uri="{C3380CC4-5D6E-409C-BE32-E72D297353CC}">
              <c16:uniqueId val="{00000008-928E-4E84-9EBA-42DD458A8279}"/>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Sheet1!$H$2:$H$12</c:f>
              <c:numCache>
                <c:formatCode>0%</c:formatCode>
                <c:ptCount val="11"/>
                <c:pt idx="0">
                  <c:v>0.90626189999999995</c:v>
                </c:pt>
                <c:pt idx="1">
                  <c:v>0.8689924</c:v>
                </c:pt>
                <c:pt idx="2">
                  <c:v>0.88298449999999995</c:v>
                </c:pt>
                <c:pt idx="3">
                  <c:v>0.82026549999999998</c:v>
                </c:pt>
                <c:pt idx="4">
                  <c:v>0.84540760000000004</c:v>
                </c:pt>
                <c:pt idx="5">
                  <c:v>0.88279430000000003</c:v>
                </c:pt>
                <c:pt idx="6">
                  <c:v>0.83641270000000001</c:v>
                </c:pt>
                <c:pt idx="7">
                  <c:v>0.84509009999999996</c:v>
                </c:pt>
                <c:pt idx="8">
                  <c:v>0.77991200000000005</c:v>
                </c:pt>
                <c:pt idx="9">
                  <c:v>0.83853770000000005</c:v>
                </c:pt>
                <c:pt idx="10">
                  <c:v>0.77823149999999996</c:v>
                </c:pt>
              </c:numCache>
            </c:numRef>
          </c:xVal>
          <c:yVal>
            <c:numRef>
              <c:f>Sheet1!$I$2:$I$12</c:f>
              <c:numCache>
                <c:formatCode>General</c:formatCode>
                <c:ptCount val="11"/>
                <c:pt idx="0">
                  <c:v>11</c:v>
                </c:pt>
                <c:pt idx="1">
                  <c:v>10</c:v>
                </c:pt>
                <c:pt idx="2">
                  <c:v>9</c:v>
                </c:pt>
                <c:pt idx="3">
                  <c:v>8</c:v>
                </c:pt>
                <c:pt idx="4">
                  <c:v>7</c:v>
                </c:pt>
                <c:pt idx="5">
                  <c:v>6</c:v>
                </c:pt>
                <c:pt idx="6">
                  <c:v>5</c:v>
                </c:pt>
                <c:pt idx="7">
                  <c:v>4</c:v>
                </c:pt>
                <c:pt idx="8">
                  <c:v>3</c:v>
                </c:pt>
                <c:pt idx="9">
                  <c:v>2</c:v>
                </c:pt>
                <c:pt idx="10">
                  <c:v>1</c:v>
                </c:pt>
              </c:numCache>
            </c:numRef>
          </c:yVal>
          <c:smooth val="0"/>
          <c:extLst>
            <c:ext xmlns:c16="http://schemas.microsoft.com/office/drawing/2014/chart" uri="{C3380CC4-5D6E-409C-BE32-E72D297353CC}">
              <c16:uniqueId val="{00000009-928E-4E84-9EBA-42DD458A8279}"/>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11.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21249974846872136"/>
          <c:w val="0.90171044375389497"/>
          <c:h val="0.59861119738512458"/>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Sheet1!$A$2:$A$3</c:f>
              <c:strCache>
                <c:ptCount val="2"/>
                <c:pt idx="0">
                  <c:v>Q38. Patient received easily understandable information about what they should or should not do after leaving hospital</c:v>
                </c:pt>
                <c:pt idx="1">
                  <c:v>Q39. Patient was always able to discuss worries and fears with hospital staff while being treated as an outpatient or day case</c:v>
                </c:pt>
              </c:strCache>
            </c:strRef>
          </c:cat>
          <c:val>
            <c:numRef>
              <c:f>Sheet1!$B$2:$B$3</c:f>
              <c:numCache>
                <c:formatCode>0%</c:formatCode>
                <c:ptCount val="2"/>
                <c:pt idx="0">
                  <c:v>0.86298810000000004</c:v>
                </c:pt>
                <c:pt idx="1">
                  <c:v>0.71567860000000005</c:v>
                </c:pt>
              </c:numCache>
            </c:numRef>
          </c:val>
          <c:extLst>
            <c:ext xmlns:c16="http://schemas.microsoft.com/office/drawing/2014/chart" uri="{C3380CC4-5D6E-409C-BE32-E72D297353CC}">
              <c16:uniqueId val="{00000000-52A4-448F-8EAD-BA6365150A74}"/>
            </c:ext>
          </c:extLst>
        </c:ser>
        <c:ser>
          <c:idx val="1"/>
          <c:order val="1"/>
          <c:tx>
            <c:strRef>
              <c:f>Sheet1!$C$1</c:f>
              <c:strCache>
                <c:ptCount val="1"/>
                <c:pt idx="0">
                  <c:v>Category 2</c:v>
                </c:pt>
              </c:strCache>
            </c:strRef>
          </c:tx>
          <c:spPr>
            <a:solidFill>
              <a:schemeClr val="tx2">
                <a:lumMod val="40000"/>
                <a:lumOff val="60000"/>
              </a:schemeClr>
            </a:solidFill>
            <a:ln>
              <a:noFill/>
            </a:ln>
            <a:effectLst/>
          </c:spPr>
          <c:invertIfNegative val="0"/>
          <c:dPt>
            <c:idx val="0"/>
            <c:invertIfNegative val="0"/>
            <c:bubble3D val="0"/>
            <c:spPr>
              <a:solidFill>
                <a:srgbClr val="A8C7E9"/>
              </a:solidFill>
              <a:ln>
                <a:noFill/>
              </a:ln>
              <a:effectLst/>
            </c:spPr>
            <c:extLst>
              <c:ext xmlns:c16="http://schemas.microsoft.com/office/drawing/2014/chart" uri="{C3380CC4-5D6E-409C-BE32-E72D297353CC}">
                <c16:uniqueId val="{00000002-52A4-448F-8EAD-BA6365150A74}"/>
              </c:ext>
            </c:extLst>
          </c:dPt>
          <c:dPt>
            <c:idx val="1"/>
            <c:invertIfNegative val="0"/>
            <c:bubble3D val="0"/>
            <c:spPr>
              <a:solidFill>
                <a:srgbClr val="A8C7E9"/>
              </a:solidFill>
              <a:ln>
                <a:noFill/>
              </a:ln>
              <a:effectLst/>
            </c:spPr>
            <c:extLst>
              <c:ext xmlns:c16="http://schemas.microsoft.com/office/drawing/2014/chart" uri="{C3380CC4-5D6E-409C-BE32-E72D297353CC}">
                <c16:uniqueId val="{00000004-52A4-448F-8EAD-BA6365150A74}"/>
              </c:ext>
            </c:extLst>
          </c:dPt>
          <c:cat>
            <c:strRef>
              <c:f>Sheet1!$A$2:$A$3</c:f>
              <c:strCache>
                <c:ptCount val="2"/>
                <c:pt idx="0">
                  <c:v>Q38. Patient received easily understandable information about what they should or should not do after leaving hospital</c:v>
                </c:pt>
                <c:pt idx="1">
                  <c:v>Q39. Patient was always able to discuss worries and fears with hospital staff while being treated as an outpatient or day case</c:v>
                </c:pt>
              </c:strCache>
            </c:strRef>
          </c:cat>
          <c:val>
            <c:numRef>
              <c:f>Sheet1!$C$2:$C$3</c:f>
              <c:numCache>
                <c:formatCode>0%</c:formatCode>
                <c:ptCount val="2"/>
                <c:pt idx="0">
                  <c:v>0</c:v>
                </c:pt>
                <c:pt idx="1">
                  <c:v>4.10371E-2</c:v>
                </c:pt>
              </c:numCache>
            </c:numRef>
          </c:val>
          <c:extLst>
            <c:ext xmlns:c16="http://schemas.microsoft.com/office/drawing/2014/chart" uri="{C3380CC4-5D6E-409C-BE32-E72D297353CC}">
              <c16:uniqueId val="{00000005-52A4-448F-8EAD-BA6365150A74}"/>
            </c:ext>
          </c:extLst>
        </c:ser>
        <c:ser>
          <c:idx val="2"/>
          <c:order val="2"/>
          <c:tx>
            <c:strRef>
              <c:f>Sheet1!$D$1</c:f>
              <c:strCache>
                <c:ptCount val="1"/>
                <c:pt idx="0">
                  <c:v>Category 3</c:v>
                </c:pt>
              </c:strCache>
            </c:strRef>
          </c:tx>
          <c:spPr>
            <a:solidFill>
              <a:srgbClr val="DCDDDE"/>
            </a:solidFill>
            <a:ln>
              <a:noFill/>
            </a:ln>
            <a:effectLst/>
          </c:spPr>
          <c:invertIfNegative val="0"/>
          <c:cat>
            <c:strRef>
              <c:f>Sheet1!$A$2:$A$3</c:f>
              <c:strCache>
                <c:ptCount val="2"/>
                <c:pt idx="0">
                  <c:v>Q38. Patient received easily understandable information about what they should or should not do after leaving hospital</c:v>
                </c:pt>
                <c:pt idx="1">
                  <c:v>Q39. Patient was always able to discuss worries and fears with hospital staff while being treated as an outpatient or day case</c:v>
                </c:pt>
              </c:strCache>
            </c:strRef>
          </c:cat>
          <c:val>
            <c:numRef>
              <c:f>Sheet1!$D$2:$D$3</c:f>
              <c:numCache>
                <c:formatCode>0%</c:formatCode>
                <c:ptCount val="2"/>
                <c:pt idx="0">
                  <c:v>4.2861499999999997E-2</c:v>
                </c:pt>
                <c:pt idx="1">
                  <c:v>8.0246200000000004E-2</c:v>
                </c:pt>
              </c:numCache>
            </c:numRef>
          </c:val>
          <c:extLst>
            <c:ext xmlns:c16="http://schemas.microsoft.com/office/drawing/2014/chart" uri="{C3380CC4-5D6E-409C-BE32-E72D297353CC}">
              <c16:uniqueId val="{00000006-52A4-448F-8EAD-BA6365150A74}"/>
            </c:ext>
          </c:extLst>
        </c:ser>
        <c:ser>
          <c:idx val="3"/>
          <c:order val="3"/>
          <c:tx>
            <c:strRef>
              <c:f>Sheet1!$E$1</c:f>
              <c:strCache>
                <c:ptCount val="1"/>
                <c:pt idx="0">
                  <c:v>Category 4</c:v>
                </c:pt>
              </c:strCache>
            </c:strRef>
          </c:tx>
          <c:spPr>
            <a:solidFill>
              <a:srgbClr val="0A74BB"/>
            </a:solidFill>
            <a:ln>
              <a:noFill/>
            </a:ln>
            <a:effectLst/>
          </c:spPr>
          <c:invertIfNegative val="0"/>
          <c:cat>
            <c:strRef>
              <c:f>Sheet1!$A$2:$A$3</c:f>
              <c:strCache>
                <c:ptCount val="2"/>
                <c:pt idx="0">
                  <c:v>Q38. Patient received easily understandable information about what they should or should not do after leaving hospital</c:v>
                </c:pt>
                <c:pt idx="1">
                  <c:v>Q39. Patient was always able to discuss worries and fears with hospital staff while being treated as an outpatient or day case</c:v>
                </c:pt>
              </c:strCache>
            </c:strRef>
          </c:cat>
          <c:val>
            <c:numRef>
              <c:f>Sheet1!$E$2:$E$3</c:f>
              <c:numCache>
                <c:formatCode>0%</c:formatCode>
                <c:ptCount val="2"/>
                <c:pt idx="0">
                  <c:v>1.8581400000000001E-2</c:v>
                </c:pt>
                <c:pt idx="1">
                  <c:v>1.2419400000000001E-2</c:v>
                </c:pt>
              </c:numCache>
            </c:numRef>
          </c:val>
          <c:extLst>
            <c:ext xmlns:c16="http://schemas.microsoft.com/office/drawing/2014/chart" uri="{C3380CC4-5D6E-409C-BE32-E72D297353CC}">
              <c16:uniqueId val="{00000007-52A4-448F-8EAD-BA6365150A74}"/>
            </c:ext>
          </c:extLst>
        </c:ser>
        <c:ser>
          <c:idx val="4"/>
          <c:order val="4"/>
          <c:tx>
            <c:strRef>
              <c:f>Sheet1!$F$1</c:f>
              <c:strCache>
                <c:ptCount val="1"/>
                <c:pt idx="0">
                  <c:v>Category 5</c:v>
                </c:pt>
              </c:strCache>
            </c:strRef>
          </c:tx>
          <c:spPr>
            <a:noFill/>
            <a:ln>
              <a:noFill/>
            </a:ln>
            <a:effectLst/>
          </c:spPr>
          <c:invertIfNegative val="0"/>
          <c:cat>
            <c:strRef>
              <c:f>Sheet1!$A$2:$A$3</c:f>
              <c:strCache>
                <c:ptCount val="2"/>
                <c:pt idx="0">
                  <c:v>Q38. Patient received easily understandable information about what they should or should not do after leaving hospital</c:v>
                </c:pt>
                <c:pt idx="1">
                  <c:v>Q39. Patient was always able to discuss worries and fears with hospital staff while being treated as an outpatient or day case</c:v>
                </c:pt>
              </c:strCache>
            </c:strRef>
          </c:cat>
          <c:val>
            <c:numRef>
              <c:f>Sheet1!$F$2:$F$3</c:f>
              <c:numCache>
                <c:formatCode>0%</c:formatCode>
                <c:ptCount val="2"/>
                <c:pt idx="0">
                  <c:v>7.5568999999999997E-2</c:v>
                </c:pt>
                <c:pt idx="1">
                  <c:v>0.15061859999999999</c:v>
                </c:pt>
              </c:numCache>
            </c:numRef>
          </c:val>
          <c:extLst>
            <c:ext xmlns:c16="http://schemas.microsoft.com/office/drawing/2014/chart" uri="{C3380CC4-5D6E-409C-BE32-E72D297353CC}">
              <c16:uniqueId val="{00000008-52A4-448F-8EAD-BA6365150A74}"/>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Sheet1!$H$2:$H$3</c:f>
              <c:numCache>
                <c:formatCode>0%</c:formatCode>
                <c:ptCount val="2"/>
                <c:pt idx="0">
                  <c:v>0.87953079999999995</c:v>
                </c:pt>
                <c:pt idx="1">
                  <c:v>0.81657659999999999</c:v>
                </c:pt>
              </c:numCache>
            </c:numRef>
          </c:xVal>
          <c:yVal>
            <c:numRef>
              <c:f>Sheet1!$I$2:$I$3</c:f>
              <c:numCache>
                <c:formatCode>General</c:formatCode>
                <c:ptCount val="2"/>
                <c:pt idx="0">
                  <c:v>2</c:v>
                </c:pt>
                <c:pt idx="1">
                  <c:v>1</c:v>
                </c:pt>
              </c:numCache>
            </c:numRef>
          </c:yVal>
          <c:smooth val="0"/>
          <c:extLst>
            <c:ext xmlns:c16="http://schemas.microsoft.com/office/drawing/2014/chart" uri="{C3380CC4-5D6E-409C-BE32-E72D297353CC}">
              <c16:uniqueId val="{00000009-52A4-448F-8EAD-BA6365150A74}"/>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2.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676420922901852E-2"/>
          <c:y val="0.33593667979002628"/>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Sheet1!$A$2:$A$2</c:f>
              <c:strCache>
                <c:ptCount val="1"/>
                <c:pt idx="0">
                  <c:v>Q59. Patient's average rating of care scored from very poor to very good</c:v>
                </c:pt>
              </c:strCache>
            </c:strRef>
          </c:cat>
          <c:val>
            <c:numRef>
              <c:f>Sheet1!$B$2:$B$2</c:f>
              <c:numCache>
                <c:formatCode>0.0</c:formatCode>
                <c:ptCount val="1"/>
                <c:pt idx="0">
                  <c:v>8.7662037000000002</c:v>
                </c:pt>
              </c:numCache>
            </c:numRef>
          </c:val>
          <c:extLst>
            <c:ext xmlns:c16="http://schemas.microsoft.com/office/drawing/2014/chart" uri="{C3380CC4-5D6E-409C-BE32-E72D297353CC}">
              <c16:uniqueId val="{00000000-9EF1-4083-B307-1CD67384359B}"/>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9EF1-4083-B307-1CD67384359B}"/>
              </c:ext>
            </c:extLst>
          </c:dPt>
          <c:dPt>
            <c:idx val="1"/>
            <c:invertIfNegative val="0"/>
            <c:bubble3D val="0"/>
            <c:extLst>
              <c:ext xmlns:c16="http://schemas.microsoft.com/office/drawing/2014/chart" uri="{C3380CC4-5D6E-409C-BE32-E72D297353CC}">
                <c16:uniqueId val="{00000004-9EF1-4083-B307-1CD67384359B}"/>
              </c:ext>
            </c:extLst>
          </c:dPt>
          <c:cat>
            <c:strRef>
              <c:f>Sheet1!$A$2:$A$2</c:f>
              <c:strCache>
                <c:ptCount val="1"/>
                <c:pt idx="0">
                  <c:v>Q59. Patient's average rating of care scored from very poor to very good</c:v>
                </c:pt>
              </c:strCache>
            </c:strRef>
          </c:cat>
          <c:val>
            <c:numRef>
              <c:f>Sheet1!$C$2:$C$2</c:f>
              <c:numCache>
                <c:formatCode>0.0</c:formatCode>
                <c:ptCount val="1"/>
                <c:pt idx="0">
                  <c:v>4.1910799999999998E-2</c:v>
                </c:pt>
              </c:numCache>
            </c:numRef>
          </c:val>
          <c:extLst>
            <c:ext xmlns:c16="http://schemas.microsoft.com/office/drawing/2014/chart" uri="{C3380CC4-5D6E-409C-BE32-E72D297353CC}">
              <c16:uniqueId val="{00000005-9EF1-4083-B307-1CD67384359B}"/>
            </c:ext>
          </c:extLst>
        </c:ser>
        <c:ser>
          <c:idx val="2"/>
          <c:order val="2"/>
          <c:tx>
            <c:strRef>
              <c:f>Sheet1!$D$1</c:f>
              <c:strCache>
                <c:ptCount val="1"/>
                <c:pt idx="0">
                  <c:v>Category 3</c:v>
                </c:pt>
              </c:strCache>
            </c:strRef>
          </c:tx>
          <c:spPr>
            <a:solidFill>
              <a:srgbClr val="DCDDDE"/>
            </a:solidFill>
            <a:ln>
              <a:noFill/>
            </a:ln>
            <a:effectLst/>
          </c:spPr>
          <c:invertIfNegative val="0"/>
          <c:cat>
            <c:strRef>
              <c:f>Sheet1!$A$2:$A$2</c:f>
              <c:strCache>
                <c:ptCount val="1"/>
                <c:pt idx="0">
                  <c:v>Q59. Patient's average rating of care scored from very poor to very good</c:v>
                </c:pt>
              </c:strCache>
            </c:strRef>
          </c:cat>
          <c:val>
            <c:numRef>
              <c:f>Sheet1!$D$2:$D$2</c:f>
              <c:numCache>
                <c:formatCode>0.0</c:formatCode>
                <c:ptCount val="1"/>
                <c:pt idx="0">
                  <c:v>0.21480859999999999</c:v>
                </c:pt>
              </c:numCache>
            </c:numRef>
          </c:val>
          <c:extLst>
            <c:ext xmlns:c16="http://schemas.microsoft.com/office/drawing/2014/chart" uri="{C3380CC4-5D6E-409C-BE32-E72D297353CC}">
              <c16:uniqueId val="{00000006-9EF1-4083-B307-1CD67384359B}"/>
            </c:ext>
          </c:extLst>
        </c:ser>
        <c:ser>
          <c:idx val="3"/>
          <c:order val="3"/>
          <c:tx>
            <c:strRef>
              <c:f>Sheet1!$E$1</c:f>
              <c:strCache>
                <c:ptCount val="1"/>
                <c:pt idx="0">
                  <c:v>Category 4</c:v>
                </c:pt>
              </c:strCache>
            </c:strRef>
          </c:tx>
          <c:spPr>
            <a:solidFill>
              <a:srgbClr val="0A74BB"/>
            </a:solidFill>
            <a:ln>
              <a:noFill/>
            </a:ln>
            <a:effectLst/>
          </c:spPr>
          <c:invertIfNegative val="0"/>
          <c:cat>
            <c:strRef>
              <c:f>Sheet1!$A$2:$A$2</c:f>
              <c:strCache>
                <c:ptCount val="1"/>
                <c:pt idx="0">
                  <c:v>Q59. Patient's average rating of care scored from very poor to very good</c:v>
                </c:pt>
              </c:strCache>
            </c:strRef>
          </c:cat>
          <c:val>
            <c:numRef>
              <c:f>Sheet1!$E$2:$E$2</c:f>
              <c:numCache>
                <c:formatCode>0.0</c:formatCode>
                <c:ptCount val="1"/>
                <c:pt idx="0">
                  <c:v>4.2374200000000001E-2</c:v>
                </c:pt>
              </c:numCache>
            </c:numRef>
          </c:val>
          <c:extLst>
            <c:ext xmlns:c16="http://schemas.microsoft.com/office/drawing/2014/chart" uri="{C3380CC4-5D6E-409C-BE32-E72D297353CC}">
              <c16:uniqueId val="{00000007-9EF1-4083-B307-1CD67384359B}"/>
            </c:ext>
          </c:extLst>
        </c:ser>
        <c:ser>
          <c:idx val="4"/>
          <c:order val="4"/>
          <c:tx>
            <c:strRef>
              <c:f>Sheet1!$F$1</c:f>
              <c:strCache>
                <c:ptCount val="1"/>
                <c:pt idx="0">
                  <c:v>Category 5</c:v>
                </c:pt>
              </c:strCache>
            </c:strRef>
          </c:tx>
          <c:spPr>
            <a:noFill/>
            <a:ln>
              <a:noFill/>
            </a:ln>
            <a:effectLst/>
          </c:spPr>
          <c:invertIfNegative val="0"/>
          <c:cat>
            <c:strRef>
              <c:f>Sheet1!$A$2:$A$2</c:f>
              <c:strCache>
                <c:ptCount val="1"/>
                <c:pt idx="0">
                  <c:v>Q59. Patient's average rating of care scored from very poor to very good</c:v>
                </c:pt>
              </c:strCache>
            </c:strRef>
          </c:cat>
          <c:val>
            <c:numRef>
              <c:f>Sheet1!$F$2:$F$2</c:f>
              <c:numCache>
                <c:formatCode>0.0</c:formatCode>
                <c:ptCount val="1"/>
                <c:pt idx="0">
                  <c:v>-8.0652972999999992</c:v>
                </c:pt>
              </c:numCache>
            </c:numRef>
          </c:val>
          <c:extLst>
            <c:ext xmlns:c16="http://schemas.microsoft.com/office/drawing/2014/chart" uri="{C3380CC4-5D6E-409C-BE32-E72D297353CC}">
              <c16:uniqueId val="{00000008-9EF1-4083-B307-1CD67384359B}"/>
            </c:ext>
          </c:extLst>
        </c:ser>
        <c:dLbls>
          <c:showLegendKey val="0"/>
          <c:showVal val="0"/>
          <c:showCatName val="0"/>
          <c:showSerName val="0"/>
          <c:showPercent val="0"/>
          <c:showBubbleSize val="0"/>
        </c:dLbls>
        <c:gapWidth val="6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c:f>
              <c:numCache>
                <c:formatCode>0.0</c:formatCode>
                <c:ptCount val="1"/>
                <c:pt idx="0">
                  <c:v>8.9752890000000001</c:v>
                </c:pt>
              </c:numCache>
            </c:numRef>
          </c:xVal>
          <c:yVal>
            <c:numRef>
              <c:f>Sheet1!$I$2</c:f>
              <c:numCache>
                <c:formatCode>General</c:formatCode>
                <c:ptCount val="1"/>
                <c:pt idx="0">
                  <c:v>1</c:v>
                </c:pt>
              </c:numCache>
            </c:numRef>
          </c:yVal>
          <c:smooth val="0"/>
          <c:extLst>
            <c:ext xmlns:c16="http://schemas.microsoft.com/office/drawing/2014/chart" uri="{C3380CC4-5D6E-409C-BE32-E72D297353CC}">
              <c16:uniqueId val="{00000009-9EF1-4083-B307-1CD67384359B}"/>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0" sourceLinked="1"/>
        <c:majorTickMark val="out"/>
        <c:minorTickMark val="none"/>
        <c:tickLblPos val="nextTo"/>
        <c:crossAx val="769326880"/>
        <c:crosses val="autoZero"/>
        <c:crossBetween val="midCat"/>
      </c:valAx>
      <c:valAx>
        <c:axId val="769326880"/>
        <c:scaling>
          <c:orientation val="minMax"/>
          <c:max val="1.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max val="10"/>
          <c:min val="0"/>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1"/>
      </c:valAx>
      <c:catAx>
        <c:axId val="769157920"/>
        <c:scaling>
          <c:orientation val="minMax"/>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Sheet1!$A$2:$A$4</c:f>
              <c:strCache>
                <c:ptCount val="3"/>
                <c:pt idx="0">
                  <c:v>Q56. The whole care team worked well together</c:v>
                </c:pt>
                <c:pt idx="1">
                  <c:v>Q57. Administration of care was very good or good</c:v>
                </c:pt>
                <c:pt idx="2">
                  <c:v>Q58. Cancer research opportunities were discussed with patient</c:v>
                </c:pt>
              </c:strCache>
            </c:strRef>
          </c:cat>
          <c:val>
            <c:numRef>
              <c:f>Sheet1!$B$2:$B$4</c:f>
              <c:numCache>
                <c:formatCode>0%</c:formatCode>
                <c:ptCount val="3"/>
                <c:pt idx="0">
                  <c:v>0.87021349999999997</c:v>
                </c:pt>
                <c:pt idx="1">
                  <c:v>0.82514940000000003</c:v>
                </c:pt>
                <c:pt idx="2">
                  <c:v>0.37777470000000002</c:v>
                </c:pt>
              </c:numCache>
            </c:numRef>
          </c:val>
          <c:extLst>
            <c:ext xmlns:c16="http://schemas.microsoft.com/office/drawing/2014/chart" uri="{C3380CC4-5D6E-409C-BE32-E72D297353CC}">
              <c16:uniqueId val="{00000000-ED24-418E-854E-65C6BE27AA56}"/>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ED24-418E-854E-65C6BE27AA56}"/>
              </c:ext>
            </c:extLst>
          </c:dPt>
          <c:dPt>
            <c:idx val="1"/>
            <c:invertIfNegative val="0"/>
            <c:bubble3D val="0"/>
            <c:extLst>
              <c:ext xmlns:c16="http://schemas.microsoft.com/office/drawing/2014/chart" uri="{C3380CC4-5D6E-409C-BE32-E72D297353CC}">
                <c16:uniqueId val="{00000004-ED24-418E-854E-65C6BE27AA56}"/>
              </c:ext>
            </c:extLst>
          </c:dPt>
          <c:cat>
            <c:strRef>
              <c:f>Sheet1!$A$2:$A$4</c:f>
              <c:strCache>
                <c:ptCount val="3"/>
                <c:pt idx="0">
                  <c:v>Q56. The whole care team worked well together</c:v>
                </c:pt>
                <c:pt idx="1">
                  <c:v>Q57. Administration of care was very good or good</c:v>
                </c:pt>
                <c:pt idx="2">
                  <c:v>Q58. Cancer research opportunities were discussed with patient</c:v>
                </c:pt>
              </c:strCache>
            </c:strRef>
          </c:cat>
          <c:val>
            <c:numRef>
              <c:f>Sheet1!$C$2:$C$4</c:f>
              <c:numCache>
                <c:formatCode>0%</c:formatCode>
                <c:ptCount val="3"/>
                <c:pt idx="0">
                  <c:v>4.7092000000000002E-3</c:v>
                </c:pt>
                <c:pt idx="1">
                  <c:v>1.8345799999999999E-2</c:v>
                </c:pt>
                <c:pt idx="2">
                  <c:v>0</c:v>
                </c:pt>
              </c:numCache>
            </c:numRef>
          </c:val>
          <c:extLst>
            <c:ext xmlns:c16="http://schemas.microsoft.com/office/drawing/2014/chart" uri="{C3380CC4-5D6E-409C-BE32-E72D297353CC}">
              <c16:uniqueId val="{00000005-ED24-418E-854E-65C6BE27AA56}"/>
            </c:ext>
          </c:extLst>
        </c:ser>
        <c:ser>
          <c:idx val="2"/>
          <c:order val="2"/>
          <c:tx>
            <c:strRef>
              <c:f>Sheet1!$D$1</c:f>
              <c:strCache>
                <c:ptCount val="1"/>
                <c:pt idx="0">
                  <c:v>Category 3</c:v>
                </c:pt>
              </c:strCache>
            </c:strRef>
          </c:tx>
          <c:spPr>
            <a:solidFill>
              <a:srgbClr val="DCDDDE"/>
            </a:solidFill>
            <a:ln>
              <a:noFill/>
            </a:ln>
            <a:effectLst/>
          </c:spPr>
          <c:invertIfNegative val="0"/>
          <c:cat>
            <c:strRef>
              <c:f>Sheet1!$A$2:$A$4</c:f>
              <c:strCache>
                <c:ptCount val="3"/>
                <c:pt idx="0">
                  <c:v>Q56. The whole care team worked well together</c:v>
                </c:pt>
                <c:pt idx="1">
                  <c:v>Q57. Administration of care was very good or good</c:v>
                </c:pt>
                <c:pt idx="2">
                  <c:v>Q58. Cancer research opportunities were discussed with patient</c:v>
                </c:pt>
              </c:strCache>
            </c:strRef>
          </c:cat>
          <c:val>
            <c:numRef>
              <c:f>Sheet1!$D$2:$D$4</c:f>
              <c:numCache>
                <c:formatCode>0%</c:formatCode>
                <c:ptCount val="3"/>
                <c:pt idx="0">
                  <c:v>3.9638899999999998E-2</c:v>
                </c:pt>
                <c:pt idx="1">
                  <c:v>4.7188500000000001E-2</c:v>
                </c:pt>
                <c:pt idx="2">
                  <c:v>0.15380460000000001</c:v>
                </c:pt>
              </c:numCache>
            </c:numRef>
          </c:val>
          <c:extLst>
            <c:ext xmlns:c16="http://schemas.microsoft.com/office/drawing/2014/chart" uri="{C3380CC4-5D6E-409C-BE32-E72D297353CC}">
              <c16:uniqueId val="{00000006-ED24-418E-854E-65C6BE27AA56}"/>
            </c:ext>
          </c:extLst>
        </c:ser>
        <c:ser>
          <c:idx val="3"/>
          <c:order val="3"/>
          <c:tx>
            <c:strRef>
              <c:f>Sheet1!$E$1</c:f>
              <c:strCache>
                <c:ptCount val="1"/>
                <c:pt idx="0">
                  <c:v>Category 4</c:v>
                </c:pt>
              </c:strCache>
            </c:strRef>
          </c:tx>
          <c:spPr>
            <a:solidFill>
              <a:srgbClr val="0A74BB"/>
            </a:solidFill>
            <a:ln>
              <a:noFill/>
            </a:ln>
            <a:effectLst/>
          </c:spPr>
          <c:invertIfNegative val="0"/>
          <c:cat>
            <c:strRef>
              <c:f>Sheet1!$A$2:$A$4</c:f>
              <c:strCache>
                <c:ptCount val="3"/>
                <c:pt idx="0">
                  <c:v>Q56. The whole care team worked well together</c:v>
                </c:pt>
                <c:pt idx="1">
                  <c:v>Q57. Administration of care was very good or good</c:v>
                </c:pt>
                <c:pt idx="2">
                  <c:v>Q58. Cancer research opportunities were discussed with patient</c:v>
                </c:pt>
              </c:strCache>
            </c:strRef>
          </c:cat>
          <c:val>
            <c:numRef>
              <c:f>Sheet1!$E$2:$E$4</c:f>
              <c:numCache>
                <c:formatCode>0%</c:formatCode>
                <c:ptCount val="3"/>
                <c:pt idx="0">
                  <c:v>0</c:v>
                </c:pt>
                <c:pt idx="1">
                  <c:v>7.3872E-3</c:v>
                </c:pt>
                <c:pt idx="2">
                  <c:v>4.0625799999999997E-2</c:v>
                </c:pt>
              </c:numCache>
            </c:numRef>
          </c:val>
          <c:extLst>
            <c:ext xmlns:c16="http://schemas.microsoft.com/office/drawing/2014/chart" uri="{C3380CC4-5D6E-409C-BE32-E72D297353CC}">
              <c16:uniqueId val="{00000007-ED24-418E-854E-65C6BE27AA56}"/>
            </c:ext>
          </c:extLst>
        </c:ser>
        <c:ser>
          <c:idx val="4"/>
          <c:order val="4"/>
          <c:tx>
            <c:strRef>
              <c:f>Sheet1!$F$1</c:f>
              <c:strCache>
                <c:ptCount val="1"/>
                <c:pt idx="0">
                  <c:v>Category 5</c:v>
                </c:pt>
              </c:strCache>
            </c:strRef>
          </c:tx>
          <c:spPr>
            <a:noFill/>
            <a:ln>
              <a:noFill/>
            </a:ln>
            <a:effectLst/>
          </c:spPr>
          <c:invertIfNegative val="0"/>
          <c:cat>
            <c:strRef>
              <c:f>Sheet1!$A$2:$A$4</c:f>
              <c:strCache>
                <c:ptCount val="3"/>
                <c:pt idx="0">
                  <c:v>Q56. The whole care team worked well together</c:v>
                </c:pt>
                <c:pt idx="1">
                  <c:v>Q57. Administration of care was very good or good</c:v>
                </c:pt>
                <c:pt idx="2">
                  <c:v>Q58. Cancer research opportunities were discussed with patient</c:v>
                </c:pt>
              </c:strCache>
            </c:strRef>
          </c:cat>
          <c:val>
            <c:numRef>
              <c:f>Sheet1!$F$2:$F$4</c:f>
              <c:numCache>
                <c:formatCode>0%</c:formatCode>
                <c:ptCount val="3"/>
                <c:pt idx="0">
                  <c:v>8.5438399999999998E-2</c:v>
                </c:pt>
                <c:pt idx="1">
                  <c:v>0.1019292</c:v>
                </c:pt>
                <c:pt idx="2">
                  <c:v>0.42779489999999998</c:v>
                </c:pt>
              </c:numCache>
            </c:numRef>
          </c:val>
          <c:extLst>
            <c:ext xmlns:c16="http://schemas.microsoft.com/office/drawing/2014/chart" uri="{C3380CC4-5D6E-409C-BE32-E72D297353CC}">
              <c16:uniqueId val="{00000008-ED24-418E-854E-65C6BE27AA56}"/>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Sheet1!$H$2:$H$4</c:f>
              <c:numCache>
                <c:formatCode>0%</c:formatCode>
                <c:ptCount val="3"/>
                <c:pt idx="0">
                  <c:v>0.89076449999999996</c:v>
                </c:pt>
                <c:pt idx="1">
                  <c:v>0.8773898</c:v>
                </c:pt>
                <c:pt idx="2">
                  <c:v>0.39658130000000003</c:v>
                </c:pt>
              </c:numCache>
            </c:numRef>
          </c:xVal>
          <c:yVal>
            <c:numRef>
              <c:f>Sheet1!$I$2:$I$4</c:f>
              <c:numCache>
                <c:formatCode>General</c:formatCode>
                <c:ptCount val="3"/>
                <c:pt idx="0">
                  <c:v>3</c:v>
                </c:pt>
                <c:pt idx="1">
                  <c:v>2</c:v>
                </c:pt>
                <c:pt idx="2">
                  <c:v>1</c:v>
                </c:pt>
              </c:numCache>
            </c:numRef>
          </c:yVal>
          <c:smooth val="0"/>
          <c:extLst>
            <c:ext xmlns:c16="http://schemas.microsoft.com/office/drawing/2014/chart" uri="{C3380CC4-5D6E-409C-BE32-E72D297353CC}">
              <c16:uniqueId val="{00000009-ED24-418E-854E-65C6BE27AA56}"/>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3.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Sheet1!$A$2:$A$4</c:f>
              <c:strCache>
                <c:ptCount val="3"/>
                <c:pt idx="0">
                  <c:v>Q53. After treatment, the patient definitely could get enough emotional support at home from community or voluntary services</c:v>
                </c:pt>
                <c:pt idx="1">
                  <c:v>Q54. The right amount of information and support was offered to the patient between final treatment and the follow up appointment</c:v>
                </c:pt>
                <c:pt idx="2">
                  <c:v>Q55. Patient was given enough information about the possibility and signs of cancer coming back or spreading</c:v>
                </c:pt>
              </c:strCache>
            </c:strRef>
          </c:cat>
          <c:val>
            <c:numRef>
              <c:f>Sheet1!$B$2:$B$4</c:f>
              <c:numCache>
                <c:formatCode>0%</c:formatCode>
                <c:ptCount val="3"/>
                <c:pt idx="0">
                  <c:v>0.2466082</c:v>
                </c:pt>
                <c:pt idx="1">
                  <c:v>0.77098789999999995</c:v>
                </c:pt>
                <c:pt idx="2">
                  <c:v>0.60464969999999996</c:v>
                </c:pt>
              </c:numCache>
            </c:numRef>
          </c:val>
          <c:extLst>
            <c:ext xmlns:c16="http://schemas.microsoft.com/office/drawing/2014/chart" uri="{C3380CC4-5D6E-409C-BE32-E72D297353CC}">
              <c16:uniqueId val="{00000000-E2C7-415F-A48A-ABAE46370549}"/>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E2C7-415F-A48A-ABAE46370549}"/>
              </c:ext>
            </c:extLst>
          </c:dPt>
          <c:dPt>
            <c:idx val="1"/>
            <c:invertIfNegative val="0"/>
            <c:bubble3D val="0"/>
            <c:extLst>
              <c:ext xmlns:c16="http://schemas.microsoft.com/office/drawing/2014/chart" uri="{C3380CC4-5D6E-409C-BE32-E72D297353CC}">
                <c16:uniqueId val="{00000004-E2C7-415F-A48A-ABAE46370549}"/>
              </c:ext>
            </c:extLst>
          </c:dPt>
          <c:cat>
            <c:strRef>
              <c:f>Sheet1!$A$2:$A$4</c:f>
              <c:strCache>
                <c:ptCount val="3"/>
                <c:pt idx="0">
                  <c:v>Q53. After treatment, the patient definitely could get enough emotional support at home from community or voluntary services</c:v>
                </c:pt>
                <c:pt idx="1">
                  <c:v>Q54. The right amount of information and support was offered to the patient between final treatment and the follow up appointment</c:v>
                </c:pt>
                <c:pt idx="2">
                  <c:v>Q55. Patient was given enough information about the possibility and signs of cancer coming back or spreading</c:v>
                </c:pt>
              </c:strCache>
            </c:strRef>
          </c:cat>
          <c:val>
            <c:numRef>
              <c:f>Sheet1!$C$2:$C$4</c:f>
              <c:numCache>
                <c:formatCode>0%</c:formatCode>
                <c:ptCount val="3"/>
                <c:pt idx="0">
                  <c:v>1.1945600000000001E-2</c:v>
                </c:pt>
                <c:pt idx="1">
                  <c:v>1.951E-4</c:v>
                </c:pt>
                <c:pt idx="2">
                  <c:v>6.1064999999999999E-3</c:v>
                </c:pt>
              </c:numCache>
            </c:numRef>
          </c:val>
          <c:extLst>
            <c:ext xmlns:c16="http://schemas.microsoft.com/office/drawing/2014/chart" uri="{C3380CC4-5D6E-409C-BE32-E72D297353CC}">
              <c16:uniqueId val="{00000005-E2C7-415F-A48A-ABAE46370549}"/>
            </c:ext>
          </c:extLst>
        </c:ser>
        <c:ser>
          <c:idx val="2"/>
          <c:order val="2"/>
          <c:tx>
            <c:strRef>
              <c:f>Sheet1!$D$1</c:f>
              <c:strCache>
                <c:ptCount val="1"/>
                <c:pt idx="0">
                  <c:v>Category 3</c:v>
                </c:pt>
              </c:strCache>
            </c:strRef>
          </c:tx>
          <c:spPr>
            <a:solidFill>
              <a:srgbClr val="DCDDDE"/>
            </a:solidFill>
            <a:ln>
              <a:noFill/>
            </a:ln>
            <a:effectLst/>
          </c:spPr>
          <c:invertIfNegative val="0"/>
          <c:cat>
            <c:strRef>
              <c:f>Sheet1!$A$2:$A$4</c:f>
              <c:strCache>
                <c:ptCount val="3"/>
                <c:pt idx="0">
                  <c:v>Q53. After treatment, the patient definitely could get enough emotional support at home from community or voluntary services</c:v>
                </c:pt>
                <c:pt idx="1">
                  <c:v>Q54. The right amount of information and support was offered to the patient between final treatment and the follow up appointment</c:v>
                </c:pt>
                <c:pt idx="2">
                  <c:v>Q55. Patient was given enough information about the possibility and signs of cancer coming back or spreading</c:v>
                </c:pt>
              </c:strCache>
            </c:strRef>
          </c:cat>
          <c:val>
            <c:numRef>
              <c:f>Sheet1!$D$2:$D$4</c:f>
              <c:numCache>
                <c:formatCode>0%</c:formatCode>
                <c:ptCount val="3"/>
                <c:pt idx="0">
                  <c:v>0.14099539999999999</c:v>
                </c:pt>
                <c:pt idx="1">
                  <c:v>6.3024399999999994E-2</c:v>
                </c:pt>
                <c:pt idx="2">
                  <c:v>7.3363200000000003E-2</c:v>
                </c:pt>
              </c:numCache>
            </c:numRef>
          </c:val>
          <c:extLst>
            <c:ext xmlns:c16="http://schemas.microsoft.com/office/drawing/2014/chart" uri="{C3380CC4-5D6E-409C-BE32-E72D297353CC}">
              <c16:uniqueId val="{00000006-E2C7-415F-A48A-ABAE46370549}"/>
            </c:ext>
          </c:extLst>
        </c:ser>
        <c:ser>
          <c:idx val="3"/>
          <c:order val="3"/>
          <c:tx>
            <c:strRef>
              <c:f>Sheet1!$E$1</c:f>
              <c:strCache>
                <c:ptCount val="1"/>
                <c:pt idx="0">
                  <c:v>Category 4</c:v>
                </c:pt>
              </c:strCache>
            </c:strRef>
          </c:tx>
          <c:spPr>
            <a:solidFill>
              <a:srgbClr val="0A74BB"/>
            </a:solidFill>
            <a:ln>
              <a:noFill/>
            </a:ln>
            <a:effectLst/>
          </c:spPr>
          <c:invertIfNegative val="0"/>
          <c:cat>
            <c:strRef>
              <c:f>Sheet1!$A$2:$A$4</c:f>
              <c:strCache>
                <c:ptCount val="3"/>
                <c:pt idx="0">
                  <c:v>Q53. After treatment, the patient definitely could get enough emotional support at home from community or voluntary services</c:v>
                </c:pt>
                <c:pt idx="1">
                  <c:v>Q54. The right amount of information and support was offered to the patient between final treatment and the follow up appointment</c:v>
                </c:pt>
                <c:pt idx="2">
                  <c:v>Q55. Patient was given enough information about the possibility and signs of cancer coming back or spreading</c:v>
                </c:pt>
              </c:strCache>
            </c:strRef>
          </c:cat>
          <c:val>
            <c:numRef>
              <c:f>Sheet1!$E$2:$E$4</c:f>
              <c:numCache>
                <c:formatCode>0%</c:formatCode>
                <c:ptCount val="3"/>
                <c:pt idx="0">
                  <c:v>0</c:v>
                </c:pt>
                <c:pt idx="1">
                  <c:v>8.4489999999999999E-3</c:v>
                </c:pt>
                <c:pt idx="2">
                  <c:v>6.3654000000000002E-3</c:v>
                </c:pt>
              </c:numCache>
            </c:numRef>
          </c:val>
          <c:extLst>
            <c:ext xmlns:c16="http://schemas.microsoft.com/office/drawing/2014/chart" uri="{C3380CC4-5D6E-409C-BE32-E72D297353CC}">
              <c16:uniqueId val="{00000007-E2C7-415F-A48A-ABAE46370549}"/>
            </c:ext>
          </c:extLst>
        </c:ser>
        <c:ser>
          <c:idx val="4"/>
          <c:order val="4"/>
          <c:tx>
            <c:strRef>
              <c:f>Sheet1!$F$1</c:f>
              <c:strCache>
                <c:ptCount val="1"/>
                <c:pt idx="0">
                  <c:v>Category 5</c:v>
                </c:pt>
              </c:strCache>
            </c:strRef>
          </c:tx>
          <c:spPr>
            <a:noFill/>
            <a:ln>
              <a:noFill/>
            </a:ln>
            <a:effectLst/>
          </c:spPr>
          <c:invertIfNegative val="0"/>
          <c:cat>
            <c:strRef>
              <c:f>Sheet1!$A$2:$A$4</c:f>
              <c:strCache>
                <c:ptCount val="3"/>
                <c:pt idx="0">
                  <c:v>Q53. After treatment, the patient definitely could get enough emotional support at home from community or voluntary services</c:v>
                </c:pt>
                <c:pt idx="1">
                  <c:v>Q54. The right amount of information and support was offered to the patient between final treatment and the follow up appointment</c:v>
                </c:pt>
                <c:pt idx="2">
                  <c:v>Q55. Patient was given enough information about the possibility and signs of cancer coming back or spreading</c:v>
                </c:pt>
              </c:strCache>
            </c:strRef>
          </c:cat>
          <c:val>
            <c:numRef>
              <c:f>Sheet1!$F$2:$F$4</c:f>
              <c:numCache>
                <c:formatCode>0%</c:formatCode>
                <c:ptCount val="3"/>
                <c:pt idx="0">
                  <c:v>0.60045090000000001</c:v>
                </c:pt>
                <c:pt idx="1">
                  <c:v>0.1573436</c:v>
                </c:pt>
                <c:pt idx="2">
                  <c:v>0.30951519999999999</c:v>
                </c:pt>
              </c:numCache>
            </c:numRef>
          </c:val>
          <c:extLst>
            <c:ext xmlns:c16="http://schemas.microsoft.com/office/drawing/2014/chart" uri="{C3380CC4-5D6E-409C-BE32-E72D297353CC}">
              <c16:uniqueId val="{00000008-E2C7-415F-A48A-ABAE46370549}"/>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Sheet1!$H$2:$H$4</c:f>
              <c:numCache>
                <c:formatCode>0%</c:formatCode>
                <c:ptCount val="3"/>
                <c:pt idx="0">
                  <c:v>0.33722800000000003</c:v>
                </c:pt>
                <c:pt idx="1">
                  <c:v>0.80058960000000001</c:v>
                </c:pt>
                <c:pt idx="2">
                  <c:v>0.66856309999999997</c:v>
                </c:pt>
              </c:numCache>
            </c:numRef>
          </c:xVal>
          <c:yVal>
            <c:numRef>
              <c:f>Sheet1!$I$2:$I$4</c:f>
              <c:numCache>
                <c:formatCode>General</c:formatCode>
                <c:ptCount val="3"/>
                <c:pt idx="0">
                  <c:v>3</c:v>
                </c:pt>
                <c:pt idx="1">
                  <c:v>2</c:v>
                </c:pt>
                <c:pt idx="2">
                  <c:v>1</c:v>
                </c:pt>
              </c:numCache>
            </c:numRef>
          </c:yVal>
          <c:smooth val="0"/>
          <c:extLst>
            <c:ext xmlns:c16="http://schemas.microsoft.com/office/drawing/2014/chart" uri="{C3380CC4-5D6E-409C-BE32-E72D297353CC}">
              <c16:uniqueId val="{00000009-E2C7-415F-A48A-ABAE46370549}"/>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3.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Sheet1!$A$2:$A$3</c:f>
              <c:strCache>
                <c:ptCount val="2"/>
                <c:pt idx="0">
                  <c:v>Q51. Patient definitely received the right amount of support from their GP practice during treatment</c:v>
                </c:pt>
                <c:pt idx="1">
                  <c:v>Q52. Patient has had a review of cancer care by GP practice</c:v>
                </c:pt>
              </c:strCache>
            </c:strRef>
          </c:cat>
          <c:val>
            <c:numRef>
              <c:f>Sheet1!$B$2:$B$3</c:f>
              <c:numCache>
                <c:formatCode>0%</c:formatCode>
                <c:ptCount val="2"/>
                <c:pt idx="0">
                  <c:v>0.3999511</c:v>
                </c:pt>
                <c:pt idx="1">
                  <c:v>0.30599589999999999</c:v>
                </c:pt>
              </c:numCache>
            </c:numRef>
          </c:val>
          <c:extLst>
            <c:ext xmlns:c16="http://schemas.microsoft.com/office/drawing/2014/chart" uri="{C3380CC4-5D6E-409C-BE32-E72D297353CC}">
              <c16:uniqueId val="{00000000-614F-41A2-8E0D-2394E33DEADD}"/>
            </c:ext>
          </c:extLst>
        </c:ser>
        <c:ser>
          <c:idx val="1"/>
          <c:order val="1"/>
          <c:tx>
            <c:strRef>
              <c:f>Sheet1!$C$1</c:f>
              <c:strCache>
                <c:ptCount val="1"/>
                <c:pt idx="0">
                  <c:v>Category 2</c:v>
                </c:pt>
              </c:strCache>
            </c:strRef>
          </c:tx>
          <c:spPr>
            <a:solidFill>
              <a:schemeClr val="tx2">
                <a:lumMod val="40000"/>
                <a:lumOff val="60000"/>
              </a:schemeClr>
            </a:solidFill>
            <a:ln>
              <a:noFill/>
            </a:ln>
            <a:effectLst/>
          </c:spPr>
          <c:invertIfNegative val="0"/>
          <c:dPt>
            <c:idx val="0"/>
            <c:invertIfNegative val="0"/>
            <c:bubble3D val="0"/>
            <c:spPr>
              <a:solidFill>
                <a:srgbClr val="A8C7E9"/>
              </a:solidFill>
              <a:ln>
                <a:noFill/>
              </a:ln>
              <a:effectLst/>
            </c:spPr>
            <c:extLst>
              <c:ext xmlns:c16="http://schemas.microsoft.com/office/drawing/2014/chart" uri="{C3380CC4-5D6E-409C-BE32-E72D297353CC}">
                <c16:uniqueId val="{00000002-614F-41A2-8E0D-2394E33DEADD}"/>
              </c:ext>
            </c:extLst>
          </c:dPt>
          <c:dPt>
            <c:idx val="1"/>
            <c:invertIfNegative val="0"/>
            <c:bubble3D val="0"/>
            <c:spPr>
              <a:solidFill>
                <a:srgbClr val="A8C7E9"/>
              </a:solidFill>
              <a:ln>
                <a:noFill/>
              </a:ln>
              <a:effectLst/>
            </c:spPr>
            <c:extLst>
              <c:ext xmlns:c16="http://schemas.microsoft.com/office/drawing/2014/chart" uri="{C3380CC4-5D6E-409C-BE32-E72D297353CC}">
                <c16:uniqueId val="{00000004-614F-41A2-8E0D-2394E33DEADD}"/>
              </c:ext>
            </c:extLst>
          </c:dPt>
          <c:cat>
            <c:strRef>
              <c:f>Sheet1!$A$2:$A$3</c:f>
              <c:strCache>
                <c:ptCount val="2"/>
                <c:pt idx="0">
                  <c:v>Q51. Patient definitely received the right amount of support from their GP practice during treatment</c:v>
                </c:pt>
                <c:pt idx="1">
                  <c:v>Q52. Patient has had a review of cancer care by GP practice</c:v>
                </c:pt>
              </c:strCache>
            </c:strRef>
          </c:cat>
          <c:val>
            <c:numRef>
              <c:f>Sheet1!$C$2:$C$3</c:f>
              <c:numCache>
                <c:formatCode>0%</c:formatCode>
                <c:ptCount val="2"/>
                <c:pt idx="0">
                  <c:v>0</c:v>
                </c:pt>
                <c:pt idx="1">
                  <c:v>4.0912400000000002E-2</c:v>
                </c:pt>
              </c:numCache>
            </c:numRef>
          </c:val>
          <c:extLst>
            <c:ext xmlns:c16="http://schemas.microsoft.com/office/drawing/2014/chart" uri="{C3380CC4-5D6E-409C-BE32-E72D297353CC}">
              <c16:uniqueId val="{00000005-614F-41A2-8E0D-2394E33DEADD}"/>
            </c:ext>
          </c:extLst>
        </c:ser>
        <c:ser>
          <c:idx val="2"/>
          <c:order val="2"/>
          <c:tx>
            <c:strRef>
              <c:f>Sheet1!$D$1</c:f>
              <c:strCache>
                <c:ptCount val="1"/>
                <c:pt idx="0">
                  <c:v>Category 3</c:v>
                </c:pt>
              </c:strCache>
            </c:strRef>
          </c:tx>
          <c:spPr>
            <a:solidFill>
              <a:srgbClr val="DCDDDE"/>
            </a:solidFill>
            <a:ln>
              <a:noFill/>
            </a:ln>
            <a:effectLst/>
          </c:spPr>
          <c:invertIfNegative val="0"/>
          <c:cat>
            <c:strRef>
              <c:f>Sheet1!$A$2:$A$3</c:f>
              <c:strCache>
                <c:ptCount val="2"/>
                <c:pt idx="0">
                  <c:v>Q51. Patient definitely received the right amount of support from their GP practice during treatment</c:v>
                </c:pt>
                <c:pt idx="1">
                  <c:v>Q52. Patient has had a review of cancer care by GP practice</c:v>
                </c:pt>
              </c:strCache>
            </c:strRef>
          </c:cat>
          <c:val>
            <c:numRef>
              <c:f>Sheet1!$D$2:$D$3</c:f>
              <c:numCache>
                <c:formatCode>0%</c:formatCode>
                <c:ptCount val="2"/>
                <c:pt idx="0">
                  <c:v>9.7453799999999993E-2</c:v>
                </c:pt>
                <c:pt idx="1">
                  <c:v>0.1341262</c:v>
                </c:pt>
              </c:numCache>
            </c:numRef>
          </c:val>
          <c:extLst>
            <c:ext xmlns:c16="http://schemas.microsoft.com/office/drawing/2014/chart" uri="{C3380CC4-5D6E-409C-BE32-E72D297353CC}">
              <c16:uniqueId val="{00000006-614F-41A2-8E0D-2394E33DEADD}"/>
            </c:ext>
          </c:extLst>
        </c:ser>
        <c:ser>
          <c:idx val="3"/>
          <c:order val="3"/>
          <c:tx>
            <c:strRef>
              <c:f>Sheet1!$E$1</c:f>
              <c:strCache>
                <c:ptCount val="1"/>
                <c:pt idx="0">
                  <c:v>Category 4</c:v>
                </c:pt>
              </c:strCache>
            </c:strRef>
          </c:tx>
          <c:spPr>
            <a:solidFill>
              <a:srgbClr val="0A74BB"/>
            </a:solidFill>
            <a:ln>
              <a:noFill/>
            </a:ln>
            <a:effectLst/>
          </c:spPr>
          <c:invertIfNegative val="0"/>
          <c:cat>
            <c:strRef>
              <c:f>Sheet1!$A$2:$A$3</c:f>
              <c:strCache>
                <c:ptCount val="2"/>
                <c:pt idx="0">
                  <c:v>Q51. Patient definitely received the right amount of support from their GP practice during treatment</c:v>
                </c:pt>
                <c:pt idx="1">
                  <c:v>Q52. Patient has had a review of cancer care by GP practice</c:v>
                </c:pt>
              </c:strCache>
            </c:strRef>
          </c:cat>
          <c:val>
            <c:numRef>
              <c:f>Sheet1!$E$2:$E$3</c:f>
              <c:numCache>
                <c:formatCode>0%</c:formatCode>
                <c:ptCount val="2"/>
                <c:pt idx="0">
                  <c:v>7.8280000000000005E-4</c:v>
                </c:pt>
                <c:pt idx="1">
                  <c:v>5.9078800000000001E-2</c:v>
                </c:pt>
              </c:numCache>
            </c:numRef>
          </c:val>
          <c:extLst>
            <c:ext xmlns:c16="http://schemas.microsoft.com/office/drawing/2014/chart" uri="{C3380CC4-5D6E-409C-BE32-E72D297353CC}">
              <c16:uniqueId val="{00000007-614F-41A2-8E0D-2394E33DEADD}"/>
            </c:ext>
          </c:extLst>
        </c:ser>
        <c:ser>
          <c:idx val="4"/>
          <c:order val="4"/>
          <c:tx>
            <c:strRef>
              <c:f>Sheet1!$F$1</c:f>
              <c:strCache>
                <c:ptCount val="1"/>
                <c:pt idx="0">
                  <c:v>Category 5</c:v>
                </c:pt>
              </c:strCache>
            </c:strRef>
          </c:tx>
          <c:spPr>
            <a:noFill/>
            <a:ln>
              <a:noFill/>
            </a:ln>
            <a:effectLst/>
          </c:spPr>
          <c:invertIfNegative val="0"/>
          <c:cat>
            <c:strRef>
              <c:f>Sheet1!$A$2:$A$3</c:f>
              <c:strCache>
                <c:ptCount val="2"/>
                <c:pt idx="0">
                  <c:v>Q51. Patient definitely received the right amount of support from their GP practice during treatment</c:v>
                </c:pt>
                <c:pt idx="1">
                  <c:v>Q52. Patient has had a review of cancer care by GP practice</c:v>
                </c:pt>
              </c:strCache>
            </c:strRef>
          </c:cat>
          <c:val>
            <c:numRef>
              <c:f>Sheet1!$F$2:$F$3</c:f>
              <c:numCache>
                <c:formatCode>0%</c:formatCode>
                <c:ptCount val="2"/>
                <c:pt idx="0">
                  <c:v>0.50181229999999999</c:v>
                </c:pt>
                <c:pt idx="1">
                  <c:v>0.45988669999999998</c:v>
                </c:pt>
              </c:numCache>
            </c:numRef>
          </c:val>
          <c:extLst>
            <c:ext xmlns:c16="http://schemas.microsoft.com/office/drawing/2014/chart" uri="{C3380CC4-5D6E-409C-BE32-E72D297353CC}">
              <c16:uniqueId val="{00000008-614F-41A2-8E0D-2394E33DEADD}"/>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Sheet1!$H$2:$H$3</c:f>
              <c:numCache>
                <c:formatCode>0%</c:formatCode>
                <c:ptCount val="2"/>
                <c:pt idx="0">
                  <c:v>0.48835430000000002</c:v>
                </c:pt>
                <c:pt idx="1">
                  <c:v>0.4389922</c:v>
                </c:pt>
              </c:numCache>
            </c:numRef>
          </c:xVal>
          <c:yVal>
            <c:numRef>
              <c:f>Sheet1!$I$2:$I$3</c:f>
              <c:numCache>
                <c:formatCode>General</c:formatCode>
                <c:ptCount val="2"/>
                <c:pt idx="0">
                  <c:v>2</c:v>
                </c:pt>
                <c:pt idx="1">
                  <c:v>1</c:v>
                </c:pt>
              </c:numCache>
            </c:numRef>
          </c:yVal>
          <c:smooth val="0"/>
          <c:extLst>
            <c:ext xmlns:c16="http://schemas.microsoft.com/office/drawing/2014/chart" uri="{C3380CC4-5D6E-409C-BE32-E72D297353CC}">
              <c16:uniqueId val="{00000009-614F-41A2-8E0D-2394E33DEADD}"/>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2.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Sheet1!$A$2:$A$3</c:f>
              <c:strCache>
                <c:ptCount val="2"/>
                <c:pt idx="0">
                  <c:v>Q49. Care team gave family, or someone close, all the information needed to help care for the patient at home</c:v>
                </c:pt>
                <c:pt idx="1">
                  <c:v>Q50. During treatment, the patient definitely got enough care and support at home from community or voluntary services</c:v>
                </c:pt>
              </c:strCache>
            </c:strRef>
          </c:cat>
          <c:val>
            <c:numRef>
              <c:f>Sheet1!$B$2:$B$3</c:f>
              <c:numCache>
                <c:formatCode>0%</c:formatCode>
                <c:ptCount val="2"/>
                <c:pt idx="0">
                  <c:v>0.59422109999999995</c:v>
                </c:pt>
                <c:pt idx="1">
                  <c:v>0.44091089999999999</c:v>
                </c:pt>
              </c:numCache>
            </c:numRef>
          </c:val>
          <c:extLst>
            <c:ext xmlns:c16="http://schemas.microsoft.com/office/drawing/2014/chart" uri="{C3380CC4-5D6E-409C-BE32-E72D297353CC}">
              <c16:uniqueId val="{00000000-5176-4882-9503-114A3175686F}"/>
            </c:ext>
          </c:extLst>
        </c:ser>
        <c:ser>
          <c:idx val="1"/>
          <c:order val="1"/>
          <c:tx>
            <c:strRef>
              <c:f>Sheet1!$C$1</c:f>
              <c:strCache>
                <c:ptCount val="1"/>
                <c:pt idx="0">
                  <c:v>Category 2</c:v>
                </c:pt>
              </c:strCache>
            </c:strRef>
          </c:tx>
          <c:spPr>
            <a:solidFill>
              <a:schemeClr val="tx2">
                <a:lumMod val="40000"/>
                <a:lumOff val="60000"/>
              </a:schemeClr>
            </a:solidFill>
            <a:ln>
              <a:noFill/>
            </a:ln>
            <a:effectLst/>
          </c:spPr>
          <c:invertIfNegative val="0"/>
          <c:dPt>
            <c:idx val="0"/>
            <c:invertIfNegative val="0"/>
            <c:bubble3D val="0"/>
            <c:spPr>
              <a:solidFill>
                <a:srgbClr val="A8C7E9"/>
              </a:solidFill>
              <a:ln>
                <a:noFill/>
              </a:ln>
              <a:effectLst/>
            </c:spPr>
            <c:extLst>
              <c:ext xmlns:c16="http://schemas.microsoft.com/office/drawing/2014/chart" uri="{C3380CC4-5D6E-409C-BE32-E72D297353CC}">
                <c16:uniqueId val="{00000002-5176-4882-9503-114A3175686F}"/>
              </c:ext>
            </c:extLst>
          </c:dPt>
          <c:dPt>
            <c:idx val="1"/>
            <c:invertIfNegative val="0"/>
            <c:bubble3D val="0"/>
            <c:spPr>
              <a:solidFill>
                <a:srgbClr val="A8C7E9"/>
              </a:solidFill>
              <a:ln>
                <a:noFill/>
              </a:ln>
              <a:effectLst/>
            </c:spPr>
            <c:extLst>
              <c:ext xmlns:c16="http://schemas.microsoft.com/office/drawing/2014/chart" uri="{C3380CC4-5D6E-409C-BE32-E72D297353CC}">
                <c16:uniqueId val="{00000004-5176-4882-9503-114A3175686F}"/>
              </c:ext>
            </c:extLst>
          </c:dPt>
          <c:cat>
            <c:strRef>
              <c:f>Sheet1!$A$2:$A$3</c:f>
              <c:strCache>
                <c:ptCount val="2"/>
                <c:pt idx="0">
                  <c:v>Q49. Care team gave family, or someone close, all the information needed to help care for the patient at home</c:v>
                </c:pt>
                <c:pt idx="1">
                  <c:v>Q50. During treatment, the patient definitely got enough care and support at home from community or voluntary services</c:v>
                </c:pt>
              </c:strCache>
            </c:strRef>
          </c:cat>
          <c:val>
            <c:numRef>
              <c:f>Sheet1!$C$2:$C$3</c:f>
              <c:numCache>
                <c:formatCode>0%</c:formatCode>
                <c:ptCount val="2"/>
                <c:pt idx="0">
                  <c:v>2.8881000000000002E-3</c:v>
                </c:pt>
                <c:pt idx="1">
                  <c:v>1.7315000000000001E-2</c:v>
                </c:pt>
              </c:numCache>
            </c:numRef>
          </c:val>
          <c:extLst>
            <c:ext xmlns:c16="http://schemas.microsoft.com/office/drawing/2014/chart" uri="{C3380CC4-5D6E-409C-BE32-E72D297353CC}">
              <c16:uniqueId val="{00000005-5176-4882-9503-114A3175686F}"/>
            </c:ext>
          </c:extLst>
        </c:ser>
        <c:ser>
          <c:idx val="2"/>
          <c:order val="2"/>
          <c:tx>
            <c:strRef>
              <c:f>Sheet1!$D$1</c:f>
              <c:strCache>
                <c:ptCount val="1"/>
                <c:pt idx="0">
                  <c:v>Category 3</c:v>
                </c:pt>
              </c:strCache>
            </c:strRef>
          </c:tx>
          <c:spPr>
            <a:solidFill>
              <a:srgbClr val="DCDDDE"/>
            </a:solidFill>
            <a:ln>
              <a:noFill/>
            </a:ln>
            <a:effectLst/>
          </c:spPr>
          <c:invertIfNegative val="0"/>
          <c:cat>
            <c:strRef>
              <c:f>Sheet1!$A$2:$A$3</c:f>
              <c:strCache>
                <c:ptCount val="2"/>
                <c:pt idx="0">
                  <c:v>Q49. Care team gave family, or someone close, all the information needed to help care for the patient at home</c:v>
                </c:pt>
                <c:pt idx="1">
                  <c:v>Q50. During treatment, the patient definitely got enough care and support at home from community or voluntary services</c:v>
                </c:pt>
              </c:strCache>
            </c:strRef>
          </c:cat>
          <c:val>
            <c:numRef>
              <c:f>Sheet1!$D$2:$D$3</c:f>
              <c:numCache>
                <c:formatCode>0%</c:formatCode>
                <c:ptCount val="2"/>
                <c:pt idx="0">
                  <c:v>8.49467E-2</c:v>
                </c:pt>
                <c:pt idx="1">
                  <c:v>0.1555609</c:v>
                </c:pt>
              </c:numCache>
            </c:numRef>
          </c:val>
          <c:extLst>
            <c:ext xmlns:c16="http://schemas.microsoft.com/office/drawing/2014/chart" uri="{C3380CC4-5D6E-409C-BE32-E72D297353CC}">
              <c16:uniqueId val="{00000006-5176-4882-9503-114A3175686F}"/>
            </c:ext>
          </c:extLst>
        </c:ser>
        <c:ser>
          <c:idx val="3"/>
          <c:order val="3"/>
          <c:tx>
            <c:strRef>
              <c:f>Sheet1!$E$1</c:f>
              <c:strCache>
                <c:ptCount val="1"/>
                <c:pt idx="0">
                  <c:v>Category 4</c:v>
                </c:pt>
              </c:strCache>
            </c:strRef>
          </c:tx>
          <c:spPr>
            <a:solidFill>
              <a:srgbClr val="0A74BB"/>
            </a:solidFill>
            <a:ln>
              <a:noFill/>
            </a:ln>
            <a:effectLst/>
          </c:spPr>
          <c:invertIfNegative val="0"/>
          <c:cat>
            <c:strRef>
              <c:f>Sheet1!$A$2:$A$3</c:f>
              <c:strCache>
                <c:ptCount val="2"/>
                <c:pt idx="0">
                  <c:v>Q49. Care team gave family, or someone close, all the information needed to help care for the patient at home</c:v>
                </c:pt>
                <c:pt idx="1">
                  <c:v>Q50. During treatment, the patient definitely got enough care and support at home from community or voluntary services</c:v>
                </c:pt>
              </c:strCache>
            </c:strRef>
          </c:cat>
          <c:val>
            <c:numRef>
              <c:f>Sheet1!$E$2:$E$3</c:f>
              <c:numCache>
                <c:formatCode>0%</c:formatCode>
                <c:ptCount val="2"/>
                <c:pt idx="0">
                  <c:v>3.8454000000000001E-3</c:v>
                </c:pt>
                <c:pt idx="1">
                  <c:v>0</c:v>
                </c:pt>
              </c:numCache>
            </c:numRef>
          </c:val>
          <c:extLst>
            <c:ext xmlns:c16="http://schemas.microsoft.com/office/drawing/2014/chart" uri="{C3380CC4-5D6E-409C-BE32-E72D297353CC}">
              <c16:uniqueId val="{00000007-5176-4882-9503-114A3175686F}"/>
            </c:ext>
          </c:extLst>
        </c:ser>
        <c:ser>
          <c:idx val="4"/>
          <c:order val="4"/>
          <c:tx>
            <c:strRef>
              <c:f>Sheet1!$F$1</c:f>
              <c:strCache>
                <c:ptCount val="1"/>
                <c:pt idx="0">
                  <c:v>Category 5</c:v>
                </c:pt>
              </c:strCache>
            </c:strRef>
          </c:tx>
          <c:spPr>
            <a:noFill/>
            <a:ln>
              <a:noFill/>
            </a:ln>
            <a:effectLst/>
          </c:spPr>
          <c:invertIfNegative val="0"/>
          <c:cat>
            <c:strRef>
              <c:f>Sheet1!$A$2:$A$3</c:f>
              <c:strCache>
                <c:ptCount val="2"/>
                <c:pt idx="0">
                  <c:v>Q49. Care team gave family, or someone close, all the information needed to help care for the patient at home</c:v>
                </c:pt>
                <c:pt idx="1">
                  <c:v>Q50. During treatment, the patient definitely got enough care and support at home from community or voluntary services</c:v>
                </c:pt>
              </c:strCache>
            </c:strRef>
          </c:cat>
          <c:val>
            <c:numRef>
              <c:f>Sheet1!$F$2:$F$3</c:f>
              <c:numCache>
                <c:formatCode>0%</c:formatCode>
                <c:ptCount val="2"/>
                <c:pt idx="0">
                  <c:v>0.31409870000000001</c:v>
                </c:pt>
                <c:pt idx="1">
                  <c:v>0.38621329999999998</c:v>
                </c:pt>
              </c:numCache>
            </c:numRef>
          </c:val>
          <c:extLst>
            <c:ext xmlns:c16="http://schemas.microsoft.com/office/drawing/2014/chart" uri="{C3380CC4-5D6E-409C-BE32-E72D297353CC}">
              <c16:uniqueId val="{00000008-5176-4882-9503-114A3175686F}"/>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Sheet1!$H$2:$H$3</c:f>
              <c:numCache>
                <c:formatCode>0%</c:formatCode>
                <c:ptCount val="2"/>
                <c:pt idx="0">
                  <c:v>0.63795100000000005</c:v>
                </c:pt>
                <c:pt idx="1">
                  <c:v>0.56155730000000004</c:v>
                </c:pt>
              </c:numCache>
            </c:numRef>
          </c:xVal>
          <c:yVal>
            <c:numRef>
              <c:f>Sheet1!$I$2:$I$3</c:f>
              <c:numCache>
                <c:formatCode>General</c:formatCode>
                <c:ptCount val="2"/>
                <c:pt idx="0">
                  <c:v>2</c:v>
                </c:pt>
                <c:pt idx="1">
                  <c:v>1</c:v>
                </c:pt>
              </c:numCache>
            </c:numRef>
          </c:yVal>
          <c:smooth val="0"/>
          <c:extLst>
            <c:ext xmlns:c16="http://schemas.microsoft.com/office/drawing/2014/chart" uri="{C3380CC4-5D6E-409C-BE32-E72D297353CC}">
              <c16:uniqueId val="{00000009-5176-4882-9503-114A3175686F}"/>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2.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0.79648609999999997</c:v>
                </c:pt>
              </c:numCache>
            </c:numRef>
          </c:val>
          <c:extLst>
            <c:ext xmlns:c16="http://schemas.microsoft.com/office/drawing/2014/chart" uri="{C3380CC4-5D6E-409C-BE32-E72D297353CC}">
              <c16:uniqueId val="{00000000-78AA-4C3E-BAFD-B34569F0E39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0.79308250000000002</c:v>
                </c:pt>
              </c:numCache>
            </c:numRef>
          </c:val>
          <c:extLst>
            <c:ext xmlns:c16="http://schemas.microsoft.com/office/drawing/2014/chart" uri="{C3380CC4-5D6E-409C-BE32-E72D297353CC}">
              <c16:uniqueId val="{00000001-78AA-4C3E-BAFD-B34569F0E39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0.78115120000000005</c:v>
                </c:pt>
              </c:numCache>
            </c:numRef>
          </c:val>
          <c:extLst>
            <c:ext xmlns:c16="http://schemas.microsoft.com/office/drawing/2014/chart" uri="{C3380CC4-5D6E-409C-BE32-E72D297353CC}">
              <c16:uniqueId val="{00000002-78AA-4C3E-BAFD-B34569F0E39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0.78036810000000001</c:v>
                </c:pt>
              </c:numCache>
            </c:numRef>
          </c:val>
          <c:extLst>
            <c:ext xmlns:c16="http://schemas.microsoft.com/office/drawing/2014/chart" uri="{C3380CC4-5D6E-409C-BE32-E72D297353CC}">
              <c16:uniqueId val="{00000003-78AA-4C3E-BAFD-B34569F0E39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0.77743139999999999</c:v>
                </c:pt>
              </c:numCache>
            </c:numRef>
          </c:val>
          <c:extLst>
            <c:ext xmlns:c16="http://schemas.microsoft.com/office/drawing/2014/chart" uri="{C3380CC4-5D6E-409C-BE32-E72D297353CC}">
              <c16:uniqueId val="{00000000-FA99-4568-BFCB-46B56C1AB1C4}"/>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0.84992639999999997</c:v>
                </c:pt>
              </c:numCache>
            </c:numRef>
          </c:val>
          <c:extLst>
            <c:ext xmlns:c16="http://schemas.microsoft.com/office/drawing/2014/chart" uri="{C3380CC4-5D6E-409C-BE32-E72D297353CC}">
              <c16:uniqueId val="{00000000-E485-4C52-BD97-F8067A78376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0.85039370000000003</c:v>
                </c:pt>
              </c:numCache>
            </c:numRef>
          </c:val>
          <c:extLst>
            <c:ext xmlns:c16="http://schemas.microsoft.com/office/drawing/2014/chart" uri="{C3380CC4-5D6E-409C-BE32-E72D297353CC}">
              <c16:uniqueId val="{00000001-E485-4C52-BD97-F8067A78376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0.84664130000000004</c:v>
                </c:pt>
              </c:numCache>
            </c:numRef>
          </c:val>
          <c:extLst>
            <c:ext xmlns:c16="http://schemas.microsoft.com/office/drawing/2014/chart" uri="{C3380CC4-5D6E-409C-BE32-E72D297353CC}">
              <c16:uniqueId val="{00000002-E485-4C52-BD97-F8067A78376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0.83908749999999999</c:v>
                </c:pt>
              </c:numCache>
            </c:numRef>
          </c:val>
          <c:extLst>
            <c:ext xmlns:c16="http://schemas.microsoft.com/office/drawing/2014/chart" uri="{C3380CC4-5D6E-409C-BE32-E72D297353CC}">
              <c16:uniqueId val="{00000003-E485-4C52-BD97-F8067A78376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0.85189800000000004</c:v>
                </c:pt>
              </c:numCache>
            </c:numRef>
          </c:val>
          <c:extLst>
            <c:ext xmlns:c16="http://schemas.microsoft.com/office/drawing/2014/chart" uri="{C3380CC4-5D6E-409C-BE32-E72D297353CC}">
              <c16:uniqueId val="{00000000-5E54-4E25-BF4C-B562A8BC28B7}"/>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nchor="ct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0.92276009999999997</c:v>
                </c:pt>
              </c:numCache>
            </c:numRef>
          </c:val>
          <c:extLst>
            <c:ext xmlns:c16="http://schemas.microsoft.com/office/drawing/2014/chart" uri="{C3380CC4-5D6E-409C-BE32-E72D297353CC}">
              <c16:uniqueId val="{00000000-74F5-49C4-950B-152AC392C01E}"/>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0.92616580000000004</c:v>
                </c:pt>
              </c:numCache>
            </c:numRef>
          </c:val>
          <c:extLst>
            <c:ext xmlns:c16="http://schemas.microsoft.com/office/drawing/2014/chart" uri="{C3380CC4-5D6E-409C-BE32-E72D297353CC}">
              <c16:uniqueId val="{00000001-74F5-49C4-950B-152AC392C01E}"/>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0.93795870000000003</c:v>
                </c:pt>
              </c:numCache>
            </c:numRef>
          </c:val>
          <c:extLst>
            <c:ext xmlns:c16="http://schemas.microsoft.com/office/drawing/2014/chart" uri="{C3380CC4-5D6E-409C-BE32-E72D297353CC}">
              <c16:uniqueId val="{00000002-74F5-49C4-950B-152AC392C01E}"/>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0.93790430000000002</c:v>
                </c:pt>
              </c:numCache>
            </c:numRef>
          </c:val>
          <c:extLst>
            <c:ext xmlns:c16="http://schemas.microsoft.com/office/drawing/2014/chart" uri="{C3380CC4-5D6E-409C-BE32-E72D297353CC}">
              <c16:uniqueId val="{00000003-74F5-49C4-950B-152AC392C01E}"/>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0.93298630000000005</c:v>
                </c:pt>
              </c:numCache>
            </c:numRef>
          </c:val>
          <c:extLst>
            <c:ext xmlns:c16="http://schemas.microsoft.com/office/drawing/2014/chart" uri="{C3380CC4-5D6E-409C-BE32-E72D297353CC}">
              <c16:uniqueId val="{00000002-2130-4300-9B33-BB31F331AB77}"/>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725488736134438E-2"/>
          <c:y val="0.25297939308423689"/>
          <c:w val="0.90171044375389497"/>
          <c:h val="0.63403508024277033"/>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Sheet1!$A$2:$A$4</c:f>
              <c:strCache>
                <c:ptCount val="3"/>
                <c:pt idx="0">
                  <c:v>Q12. Patient was told they could have a family member, carer or friend with them when told diagnosis</c:v>
                </c:pt>
                <c:pt idx="1">
                  <c:v>Q13. Patient was definitely told sensitively that they had cancer</c:v>
                </c:pt>
                <c:pt idx="2">
                  <c:v>Q14. Cancer diagnosis explained in a way the patient could completely understand</c:v>
                </c:pt>
              </c:strCache>
            </c:strRef>
          </c:cat>
          <c:val>
            <c:numRef>
              <c:f>Sheet1!$B$2:$B$6</c:f>
              <c:numCache>
                <c:formatCode>0%</c:formatCode>
                <c:ptCount val="5"/>
                <c:pt idx="0">
                  <c:v>0.76574019999999998</c:v>
                </c:pt>
                <c:pt idx="1">
                  <c:v>0.70510790000000001</c:v>
                </c:pt>
                <c:pt idx="2">
                  <c:v>0.72528300000000001</c:v>
                </c:pt>
                <c:pt idx="3">
                  <c:v>0.84019529999999998</c:v>
                </c:pt>
                <c:pt idx="4">
                  <c:v>0.7843734</c:v>
                </c:pt>
              </c:numCache>
            </c:numRef>
          </c:val>
          <c:extLst>
            <c:ext xmlns:c16="http://schemas.microsoft.com/office/drawing/2014/chart" uri="{C3380CC4-5D6E-409C-BE32-E72D297353CC}">
              <c16:uniqueId val="{00000000-776B-49EB-BA46-EDE3CAA75090}"/>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776B-49EB-BA46-EDE3CAA75090}"/>
              </c:ext>
            </c:extLst>
          </c:dPt>
          <c:dPt>
            <c:idx val="1"/>
            <c:invertIfNegative val="0"/>
            <c:bubble3D val="0"/>
            <c:extLst>
              <c:ext xmlns:c16="http://schemas.microsoft.com/office/drawing/2014/chart" uri="{C3380CC4-5D6E-409C-BE32-E72D297353CC}">
                <c16:uniqueId val="{00000004-776B-49EB-BA46-EDE3CAA75090}"/>
              </c:ext>
            </c:extLst>
          </c:dPt>
          <c:cat>
            <c:strRef>
              <c:f>Sheet1!$A$2:$A$4</c:f>
              <c:strCache>
                <c:ptCount val="3"/>
                <c:pt idx="0">
                  <c:v>Q12. Patient was told they could have a family member, carer or friend with them when told diagnosis</c:v>
                </c:pt>
                <c:pt idx="1">
                  <c:v>Q13. Patient was definitely told sensitively that they had cancer</c:v>
                </c:pt>
                <c:pt idx="2">
                  <c:v>Q14. Cancer diagnosis explained in a way the patient could completely understand</c:v>
                </c:pt>
              </c:strCache>
            </c:strRef>
          </c:cat>
          <c:val>
            <c:numRef>
              <c:f>Sheet1!$C$2:$C$6</c:f>
              <c:numCache>
                <c:formatCode>0%</c:formatCode>
                <c:ptCount val="5"/>
                <c:pt idx="0">
                  <c:v>3.37709E-2</c:v>
                </c:pt>
                <c:pt idx="1">
                  <c:v>1.50519E-2</c:v>
                </c:pt>
                <c:pt idx="2">
                  <c:v>3.1676099999999999E-2</c:v>
                </c:pt>
                <c:pt idx="3">
                  <c:v>4.6766000000000004E-3</c:v>
                </c:pt>
                <c:pt idx="4">
                  <c:v>4.0416300000000002E-2</c:v>
                </c:pt>
              </c:numCache>
            </c:numRef>
          </c:val>
          <c:extLst>
            <c:ext xmlns:c16="http://schemas.microsoft.com/office/drawing/2014/chart" uri="{C3380CC4-5D6E-409C-BE32-E72D297353CC}">
              <c16:uniqueId val="{00000005-776B-49EB-BA46-EDE3CAA75090}"/>
            </c:ext>
          </c:extLst>
        </c:ser>
        <c:ser>
          <c:idx val="2"/>
          <c:order val="2"/>
          <c:tx>
            <c:strRef>
              <c:f>Sheet1!$D$1</c:f>
              <c:strCache>
                <c:ptCount val="1"/>
                <c:pt idx="0">
                  <c:v>Category 3</c:v>
                </c:pt>
              </c:strCache>
            </c:strRef>
          </c:tx>
          <c:spPr>
            <a:solidFill>
              <a:srgbClr val="DCDDDE"/>
            </a:solidFill>
            <a:ln>
              <a:noFill/>
            </a:ln>
            <a:effectLst/>
          </c:spPr>
          <c:invertIfNegative val="0"/>
          <c:cat>
            <c:strRef>
              <c:f>Sheet1!$A$2:$A$4</c:f>
              <c:strCache>
                <c:ptCount val="3"/>
                <c:pt idx="0">
                  <c:v>Q12. Patient was told they could have a family member, carer or friend with them when told diagnosis</c:v>
                </c:pt>
                <c:pt idx="1">
                  <c:v>Q13. Patient was definitely told sensitively that they had cancer</c:v>
                </c:pt>
                <c:pt idx="2">
                  <c:v>Q14. Cancer diagnosis explained in a way the patient could completely understand</c:v>
                </c:pt>
              </c:strCache>
            </c:strRef>
          </c:cat>
          <c:val>
            <c:numRef>
              <c:f>Sheet1!$D$2:$D$6</c:f>
              <c:numCache>
                <c:formatCode>0%</c:formatCode>
                <c:ptCount val="5"/>
                <c:pt idx="0">
                  <c:v>6.3668299999999997E-2</c:v>
                </c:pt>
                <c:pt idx="1">
                  <c:v>6.1482599999999998E-2</c:v>
                </c:pt>
                <c:pt idx="2">
                  <c:v>3.9715E-2</c:v>
                </c:pt>
                <c:pt idx="3">
                  <c:v>3.19814E-2</c:v>
                </c:pt>
                <c:pt idx="4">
                  <c:v>5.3537000000000001E-2</c:v>
                </c:pt>
              </c:numCache>
            </c:numRef>
          </c:val>
          <c:extLst>
            <c:ext xmlns:c16="http://schemas.microsoft.com/office/drawing/2014/chart" uri="{C3380CC4-5D6E-409C-BE32-E72D297353CC}">
              <c16:uniqueId val="{00000006-776B-49EB-BA46-EDE3CAA75090}"/>
            </c:ext>
          </c:extLst>
        </c:ser>
        <c:ser>
          <c:idx val="3"/>
          <c:order val="3"/>
          <c:tx>
            <c:strRef>
              <c:f>Sheet1!$E$1</c:f>
              <c:strCache>
                <c:ptCount val="1"/>
                <c:pt idx="0">
                  <c:v>Category 4</c:v>
                </c:pt>
              </c:strCache>
            </c:strRef>
          </c:tx>
          <c:spPr>
            <a:solidFill>
              <a:srgbClr val="0A74BB"/>
            </a:solidFill>
            <a:ln>
              <a:noFill/>
            </a:ln>
            <a:effectLst/>
          </c:spPr>
          <c:invertIfNegative val="0"/>
          <c:cat>
            <c:strRef>
              <c:f>Sheet1!$A$2:$A$4</c:f>
              <c:strCache>
                <c:ptCount val="3"/>
                <c:pt idx="0">
                  <c:v>Q12. Patient was told they could have a family member, carer or friend with them when told diagnosis</c:v>
                </c:pt>
                <c:pt idx="1">
                  <c:v>Q13. Patient was definitely told sensitively that they had cancer</c:v>
                </c:pt>
                <c:pt idx="2">
                  <c:v>Q14. Cancer diagnosis explained in a way the patient could completely understand</c:v>
                </c:pt>
              </c:strCache>
            </c:strRef>
          </c:cat>
          <c:val>
            <c:numRef>
              <c:f>Sheet1!$E$2:$E$6</c:f>
              <c:numCache>
                <c:formatCode>0%</c:formatCode>
                <c:ptCount val="5"/>
                <c:pt idx="0">
                  <c:v>6.0675E-3</c:v>
                </c:pt>
                <c:pt idx="1">
                  <c:v>1.1898E-3</c:v>
                </c:pt>
                <c:pt idx="2">
                  <c:v>5.3416000000000002E-3</c:v>
                </c:pt>
                <c:pt idx="3">
                  <c:v>3.3609E-3</c:v>
                </c:pt>
                <c:pt idx="4">
                  <c:v>9.1216999999999999E-3</c:v>
                </c:pt>
              </c:numCache>
            </c:numRef>
          </c:val>
          <c:extLst>
            <c:ext xmlns:c16="http://schemas.microsoft.com/office/drawing/2014/chart" uri="{C3380CC4-5D6E-409C-BE32-E72D297353CC}">
              <c16:uniqueId val="{00000007-776B-49EB-BA46-EDE3CAA75090}"/>
            </c:ext>
          </c:extLst>
        </c:ser>
        <c:ser>
          <c:idx val="4"/>
          <c:order val="4"/>
          <c:tx>
            <c:strRef>
              <c:f>Sheet1!$F$1</c:f>
              <c:strCache>
                <c:ptCount val="1"/>
                <c:pt idx="0">
                  <c:v>Category 5</c:v>
                </c:pt>
              </c:strCache>
            </c:strRef>
          </c:tx>
          <c:spPr>
            <a:noFill/>
            <a:ln>
              <a:noFill/>
            </a:ln>
            <a:effectLst/>
          </c:spPr>
          <c:invertIfNegative val="0"/>
          <c:cat>
            <c:strRef>
              <c:f>Sheet1!$A$2:$A$4</c:f>
              <c:strCache>
                <c:ptCount val="3"/>
                <c:pt idx="0">
                  <c:v>Q12. Patient was told they could have a family member, carer or friend with them when told diagnosis</c:v>
                </c:pt>
                <c:pt idx="1">
                  <c:v>Q13. Patient was definitely told sensitively that they had cancer</c:v>
                </c:pt>
                <c:pt idx="2">
                  <c:v>Q14. Cancer diagnosis explained in a way the patient could completely understand</c:v>
                </c:pt>
              </c:strCache>
            </c:strRef>
          </c:cat>
          <c:val>
            <c:numRef>
              <c:f>Sheet1!$F$2:$F$6</c:f>
              <c:numCache>
                <c:formatCode>0%</c:formatCode>
                <c:ptCount val="5"/>
                <c:pt idx="0">
                  <c:v>0.13075320000000001</c:v>
                </c:pt>
                <c:pt idx="1">
                  <c:v>0.21716769999999999</c:v>
                </c:pt>
                <c:pt idx="2">
                  <c:v>0.1979843</c:v>
                </c:pt>
                <c:pt idx="3">
                  <c:v>0.1197858</c:v>
                </c:pt>
                <c:pt idx="4">
                  <c:v>0.1125517</c:v>
                </c:pt>
              </c:numCache>
            </c:numRef>
          </c:val>
          <c:extLst>
            <c:ext xmlns:c16="http://schemas.microsoft.com/office/drawing/2014/chart" uri="{C3380CC4-5D6E-409C-BE32-E72D297353CC}">
              <c16:uniqueId val="{00000008-776B-49EB-BA46-EDE3CAA75090}"/>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Sheet1!$H$2:$H$6</c:f>
              <c:numCache>
                <c:formatCode>0%</c:formatCode>
                <c:ptCount val="5"/>
                <c:pt idx="0">
                  <c:v>0.81381409999999998</c:v>
                </c:pt>
                <c:pt idx="1">
                  <c:v>0.75248090000000001</c:v>
                </c:pt>
                <c:pt idx="2">
                  <c:v>0.77927199999999996</c:v>
                </c:pt>
                <c:pt idx="3">
                  <c:v>0.8572031</c:v>
                </c:pt>
                <c:pt idx="4">
                  <c:v>0.86582119999999996</c:v>
                </c:pt>
              </c:numCache>
            </c:numRef>
          </c:xVal>
          <c:yVal>
            <c:numRef>
              <c:f>Sheet1!$I$2:$I$6</c:f>
              <c:numCache>
                <c:formatCode>General</c:formatCode>
                <c:ptCount val="5"/>
                <c:pt idx="0">
                  <c:v>5</c:v>
                </c:pt>
                <c:pt idx="1">
                  <c:v>4</c:v>
                </c:pt>
                <c:pt idx="2">
                  <c:v>3</c:v>
                </c:pt>
                <c:pt idx="3">
                  <c:v>2</c:v>
                </c:pt>
                <c:pt idx="4">
                  <c:v>1</c:v>
                </c:pt>
              </c:numCache>
            </c:numRef>
          </c:yVal>
          <c:smooth val="0"/>
          <c:extLst>
            <c:ext xmlns:c16="http://schemas.microsoft.com/office/drawing/2014/chart" uri="{C3380CC4-5D6E-409C-BE32-E72D297353CC}">
              <c16:uniqueId val="{00000009-776B-49EB-BA46-EDE3CAA75090}"/>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5.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0.75550119999999998</c:v>
                </c:pt>
              </c:numCache>
            </c:numRef>
          </c:val>
          <c:extLst>
            <c:ext xmlns:c16="http://schemas.microsoft.com/office/drawing/2014/chart" uri="{C3380CC4-5D6E-409C-BE32-E72D297353CC}">
              <c16:uniqueId val="{00000000-4FF3-4061-A6AB-015814B8595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0.7893114</c:v>
                </c:pt>
              </c:numCache>
            </c:numRef>
          </c:val>
          <c:extLst>
            <c:ext xmlns:c16="http://schemas.microsoft.com/office/drawing/2014/chart" uri="{C3380CC4-5D6E-409C-BE32-E72D297353CC}">
              <c16:uniqueId val="{00000001-4FF3-4061-A6AB-015814B8595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0.79201679999999997</c:v>
                </c:pt>
              </c:numCache>
            </c:numRef>
          </c:val>
          <c:extLst>
            <c:ext xmlns:c16="http://schemas.microsoft.com/office/drawing/2014/chart" uri="{C3380CC4-5D6E-409C-BE32-E72D297353CC}">
              <c16:uniqueId val="{00000002-4FF3-4061-A6AB-015814B8595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0.80383800000000005</c:v>
                </c:pt>
              </c:numCache>
            </c:numRef>
          </c:val>
          <c:extLst>
            <c:ext xmlns:c16="http://schemas.microsoft.com/office/drawing/2014/chart" uri="{C3380CC4-5D6E-409C-BE32-E72D297353CC}">
              <c16:uniqueId val="{00000003-4FF3-4061-A6AB-015814B8595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0.79778669999999996</c:v>
                </c:pt>
              </c:numCache>
            </c:numRef>
          </c:val>
          <c:extLst>
            <c:ext xmlns:c16="http://schemas.microsoft.com/office/drawing/2014/chart" uri="{C3380CC4-5D6E-409C-BE32-E72D297353CC}">
              <c16:uniqueId val="{00000000-F56F-4F95-B20E-7EE0DE5A5CA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0.6330498</c:v>
                </c:pt>
              </c:numCache>
            </c:numRef>
          </c:val>
          <c:extLst>
            <c:ext xmlns:c16="http://schemas.microsoft.com/office/drawing/2014/chart" uri="{C3380CC4-5D6E-409C-BE32-E72D297353CC}">
              <c16:uniqueId val="{00000000-A253-412A-BA2E-E1D7BB978BB4}"/>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0.66792450000000003</c:v>
                </c:pt>
              </c:numCache>
            </c:numRef>
          </c:val>
          <c:extLst>
            <c:ext xmlns:c16="http://schemas.microsoft.com/office/drawing/2014/chart" uri="{C3380CC4-5D6E-409C-BE32-E72D297353CC}">
              <c16:uniqueId val="{00000001-A253-412A-BA2E-E1D7BB978BB4}"/>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0.68143620000000005</c:v>
                </c:pt>
              </c:numCache>
            </c:numRef>
          </c:val>
          <c:extLst>
            <c:ext xmlns:c16="http://schemas.microsoft.com/office/drawing/2014/chart" uri="{C3380CC4-5D6E-409C-BE32-E72D297353CC}">
              <c16:uniqueId val="{00000002-A253-412A-BA2E-E1D7BB978BB4}"/>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0.70794389999999996</c:v>
                </c:pt>
              </c:numCache>
            </c:numRef>
          </c:val>
          <c:extLst>
            <c:ext xmlns:c16="http://schemas.microsoft.com/office/drawing/2014/chart" uri="{C3380CC4-5D6E-409C-BE32-E72D297353CC}">
              <c16:uniqueId val="{00000003-A253-412A-BA2E-E1D7BB978BB4}"/>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0.67651519999999998</c:v>
                </c:pt>
              </c:numCache>
            </c:numRef>
          </c:val>
          <c:extLst>
            <c:ext xmlns:c16="http://schemas.microsoft.com/office/drawing/2014/chart" uri="{C3380CC4-5D6E-409C-BE32-E72D297353CC}">
              <c16:uniqueId val="{00000000-3F40-4DE7-89B1-BF29A8B8132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0.75622920000000005</c:v>
                </c:pt>
              </c:numCache>
            </c:numRef>
          </c:val>
          <c:extLst>
            <c:ext xmlns:c16="http://schemas.microsoft.com/office/drawing/2014/chart" uri="{C3380CC4-5D6E-409C-BE32-E72D297353CC}">
              <c16:uniqueId val="{00000000-B7A1-4CAB-B640-1148E16EEBD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0.74378489999999997</c:v>
                </c:pt>
              </c:numCache>
            </c:numRef>
          </c:val>
          <c:extLst>
            <c:ext xmlns:c16="http://schemas.microsoft.com/office/drawing/2014/chart" uri="{C3380CC4-5D6E-409C-BE32-E72D297353CC}">
              <c16:uniqueId val="{00000001-B7A1-4CAB-B640-1148E16EEBD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0.76705140000000005</c:v>
                </c:pt>
              </c:numCache>
            </c:numRef>
          </c:val>
          <c:extLst>
            <c:ext xmlns:c16="http://schemas.microsoft.com/office/drawing/2014/chart" uri="{C3380CC4-5D6E-409C-BE32-E72D297353CC}">
              <c16:uniqueId val="{00000002-B7A1-4CAB-B640-1148E16EEBD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0.77072410000000002</c:v>
                </c:pt>
              </c:numCache>
            </c:numRef>
          </c:val>
          <c:extLst>
            <c:ext xmlns:c16="http://schemas.microsoft.com/office/drawing/2014/chart" uri="{C3380CC4-5D6E-409C-BE32-E72D297353CC}">
              <c16:uniqueId val="{00000003-B7A1-4CAB-B640-1148E16EEBD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0.78289470000000005</c:v>
                </c:pt>
              </c:numCache>
            </c:numRef>
          </c:val>
          <c:extLst>
            <c:ext xmlns:c16="http://schemas.microsoft.com/office/drawing/2014/chart" uri="{C3380CC4-5D6E-409C-BE32-E72D297353CC}">
              <c16:uniqueId val="{00000000-2F44-4488-A244-FEDFD6CA93E7}"/>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0.72632890000000006</c:v>
                </c:pt>
              </c:numCache>
            </c:numRef>
          </c:val>
          <c:extLst>
            <c:ext xmlns:c16="http://schemas.microsoft.com/office/drawing/2014/chart" uri="{C3380CC4-5D6E-409C-BE32-E72D297353CC}">
              <c16:uniqueId val="{00000000-30F2-4CBC-8858-0117573A2E05}"/>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0.71908399999999995</c:v>
                </c:pt>
              </c:numCache>
            </c:numRef>
          </c:val>
          <c:extLst>
            <c:ext xmlns:c16="http://schemas.microsoft.com/office/drawing/2014/chart" uri="{C3380CC4-5D6E-409C-BE32-E72D297353CC}">
              <c16:uniqueId val="{00000001-30F2-4CBC-8858-0117573A2E05}"/>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0.73880990000000002</c:v>
                </c:pt>
              </c:numCache>
            </c:numRef>
          </c:val>
          <c:extLst>
            <c:ext xmlns:c16="http://schemas.microsoft.com/office/drawing/2014/chart" uri="{C3380CC4-5D6E-409C-BE32-E72D297353CC}">
              <c16:uniqueId val="{00000002-30F2-4CBC-8858-0117573A2E05}"/>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0.75092349999999997</c:v>
                </c:pt>
              </c:numCache>
            </c:numRef>
          </c:val>
          <c:extLst>
            <c:ext xmlns:c16="http://schemas.microsoft.com/office/drawing/2014/chart" uri="{C3380CC4-5D6E-409C-BE32-E72D297353CC}">
              <c16:uniqueId val="{00000003-30F2-4CBC-8858-0117573A2E05}"/>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0.75596140000000001</c:v>
                </c:pt>
              </c:numCache>
            </c:numRef>
          </c:val>
          <c:extLst>
            <c:ext xmlns:c16="http://schemas.microsoft.com/office/drawing/2014/chart" uri="{C3380CC4-5D6E-409C-BE32-E72D297353CC}">
              <c16:uniqueId val="{00000000-2DEB-4DBD-BD78-1C83E57D985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0.70407719999999996</c:v>
                </c:pt>
              </c:numCache>
            </c:numRef>
          </c:val>
          <c:extLst>
            <c:ext xmlns:c16="http://schemas.microsoft.com/office/drawing/2014/chart" uri="{C3380CC4-5D6E-409C-BE32-E72D297353CC}">
              <c16:uniqueId val="{00000000-5381-4D7B-A7CA-9C87F2D010E6}"/>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0.74810399999999999</c:v>
                </c:pt>
              </c:numCache>
            </c:numRef>
          </c:val>
          <c:extLst>
            <c:ext xmlns:c16="http://schemas.microsoft.com/office/drawing/2014/chart" uri="{C3380CC4-5D6E-409C-BE32-E72D297353CC}">
              <c16:uniqueId val="{00000001-5381-4D7B-A7CA-9C87F2D010E6}"/>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0.80898870000000001</c:v>
                </c:pt>
              </c:numCache>
            </c:numRef>
          </c:val>
          <c:extLst>
            <c:ext xmlns:c16="http://schemas.microsoft.com/office/drawing/2014/chart" uri="{C3380CC4-5D6E-409C-BE32-E72D297353CC}">
              <c16:uniqueId val="{00000002-5381-4D7B-A7CA-9C87F2D010E6}"/>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0.82952650000000006</c:v>
                </c:pt>
              </c:numCache>
            </c:numRef>
          </c:val>
          <c:extLst>
            <c:ext xmlns:c16="http://schemas.microsoft.com/office/drawing/2014/chart" uri="{C3380CC4-5D6E-409C-BE32-E72D297353CC}">
              <c16:uniqueId val="{00000003-5381-4D7B-A7CA-9C87F2D010E6}"/>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0.8158609</c:v>
                </c:pt>
              </c:numCache>
            </c:numRef>
          </c:val>
          <c:extLst>
            <c:ext xmlns:c16="http://schemas.microsoft.com/office/drawing/2014/chart" uri="{C3380CC4-5D6E-409C-BE32-E72D297353CC}">
              <c16:uniqueId val="{00000000-D953-4CDE-A69E-535A8B83E34E}"/>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0.93722629999999996</c:v>
                </c:pt>
              </c:numCache>
            </c:numRef>
          </c:val>
          <c:extLst>
            <c:ext xmlns:c16="http://schemas.microsoft.com/office/drawing/2014/chart" uri="{C3380CC4-5D6E-409C-BE32-E72D297353CC}">
              <c16:uniqueId val="{00000000-AB39-4687-9AA5-93C7B590F0BD}"/>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0.94367049999999997</c:v>
                </c:pt>
              </c:numCache>
            </c:numRef>
          </c:val>
          <c:extLst>
            <c:ext xmlns:c16="http://schemas.microsoft.com/office/drawing/2014/chart" uri="{C3380CC4-5D6E-409C-BE32-E72D297353CC}">
              <c16:uniqueId val="{00000001-AB39-4687-9AA5-93C7B590F0BD}"/>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0.94594590000000001</c:v>
                </c:pt>
              </c:numCache>
            </c:numRef>
          </c:val>
          <c:extLst>
            <c:ext xmlns:c16="http://schemas.microsoft.com/office/drawing/2014/chart" uri="{C3380CC4-5D6E-409C-BE32-E72D297353CC}">
              <c16:uniqueId val="{00000002-AB39-4687-9AA5-93C7B590F0BD}"/>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0.95973149999999996</c:v>
                </c:pt>
              </c:numCache>
            </c:numRef>
          </c:val>
          <c:extLst>
            <c:ext xmlns:c16="http://schemas.microsoft.com/office/drawing/2014/chart" uri="{C3380CC4-5D6E-409C-BE32-E72D297353CC}">
              <c16:uniqueId val="{00000003-AB39-4687-9AA5-93C7B590F0BD}"/>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0.94993819999999995</c:v>
                </c:pt>
              </c:numCache>
            </c:numRef>
          </c:val>
          <c:extLst>
            <c:ext xmlns:c16="http://schemas.microsoft.com/office/drawing/2014/chart" uri="{C3380CC4-5D6E-409C-BE32-E72D297353CC}">
              <c16:uniqueId val="{00000000-3704-4005-8E31-39B479A358A4}"/>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0.79050419999999999</c:v>
                </c:pt>
              </c:numCache>
            </c:numRef>
          </c:val>
          <c:extLst>
            <c:ext xmlns:c16="http://schemas.microsoft.com/office/drawing/2014/chart" uri="{C3380CC4-5D6E-409C-BE32-E72D297353CC}">
              <c16:uniqueId val="{00000000-84EE-4DC7-9897-03C28C0D4B08}"/>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0.77622800000000003</c:v>
                </c:pt>
              </c:numCache>
            </c:numRef>
          </c:val>
          <c:extLst>
            <c:ext xmlns:c16="http://schemas.microsoft.com/office/drawing/2014/chart" uri="{C3380CC4-5D6E-409C-BE32-E72D297353CC}">
              <c16:uniqueId val="{00000001-84EE-4DC7-9897-03C28C0D4B08}"/>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0.79886509999999999</c:v>
                </c:pt>
              </c:numCache>
            </c:numRef>
          </c:val>
          <c:extLst>
            <c:ext xmlns:c16="http://schemas.microsoft.com/office/drawing/2014/chart" uri="{C3380CC4-5D6E-409C-BE32-E72D297353CC}">
              <c16:uniqueId val="{00000002-84EE-4DC7-9897-03C28C0D4B08}"/>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0.82013510000000001</c:v>
                </c:pt>
              </c:numCache>
            </c:numRef>
          </c:val>
          <c:extLst>
            <c:ext xmlns:c16="http://schemas.microsoft.com/office/drawing/2014/chart" uri="{C3380CC4-5D6E-409C-BE32-E72D297353CC}">
              <c16:uniqueId val="{00000003-84EE-4DC7-9897-03C28C0D4B08}"/>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0.81059190000000003</c:v>
                </c:pt>
              </c:numCache>
            </c:numRef>
          </c:val>
          <c:extLst>
            <c:ext xmlns:c16="http://schemas.microsoft.com/office/drawing/2014/chart" uri="{C3380CC4-5D6E-409C-BE32-E72D297353CC}">
              <c16:uniqueId val="{00000000-FB86-4996-8359-72841CC92070}"/>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0.96151900000000001</c:v>
                </c:pt>
              </c:numCache>
            </c:numRef>
          </c:val>
          <c:extLst>
            <c:ext xmlns:c16="http://schemas.microsoft.com/office/drawing/2014/chart" uri="{C3380CC4-5D6E-409C-BE32-E72D297353CC}">
              <c16:uniqueId val="{00000000-BAD3-4DB1-A9BA-388C1A553155}"/>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0.96321270000000003</c:v>
                </c:pt>
              </c:numCache>
            </c:numRef>
          </c:val>
          <c:extLst>
            <c:ext xmlns:c16="http://schemas.microsoft.com/office/drawing/2014/chart" uri="{C3380CC4-5D6E-409C-BE32-E72D297353CC}">
              <c16:uniqueId val="{00000001-BAD3-4DB1-A9BA-388C1A553155}"/>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0.96963820000000001</c:v>
                </c:pt>
              </c:numCache>
            </c:numRef>
          </c:val>
          <c:extLst>
            <c:ext xmlns:c16="http://schemas.microsoft.com/office/drawing/2014/chart" uri="{C3380CC4-5D6E-409C-BE32-E72D297353CC}">
              <c16:uniqueId val="{00000002-BAD3-4DB1-A9BA-388C1A553155}"/>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0.95660500000000004</c:v>
                </c:pt>
              </c:numCache>
            </c:numRef>
          </c:val>
          <c:extLst>
            <c:ext xmlns:c16="http://schemas.microsoft.com/office/drawing/2014/chart" uri="{C3380CC4-5D6E-409C-BE32-E72D297353CC}">
              <c16:uniqueId val="{00000003-BAD3-4DB1-A9BA-388C1A553155}"/>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0.96095180000000002</c:v>
                </c:pt>
              </c:numCache>
            </c:numRef>
          </c:val>
          <c:extLst>
            <c:ext xmlns:c16="http://schemas.microsoft.com/office/drawing/2014/chart" uri="{C3380CC4-5D6E-409C-BE32-E72D297353CC}">
              <c16:uniqueId val="{00000000-46ED-4531-AF38-8C651642F6D2}"/>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c:v>
                </c:pt>
              </c:numCache>
            </c:numRef>
          </c:val>
          <c:extLst>
            <c:ext xmlns:c16="http://schemas.microsoft.com/office/drawing/2014/chart" uri="{C3380CC4-5D6E-409C-BE32-E72D297353CC}">
              <c16:uniqueId val="{00000000-1AC8-4B78-B4CC-69D82E24FF8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0.87220450000000005</c:v>
                </c:pt>
              </c:numCache>
            </c:numRef>
          </c:val>
          <c:extLst>
            <c:ext xmlns:c16="http://schemas.microsoft.com/office/drawing/2014/chart" uri="{C3380CC4-5D6E-409C-BE32-E72D297353CC}">
              <c16:uniqueId val="{00000001-1AC8-4B78-B4CC-69D82E24FF8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0.88227429999999996</c:v>
                </c:pt>
              </c:numCache>
            </c:numRef>
          </c:val>
          <c:extLst>
            <c:ext xmlns:c16="http://schemas.microsoft.com/office/drawing/2014/chart" uri="{C3380CC4-5D6E-409C-BE32-E72D297353CC}">
              <c16:uniqueId val="{00000002-1AC8-4B78-B4CC-69D82E24FF8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0.87441550000000001</c:v>
                </c:pt>
              </c:numCache>
            </c:numRef>
          </c:val>
          <c:extLst>
            <c:ext xmlns:c16="http://schemas.microsoft.com/office/drawing/2014/chart" uri="{C3380CC4-5D6E-409C-BE32-E72D297353CC}">
              <c16:uniqueId val="{00000003-1AC8-4B78-B4CC-69D82E24FF8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0.87701229999999997</c:v>
                </c:pt>
              </c:numCache>
            </c:numRef>
          </c:val>
          <c:extLst>
            <c:ext xmlns:c16="http://schemas.microsoft.com/office/drawing/2014/chart" uri="{C3380CC4-5D6E-409C-BE32-E72D297353CC}">
              <c16:uniqueId val="{00000000-D6A3-4D5C-838A-EAEF05A447DF}"/>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0.88936539999999997</c:v>
                </c:pt>
              </c:numCache>
            </c:numRef>
          </c:val>
          <c:extLst>
            <c:ext xmlns:c16="http://schemas.microsoft.com/office/drawing/2014/chart" uri="{C3380CC4-5D6E-409C-BE32-E72D297353CC}">
              <c16:uniqueId val="{00000000-A430-4DF6-8EED-483689792CE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0.8943217</c:v>
                </c:pt>
              </c:numCache>
            </c:numRef>
          </c:val>
          <c:extLst>
            <c:ext xmlns:c16="http://schemas.microsoft.com/office/drawing/2014/chart" uri="{C3380CC4-5D6E-409C-BE32-E72D297353CC}">
              <c16:uniqueId val="{00000001-A430-4DF6-8EED-483689792CE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0.89829579999999998</c:v>
                </c:pt>
              </c:numCache>
            </c:numRef>
          </c:val>
          <c:extLst>
            <c:ext xmlns:c16="http://schemas.microsoft.com/office/drawing/2014/chart" uri="{C3380CC4-5D6E-409C-BE32-E72D297353CC}">
              <c16:uniqueId val="{00000002-A430-4DF6-8EED-483689792CE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0.91069460000000002</c:v>
                </c:pt>
              </c:numCache>
            </c:numRef>
          </c:val>
          <c:extLst>
            <c:ext xmlns:c16="http://schemas.microsoft.com/office/drawing/2014/chart" uri="{C3380CC4-5D6E-409C-BE32-E72D297353CC}">
              <c16:uniqueId val="{00000003-A430-4DF6-8EED-483689792CE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0.90611819999999998</c:v>
                </c:pt>
              </c:numCache>
            </c:numRef>
          </c:val>
          <c:extLst>
            <c:ext xmlns:c16="http://schemas.microsoft.com/office/drawing/2014/chart" uri="{C3380CC4-5D6E-409C-BE32-E72D297353CC}">
              <c16:uniqueId val="{00000000-6868-424D-96B6-9636819DC32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Sheet1!$A$2:$A$6</c:f>
              <c:strCache>
                <c:ptCount val="5"/>
                <c:pt idx="0">
                  <c:v>Q5. Patient received all the information needed about the diagnostic test in advance</c:v>
                </c:pt>
                <c:pt idx="1">
                  <c:v>Q6. Diagnostic test staff appeared to completely have all the information they needed about the patient</c:v>
                </c:pt>
                <c:pt idx="2">
                  <c:v>Q7. Patient felt the length of time waiting for diagnostic test results was about right</c:v>
                </c:pt>
                <c:pt idx="3">
                  <c:v>Q8. Diagnostic test results were explained in a way the patient could completely understand</c:v>
                </c:pt>
                <c:pt idx="4">
                  <c:v>Q9. Enough privacy was always given to the patient when receiving diagnostic test results</c:v>
                </c:pt>
              </c:strCache>
            </c:strRef>
          </c:cat>
          <c:val>
            <c:numRef>
              <c:f>Sheet1!$B$2:$B$6</c:f>
              <c:numCache>
                <c:formatCode>0%</c:formatCode>
                <c:ptCount val="5"/>
                <c:pt idx="0">
                  <c:v>0.91658859999999998</c:v>
                </c:pt>
                <c:pt idx="1">
                  <c:v>0.81645440000000002</c:v>
                </c:pt>
                <c:pt idx="2">
                  <c:v>0.73892690000000005</c:v>
                </c:pt>
                <c:pt idx="3">
                  <c:v>0.75007820000000003</c:v>
                </c:pt>
                <c:pt idx="4">
                  <c:v>0.93173229999999996</c:v>
                </c:pt>
              </c:numCache>
            </c:numRef>
          </c:val>
          <c:extLst>
            <c:ext xmlns:c16="http://schemas.microsoft.com/office/drawing/2014/chart" uri="{C3380CC4-5D6E-409C-BE32-E72D297353CC}">
              <c16:uniqueId val="{00000000-28DF-4352-AA30-6CF0B8CC85B6}"/>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28DF-4352-AA30-6CF0B8CC85B6}"/>
              </c:ext>
            </c:extLst>
          </c:dPt>
          <c:dPt>
            <c:idx val="1"/>
            <c:invertIfNegative val="0"/>
            <c:bubble3D val="0"/>
            <c:extLst>
              <c:ext xmlns:c16="http://schemas.microsoft.com/office/drawing/2014/chart" uri="{C3380CC4-5D6E-409C-BE32-E72D297353CC}">
                <c16:uniqueId val="{00000004-28DF-4352-AA30-6CF0B8CC85B6}"/>
              </c:ext>
            </c:extLst>
          </c:dPt>
          <c:cat>
            <c:strRef>
              <c:f>Sheet1!$A$2:$A$6</c:f>
              <c:strCache>
                <c:ptCount val="5"/>
                <c:pt idx="0">
                  <c:v>Q5. Patient received all the information needed about the diagnostic test in advance</c:v>
                </c:pt>
                <c:pt idx="1">
                  <c:v>Q6. Diagnostic test staff appeared to completely have all the information they needed about the patient</c:v>
                </c:pt>
                <c:pt idx="2">
                  <c:v>Q7. Patient felt the length of time waiting for diagnostic test results was about right</c:v>
                </c:pt>
                <c:pt idx="3">
                  <c:v>Q8. Diagnostic test results were explained in a way the patient could completely understand</c:v>
                </c:pt>
                <c:pt idx="4">
                  <c:v>Q9. Enough privacy was always given to the patient when receiving diagnostic test results</c:v>
                </c:pt>
              </c:strCache>
            </c:strRef>
          </c:cat>
          <c:val>
            <c:numRef>
              <c:f>Sheet1!$C$2:$C$6</c:f>
              <c:numCache>
                <c:formatCode>0%</c:formatCode>
                <c:ptCount val="5"/>
                <c:pt idx="0">
                  <c:v>0</c:v>
                </c:pt>
                <c:pt idx="1">
                  <c:v>0</c:v>
                </c:pt>
                <c:pt idx="2">
                  <c:v>1.2854900000000001E-2</c:v>
                </c:pt>
                <c:pt idx="3">
                  <c:v>1.26809E-2</c:v>
                </c:pt>
                <c:pt idx="4">
                  <c:v>2.4440999999999998E-3</c:v>
                </c:pt>
              </c:numCache>
            </c:numRef>
          </c:val>
          <c:extLst>
            <c:ext xmlns:c16="http://schemas.microsoft.com/office/drawing/2014/chart" uri="{C3380CC4-5D6E-409C-BE32-E72D297353CC}">
              <c16:uniqueId val="{00000005-28DF-4352-AA30-6CF0B8CC85B6}"/>
            </c:ext>
          </c:extLst>
        </c:ser>
        <c:ser>
          <c:idx val="2"/>
          <c:order val="2"/>
          <c:tx>
            <c:strRef>
              <c:f>Sheet1!$D$1</c:f>
              <c:strCache>
                <c:ptCount val="1"/>
                <c:pt idx="0">
                  <c:v>Category 3</c:v>
                </c:pt>
              </c:strCache>
            </c:strRef>
          </c:tx>
          <c:spPr>
            <a:solidFill>
              <a:srgbClr val="DCDDDE"/>
            </a:solidFill>
            <a:ln>
              <a:noFill/>
            </a:ln>
            <a:effectLst/>
          </c:spPr>
          <c:invertIfNegative val="0"/>
          <c:cat>
            <c:strRef>
              <c:f>Sheet1!$A$2:$A$6</c:f>
              <c:strCache>
                <c:ptCount val="5"/>
                <c:pt idx="0">
                  <c:v>Q5. Patient received all the information needed about the diagnostic test in advance</c:v>
                </c:pt>
                <c:pt idx="1">
                  <c:v>Q6. Diagnostic test staff appeared to completely have all the information they needed about the patient</c:v>
                </c:pt>
                <c:pt idx="2">
                  <c:v>Q7. Patient felt the length of time waiting for diagnostic test results was about right</c:v>
                </c:pt>
                <c:pt idx="3">
                  <c:v>Q8. Diagnostic test results were explained in a way the patient could completely understand</c:v>
                </c:pt>
                <c:pt idx="4">
                  <c:v>Q9. Enough privacy was always given to the patient when receiving diagnostic test results</c:v>
                </c:pt>
              </c:strCache>
            </c:strRef>
          </c:cat>
          <c:val>
            <c:numRef>
              <c:f>Sheet1!$D$2:$D$6</c:f>
              <c:numCache>
                <c:formatCode>0%</c:formatCode>
                <c:ptCount val="5"/>
                <c:pt idx="0">
                  <c:v>2.5612900000000001E-2</c:v>
                </c:pt>
                <c:pt idx="1">
                  <c:v>4.97574E-2</c:v>
                </c:pt>
                <c:pt idx="2">
                  <c:v>5.8120499999999999E-2</c:v>
                </c:pt>
                <c:pt idx="3">
                  <c:v>5.2109299999999997E-2</c:v>
                </c:pt>
                <c:pt idx="4">
                  <c:v>2.4171100000000001E-2</c:v>
                </c:pt>
              </c:numCache>
            </c:numRef>
          </c:val>
          <c:extLst>
            <c:ext xmlns:c16="http://schemas.microsoft.com/office/drawing/2014/chart" uri="{C3380CC4-5D6E-409C-BE32-E72D297353CC}">
              <c16:uniqueId val="{00000006-28DF-4352-AA30-6CF0B8CC85B6}"/>
            </c:ext>
          </c:extLst>
        </c:ser>
        <c:ser>
          <c:idx val="3"/>
          <c:order val="3"/>
          <c:tx>
            <c:strRef>
              <c:f>Sheet1!$E$1</c:f>
              <c:strCache>
                <c:ptCount val="1"/>
                <c:pt idx="0">
                  <c:v>Category 4</c:v>
                </c:pt>
              </c:strCache>
            </c:strRef>
          </c:tx>
          <c:spPr>
            <a:solidFill>
              <a:srgbClr val="0A74BB"/>
            </a:solidFill>
            <a:ln>
              <a:noFill/>
            </a:ln>
            <a:effectLst/>
          </c:spPr>
          <c:invertIfNegative val="0"/>
          <c:cat>
            <c:strRef>
              <c:f>Sheet1!$A$2:$A$6</c:f>
              <c:strCache>
                <c:ptCount val="5"/>
                <c:pt idx="0">
                  <c:v>Q5. Patient received all the information needed about the diagnostic test in advance</c:v>
                </c:pt>
                <c:pt idx="1">
                  <c:v>Q6. Diagnostic test staff appeared to completely have all the information they needed about the patient</c:v>
                </c:pt>
                <c:pt idx="2">
                  <c:v>Q7. Patient felt the length of time waiting for diagnostic test results was about right</c:v>
                </c:pt>
                <c:pt idx="3">
                  <c:v>Q8. Diagnostic test results were explained in a way the patient could completely understand</c:v>
                </c:pt>
                <c:pt idx="4">
                  <c:v>Q9. Enough privacy was always given to the patient when receiving diagnostic test results</c:v>
                </c:pt>
              </c:strCache>
            </c:strRef>
          </c:cat>
          <c:val>
            <c:numRef>
              <c:f>Sheet1!$E$2:$E$6</c:f>
              <c:numCache>
                <c:formatCode>0%</c:formatCode>
                <c:ptCount val="5"/>
                <c:pt idx="0">
                  <c:v>1.5342999999999999E-3</c:v>
                </c:pt>
                <c:pt idx="1">
                  <c:v>4.0526E-3</c:v>
                </c:pt>
                <c:pt idx="2">
                  <c:v>2.08407E-2</c:v>
                </c:pt>
                <c:pt idx="3">
                  <c:v>9.3574000000000001E-3</c:v>
                </c:pt>
                <c:pt idx="4">
                  <c:v>6.9309999999999999E-4</c:v>
                </c:pt>
              </c:numCache>
            </c:numRef>
          </c:val>
          <c:extLst>
            <c:ext xmlns:c16="http://schemas.microsoft.com/office/drawing/2014/chart" uri="{C3380CC4-5D6E-409C-BE32-E72D297353CC}">
              <c16:uniqueId val="{00000007-28DF-4352-AA30-6CF0B8CC85B6}"/>
            </c:ext>
          </c:extLst>
        </c:ser>
        <c:ser>
          <c:idx val="4"/>
          <c:order val="4"/>
          <c:tx>
            <c:strRef>
              <c:f>Sheet1!$F$1</c:f>
              <c:strCache>
                <c:ptCount val="1"/>
                <c:pt idx="0">
                  <c:v>Category 5</c:v>
                </c:pt>
              </c:strCache>
            </c:strRef>
          </c:tx>
          <c:spPr>
            <a:noFill/>
            <a:ln>
              <a:noFill/>
            </a:ln>
            <a:effectLst/>
          </c:spPr>
          <c:invertIfNegative val="0"/>
          <c:cat>
            <c:strRef>
              <c:f>Sheet1!$A$2:$A$6</c:f>
              <c:strCache>
                <c:ptCount val="5"/>
                <c:pt idx="0">
                  <c:v>Q5. Patient received all the information needed about the diagnostic test in advance</c:v>
                </c:pt>
                <c:pt idx="1">
                  <c:v>Q6. Diagnostic test staff appeared to completely have all the information they needed about the patient</c:v>
                </c:pt>
                <c:pt idx="2">
                  <c:v>Q7. Patient felt the length of time waiting for diagnostic test results was about right</c:v>
                </c:pt>
                <c:pt idx="3">
                  <c:v>Q8. Diagnostic test results were explained in a way the patient could completely understand</c:v>
                </c:pt>
                <c:pt idx="4">
                  <c:v>Q9. Enough privacy was always given to the patient when receiving diagnostic test results</c:v>
                </c:pt>
              </c:strCache>
            </c:strRef>
          </c:cat>
          <c:val>
            <c:numRef>
              <c:f>Sheet1!$F$2:$F$6</c:f>
              <c:numCache>
                <c:formatCode>0%</c:formatCode>
                <c:ptCount val="5"/>
                <c:pt idx="0">
                  <c:v>5.62642E-2</c:v>
                </c:pt>
                <c:pt idx="1">
                  <c:v>0.12973560000000001</c:v>
                </c:pt>
                <c:pt idx="2">
                  <c:v>0.16925709999999999</c:v>
                </c:pt>
                <c:pt idx="3">
                  <c:v>0.17577419999999999</c:v>
                </c:pt>
                <c:pt idx="4">
                  <c:v>4.0959500000000003E-2</c:v>
                </c:pt>
              </c:numCache>
            </c:numRef>
          </c:val>
          <c:extLst>
            <c:ext xmlns:c16="http://schemas.microsoft.com/office/drawing/2014/chart" uri="{C3380CC4-5D6E-409C-BE32-E72D297353CC}">
              <c16:uniqueId val="{00000008-28DF-4352-AA30-6CF0B8CC85B6}"/>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Sheet1!$H$2:$H$6</c:f>
              <c:numCache>
                <c:formatCode>0%</c:formatCode>
                <c:ptCount val="5"/>
                <c:pt idx="0">
                  <c:v>0.93141070000000004</c:v>
                </c:pt>
                <c:pt idx="1">
                  <c:v>0.84886879999999998</c:v>
                </c:pt>
                <c:pt idx="2">
                  <c:v>0.77701629999999999</c:v>
                </c:pt>
                <c:pt idx="3">
                  <c:v>0.80453019999999997</c:v>
                </c:pt>
                <c:pt idx="4">
                  <c:v>0.94858819999999999</c:v>
                </c:pt>
              </c:numCache>
            </c:numRef>
          </c:xVal>
          <c:yVal>
            <c:numRef>
              <c:f>Sheet1!$I$2:$I$6</c:f>
              <c:numCache>
                <c:formatCode>General</c:formatCode>
                <c:ptCount val="5"/>
                <c:pt idx="0">
                  <c:v>5</c:v>
                </c:pt>
                <c:pt idx="1">
                  <c:v>4</c:v>
                </c:pt>
                <c:pt idx="2">
                  <c:v>3</c:v>
                </c:pt>
                <c:pt idx="3">
                  <c:v>2</c:v>
                </c:pt>
                <c:pt idx="4">
                  <c:v>1</c:v>
                </c:pt>
              </c:numCache>
            </c:numRef>
          </c:yVal>
          <c:smooth val="0"/>
          <c:extLst>
            <c:ext xmlns:c16="http://schemas.microsoft.com/office/drawing/2014/chart" uri="{C3380CC4-5D6E-409C-BE32-E72D297353CC}">
              <c16:uniqueId val="{00000009-28DF-4352-AA30-6CF0B8CC85B6}"/>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5.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0.80896780000000001</c:v>
                </c:pt>
              </c:numCache>
            </c:numRef>
          </c:val>
          <c:extLst>
            <c:ext xmlns:c16="http://schemas.microsoft.com/office/drawing/2014/chart" uri="{C3380CC4-5D6E-409C-BE32-E72D297353CC}">
              <c16:uniqueId val="{00000000-99F9-4970-8C59-9C3EEB414B8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0.83076919999999999</c:v>
                </c:pt>
              </c:numCache>
            </c:numRef>
          </c:val>
          <c:extLst>
            <c:ext xmlns:c16="http://schemas.microsoft.com/office/drawing/2014/chart" uri="{C3380CC4-5D6E-409C-BE32-E72D297353CC}">
              <c16:uniqueId val="{00000001-99F9-4970-8C59-9C3EEB414B8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0.83008850000000001</c:v>
                </c:pt>
              </c:numCache>
            </c:numRef>
          </c:val>
          <c:extLst>
            <c:ext xmlns:c16="http://schemas.microsoft.com/office/drawing/2014/chart" uri="{C3380CC4-5D6E-409C-BE32-E72D297353CC}">
              <c16:uniqueId val="{00000002-99F9-4970-8C59-9C3EEB414B8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0.84970409999999996</c:v>
                </c:pt>
              </c:numCache>
            </c:numRef>
          </c:val>
          <c:extLst>
            <c:ext xmlns:c16="http://schemas.microsoft.com/office/drawing/2014/chart" uri="{C3380CC4-5D6E-409C-BE32-E72D297353CC}">
              <c16:uniqueId val="{00000003-99F9-4970-8C59-9C3EEB414B8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0.86437819999999999</c:v>
                </c:pt>
              </c:numCache>
            </c:numRef>
          </c:val>
          <c:extLst>
            <c:ext xmlns:c16="http://schemas.microsoft.com/office/drawing/2014/chart" uri="{C3380CC4-5D6E-409C-BE32-E72D297353CC}">
              <c16:uniqueId val="{00000000-D191-4A42-91F0-9019D2208902}"/>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0.82874999999999999</c:v>
                </c:pt>
              </c:numCache>
            </c:numRef>
          </c:val>
          <c:extLst>
            <c:ext xmlns:c16="http://schemas.microsoft.com/office/drawing/2014/chart" uri="{C3380CC4-5D6E-409C-BE32-E72D297353CC}">
              <c16:uniqueId val="{00000000-ED72-4102-B4B6-8F72CFA5D08E}"/>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0.83392770000000005</c:v>
                </c:pt>
              </c:numCache>
            </c:numRef>
          </c:val>
          <c:extLst>
            <c:ext xmlns:c16="http://schemas.microsoft.com/office/drawing/2014/chart" uri="{C3380CC4-5D6E-409C-BE32-E72D297353CC}">
              <c16:uniqueId val="{00000001-ED72-4102-B4B6-8F72CFA5D08E}"/>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0.84016820000000003</c:v>
                </c:pt>
              </c:numCache>
            </c:numRef>
          </c:val>
          <c:extLst>
            <c:ext xmlns:c16="http://schemas.microsoft.com/office/drawing/2014/chart" uri="{C3380CC4-5D6E-409C-BE32-E72D297353CC}">
              <c16:uniqueId val="{00000002-ED72-4102-B4B6-8F72CFA5D08E}"/>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0.85226080000000004</c:v>
                </c:pt>
              </c:numCache>
            </c:numRef>
          </c:val>
          <c:extLst>
            <c:ext xmlns:c16="http://schemas.microsoft.com/office/drawing/2014/chart" uri="{C3380CC4-5D6E-409C-BE32-E72D297353CC}">
              <c16:uniqueId val="{00000003-ED72-4102-B4B6-8F72CFA5D08E}"/>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0.85649319999999995</c:v>
                </c:pt>
              </c:numCache>
            </c:numRef>
          </c:val>
          <c:extLst>
            <c:ext xmlns:c16="http://schemas.microsoft.com/office/drawing/2014/chart" uri="{C3380CC4-5D6E-409C-BE32-E72D297353CC}">
              <c16:uniqueId val="{00000000-EE59-4897-A5C5-E2E92D61E21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0.72519800000000001</c:v>
                </c:pt>
              </c:numCache>
            </c:numRef>
          </c:val>
          <c:extLst>
            <c:ext xmlns:c16="http://schemas.microsoft.com/office/drawing/2014/chart" uri="{C3380CC4-5D6E-409C-BE32-E72D297353CC}">
              <c16:uniqueId val="{00000000-2E5A-4A5C-BF8C-D7347B06619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0.70455829999999997</c:v>
                </c:pt>
              </c:numCache>
            </c:numRef>
          </c:val>
          <c:extLst>
            <c:ext xmlns:c16="http://schemas.microsoft.com/office/drawing/2014/chart" uri="{C3380CC4-5D6E-409C-BE32-E72D297353CC}">
              <c16:uniqueId val="{00000001-2E5A-4A5C-BF8C-D7347B06619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0.74357470000000003</c:v>
                </c:pt>
              </c:numCache>
            </c:numRef>
          </c:val>
          <c:extLst>
            <c:ext xmlns:c16="http://schemas.microsoft.com/office/drawing/2014/chart" uri="{C3380CC4-5D6E-409C-BE32-E72D297353CC}">
              <c16:uniqueId val="{00000002-2E5A-4A5C-BF8C-D7347B06619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0.76309660000000001</c:v>
                </c:pt>
              </c:numCache>
            </c:numRef>
          </c:val>
          <c:extLst>
            <c:ext xmlns:c16="http://schemas.microsoft.com/office/drawing/2014/chart" uri="{C3380CC4-5D6E-409C-BE32-E72D297353CC}">
              <c16:uniqueId val="{00000003-2E5A-4A5C-BF8C-D7347B06619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0.75</c:v>
                </c:pt>
              </c:numCache>
            </c:numRef>
          </c:val>
          <c:extLst>
            <c:ext xmlns:c16="http://schemas.microsoft.com/office/drawing/2014/chart" uri="{C3380CC4-5D6E-409C-BE32-E72D297353CC}">
              <c16:uniqueId val="{00000000-AB5E-487A-AFB3-6C9C1A1E2DA6}"/>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9CB2-4B70-B28C-5BF7FC945E7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9CB2-4B70-B28C-5BF7FC945E7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0.58097169999999998</c:v>
                </c:pt>
              </c:numCache>
            </c:numRef>
          </c:val>
          <c:extLst>
            <c:ext xmlns:c16="http://schemas.microsoft.com/office/drawing/2014/chart" uri="{C3380CC4-5D6E-409C-BE32-E72D297353CC}">
              <c16:uniqueId val="{00000002-9CB2-4B70-B28C-5BF7FC945E7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0.59941230000000001</c:v>
                </c:pt>
              </c:numCache>
            </c:numRef>
          </c:val>
          <c:extLst>
            <c:ext xmlns:c16="http://schemas.microsoft.com/office/drawing/2014/chart" uri="{C3380CC4-5D6E-409C-BE32-E72D297353CC}">
              <c16:uniqueId val="{00000003-9CB2-4B70-B28C-5BF7FC945E7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0.61089870000000002</c:v>
                </c:pt>
              </c:numCache>
            </c:numRef>
          </c:val>
          <c:extLst>
            <c:ext xmlns:c16="http://schemas.microsoft.com/office/drawing/2014/chart" uri="{C3380CC4-5D6E-409C-BE32-E72D297353CC}">
              <c16:uniqueId val="{00000000-4E4F-4B47-A805-DEA27A5D6801}"/>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0.75694790000000001</c:v>
                </c:pt>
              </c:numCache>
            </c:numRef>
          </c:val>
          <c:extLst>
            <c:ext xmlns:c16="http://schemas.microsoft.com/office/drawing/2014/chart" uri="{C3380CC4-5D6E-409C-BE32-E72D297353CC}">
              <c16:uniqueId val="{00000000-D889-439B-A835-4F612B049F53}"/>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0.81107099999999999</c:v>
                </c:pt>
              </c:numCache>
            </c:numRef>
          </c:val>
          <c:extLst>
            <c:ext xmlns:c16="http://schemas.microsoft.com/office/drawing/2014/chart" uri="{C3380CC4-5D6E-409C-BE32-E72D297353CC}">
              <c16:uniqueId val="{00000001-D889-439B-A835-4F612B049F53}"/>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0.8477865</c:v>
                </c:pt>
              </c:numCache>
            </c:numRef>
          </c:val>
          <c:extLst>
            <c:ext xmlns:c16="http://schemas.microsoft.com/office/drawing/2014/chart" uri="{C3380CC4-5D6E-409C-BE32-E72D297353CC}">
              <c16:uniqueId val="{00000002-D889-439B-A835-4F612B049F53}"/>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0.85697259999999997</c:v>
                </c:pt>
              </c:numCache>
            </c:numRef>
          </c:val>
          <c:extLst>
            <c:ext xmlns:c16="http://schemas.microsoft.com/office/drawing/2014/chart" uri="{C3380CC4-5D6E-409C-BE32-E72D297353CC}">
              <c16:uniqueId val="{00000003-D889-439B-A835-4F612B049F53}"/>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0.86795679999999997</c:v>
                </c:pt>
              </c:numCache>
            </c:numRef>
          </c:val>
          <c:extLst>
            <c:ext xmlns:c16="http://schemas.microsoft.com/office/drawing/2014/chart" uri="{C3380CC4-5D6E-409C-BE32-E72D297353CC}">
              <c16:uniqueId val="{00000000-C37A-4955-B9E9-E468C7BC6FE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0.79522619999999999</c:v>
                </c:pt>
              </c:numCache>
            </c:numRef>
          </c:val>
          <c:extLst>
            <c:ext xmlns:c16="http://schemas.microsoft.com/office/drawing/2014/chart" uri="{C3380CC4-5D6E-409C-BE32-E72D297353CC}">
              <c16:uniqueId val="{00000000-341A-4A3E-AE12-12BF8213BD2F}"/>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0.80998970000000003</c:v>
                </c:pt>
              </c:numCache>
            </c:numRef>
          </c:val>
          <c:extLst>
            <c:ext xmlns:c16="http://schemas.microsoft.com/office/drawing/2014/chart" uri="{C3380CC4-5D6E-409C-BE32-E72D297353CC}">
              <c16:uniqueId val="{00000001-341A-4A3E-AE12-12BF8213BD2F}"/>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0.80095539999999998</c:v>
                </c:pt>
              </c:numCache>
            </c:numRef>
          </c:val>
          <c:extLst>
            <c:ext xmlns:c16="http://schemas.microsoft.com/office/drawing/2014/chart" uri="{C3380CC4-5D6E-409C-BE32-E72D297353CC}">
              <c16:uniqueId val="{00000002-341A-4A3E-AE12-12BF8213BD2F}"/>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0.80939810000000001</c:v>
                </c:pt>
              </c:numCache>
            </c:numRef>
          </c:val>
          <c:extLst>
            <c:ext xmlns:c16="http://schemas.microsoft.com/office/drawing/2014/chart" uri="{C3380CC4-5D6E-409C-BE32-E72D297353CC}">
              <c16:uniqueId val="{00000003-341A-4A3E-AE12-12BF8213BD2F}"/>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0.81642020000000004</c:v>
                </c:pt>
              </c:numCache>
            </c:numRef>
          </c:val>
          <c:extLst>
            <c:ext xmlns:c16="http://schemas.microsoft.com/office/drawing/2014/chart" uri="{C3380CC4-5D6E-409C-BE32-E72D297353CC}">
              <c16:uniqueId val="{00000000-BB5E-4D78-A62A-FC42EFD1354F}"/>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0.82940910000000001</c:v>
                </c:pt>
              </c:numCache>
            </c:numRef>
          </c:val>
          <c:extLst>
            <c:ext xmlns:c16="http://schemas.microsoft.com/office/drawing/2014/chart" uri="{C3380CC4-5D6E-409C-BE32-E72D297353CC}">
              <c16:uniqueId val="{00000000-911F-444A-B0B6-8B0258F4D518}"/>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0.82639649999999998</c:v>
                </c:pt>
              </c:numCache>
            </c:numRef>
          </c:val>
          <c:extLst>
            <c:ext xmlns:c16="http://schemas.microsoft.com/office/drawing/2014/chart" uri="{C3380CC4-5D6E-409C-BE32-E72D297353CC}">
              <c16:uniqueId val="{00000001-911F-444A-B0B6-8B0258F4D518}"/>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0.8447694</c:v>
                </c:pt>
              </c:numCache>
            </c:numRef>
          </c:val>
          <c:extLst>
            <c:ext xmlns:c16="http://schemas.microsoft.com/office/drawing/2014/chart" uri="{C3380CC4-5D6E-409C-BE32-E72D297353CC}">
              <c16:uniqueId val="{00000002-911F-444A-B0B6-8B0258F4D518}"/>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0.84966589999999997</c:v>
                </c:pt>
              </c:numCache>
            </c:numRef>
          </c:val>
          <c:extLst>
            <c:ext xmlns:c16="http://schemas.microsoft.com/office/drawing/2014/chart" uri="{C3380CC4-5D6E-409C-BE32-E72D297353CC}">
              <c16:uniqueId val="{00000003-911F-444A-B0B6-8B0258F4D518}"/>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0.8327118</c:v>
                </c:pt>
              </c:numCache>
            </c:numRef>
          </c:val>
          <c:extLst>
            <c:ext xmlns:c16="http://schemas.microsoft.com/office/drawing/2014/chart" uri="{C3380CC4-5D6E-409C-BE32-E72D297353CC}">
              <c16:uniqueId val="{00000000-BA79-4E34-BD6A-5E31DAA97C9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0.68496420000000002</c:v>
                </c:pt>
              </c:numCache>
            </c:numRef>
          </c:val>
          <c:extLst>
            <c:ext xmlns:c16="http://schemas.microsoft.com/office/drawing/2014/chart" uri="{C3380CC4-5D6E-409C-BE32-E72D297353CC}">
              <c16:uniqueId val="{00000000-5385-4E74-8C15-36B5D2D1BD2F}"/>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0.69626169999999998</c:v>
                </c:pt>
              </c:numCache>
            </c:numRef>
          </c:val>
          <c:extLst>
            <c:ext xmlns:c16="http://schemas.microsoft.com/office/drawing/2014/chart" uri="{C3380CC4-5D6E-409C-BE32-E72D297353CC}">
              <c16:uniqueId val="{00000001-5385-4E74-8C15-36B5D2D1BD2F}"/>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0.72497659999999997</c:v>
                </c:pt>
              </c:numCache>
            </c:numRef>
          </c:val>
          <c:extLst>
            <c:ext xmlns:c16="http://schemas.microsoft.com/office/drawing/2014/chart" uri="{C3380CC4-5D6E-409C-BE32-E72D297353CC}">
              <c16:uniqueId val="{00000002-5385-4E74-8C15-36B5D2D1BD2F}"/>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0.73958330000000005</c:v>
                </c:pt>
              </c:numCache>
            </c:numRef>
          </c:val>
          <c:extLst>
            <c:ext xmlns:c16="http://schemas.microsoft.com/office/drawing/2014/chart" uri="{C3380CC4-5D6E-409C-BE32-E72D297353CC}">
              <c16:uniqueId val="{00000003-5385-4E74-8C15-36B5D2D1BD2F}"/>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0.7277228</c:v>
                </c:pt>
              </c:numCache>
            </c:numRef>
          </c:val>
          <c:extLst>
            <c:ext xmlns:c16="http://schemas.microsoft.com/office/drawing/2014/chart" uri="{C3380CC4-5D6E-409C-BE32-E72D297353CC}">
              <c16:uniqueId val="{00000000-5AC2-49D4-9C56-5372F78108F8}"/>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0.76212380000000002</c:v>
                </c:pt>
              </c:numCache>
            </c:numRef>
          </c:val>
          <c:extLst>
            <c:ext xmlns:c16="http://schemas.microsoft.com/office/drawing/2014/chart" uri="{C3380CC4-5D6E-409C-BE32-E72D297353CC}">
              <c16:uniqueId val="{00000000-A3A1-48FF-9E6B-554C5F00621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0.77653059999999996</c:v>
                </c:pt>
              </c:numCache>
            </c:numRef>
          </c:val>
          <c:extLst>
            <c:ext xmlns:c16="http://schemas.microsoft.com/office/drawing/2014/chart" uri="{C3380CC4-5D6E-409C-BE32-E72D297353CC}">
              <c16:uniqueId val="{00000001-A3A1-48FF-9E6B-554C5F00621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0.77707000000000004</c:v>
                </c:pt>
              </c:numCache>
            </c:numRef>
          </c:val>
          <c:extLst>
            <c:ext xmlns:c16="http://schemas.microsoft.com/office/drawing/2014/chart" uri="{C3380CC4-5D6E-409C-BE32-E72D297353CC}">
              <c16:uniqueId val="{00000002-A3A1-48FF-9E6B-554C5F00621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0.7897246</c:v>
                </c:pt>
              </c:numCache>
            </c:numRef>
          </c:val>
          <c:extLst>
            <c:ext xmlns:c16="http://schemas.microsoft.com/office/drawing/2014/chart" uri="{C3380CC4-5D6E-409C-BE32-E72D297353CC}">
              <c16:uniqueId val="{00000003-A3A1-48FF-9E6B-554C5F00621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0.781393</c:v>
                </c:pt>
              </c:numCache>
            </c:numRef>
          </c:val>
          <c:extLst>
            <c:ext xmlns:c16="http://schemas.microsoft.com/office/drawing/2014/chart" uri="{C3380CC4-5D6E-409C-BE32-E72D297353CC}">
              <c16:uniqueId val="{00000000-0BF0-405D-9777-4F49B028814E}"/>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0.86701300000000003</c:v>
                </c:pt>
              </c:numCache>
            </c:numRef>
          </c:val>
          <c:extLst>
            <c:ext xmlns:c16="http://schemas.microsoft.com/office/drawing/2014/chart" uri="{C3380CC4-5D6E-409C-BE32-E72D297353CC}">
              <c16:uniqueId val="{00000000-4E3C-4DC6-A7C7-E933BAF59CB6}"/>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0.88827500000000004</c:v>
                </c:pt>
              </c:numCache>
            </c:numRef>
          </c:val>
          <c:extLst>
            <c:ext xmlns:c16="http://schemas.microsoft.com/office/drawing/2014/chart" uri="{C3380CC4-5D6E-409C-BE32-E72D297353CC}">
              <c16:uniqueId val="{00000001-4E3C-4DC6-A7C7-E933BAF59CB6}"/>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0.90858209999999995</c:v>
                </c:pt>
              </c:numCache>
            </c:numRef>
          </c:val>
          <c:extLst>
            <c:ext xmlns:c16="http://schemas.microsoft.com/office/drawing/2014/chart" uri="{C3380CC4-5D6E-409C-BE32-E72D297353CC}">
              <c16:uniqueId val="{00000002-4E3C-4DC6-A7C7-E933BAF59CB6}"/>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0.92599390000000004</c:v>
                </c:pt>
              </c:numCache>
            </c:numRef>
          </c:val>
          <c:extLst>
            <c:ext xmlns:c16="http://schemas.microsoft.com/office/drawing/2014/chart" uri="{C3380CC4-5D6E-409C-BE32-E72D297353CC}">
              <c16:uniqueId val="{00000003-4E3C-4DC6-A7C7-E933BAF59CB6}"/>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0.93183170000000004</c:v>
                </c:pt>
              </c:numCache>
            </c:numRef>
          </c:val>
          <c:extLst>
            <c:ext xmlns:c16="http://schemas.microsoft.com/office/drawing/2014/chart" uri="{C3380CC4-5D6E-409C-BE32-E72D297353CC}">
              <c16:uniqueId val="{00000000-2DED-4CBC-8F7B-EFB25EA562EB}"/>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21249974846872136"/>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Sheet1!$A$2:$A$3</c:f>
              <c:strCache>
                <c:ptCount val="2"/>
                <c:pt idx="0">
                  <c:v>Q2. Patient only spoke to primary care professional once or twice before cancer diagnosis</c:v>
                </c:pt>
                <c:pt idx="1">
                  <c:v>Q3. Referral for diagnosis was explained in a way the patient could completely understand</c:v>
                </c:pt>
              </c:strCache>
            </c:strRef>
          </c:cat>
          <c:val>
            <c:numRef>
              <c:f>Sheet1!$B$2:$B$3</c:f>
              <c:numCache>
                <c:formatCode>0%</c:formatCode>
                <c:ptCount val="2"/>
                <c:pt idx="0">
                  <c:v>0.75532330000000003</c:v>
                </c:pt>
                <c:pt idx="1">
                  <c:v>0.62516400000000005</c:v>
                </c:pt>
              </c:numCache>
            </c:numRef>
          </c:val>
          <c:extLst>
            <c:ext xmlns:c16="http://schemas.microsoft.com/office/drawing/2014/chart" uri="{C3380CC4-5D6E-409C-BE32-E72D297353CC}">
              <c16:uniqueId val="{00000000-3B72-4B09-A7B9-AEF465C1E6D8}"/>
            </c:ext>
          </c:extLst>
        </c:ser>
        <c:ser>
          <c:idx val="1"/>
          <c:order val="1"/>
          <c:tx>
            <c:strRef>
              <c:f>Sheet1!$C$1</c:f>
              <c:strCache>
                <c:ptCount val="1"/>
                <c:pt idx="0">
                  <c:v>Category 2</c:v>
                </c:pt>
              </c:strCache>
            </c:strRef>
          </c:tx>
          <c:spPr>
            <a:solidFill>
              <a:schemeClr val="tx2">
                <a:lumMod val="40000"/>
                <a:lumOff val="60000"/>
              </a:schemeClr>
            </a:solidFill>
            <a:ln>
              <a:noFill/>
            </a:ln>
            <a:effectLst/>
          </c:spPr>
          <c:invertIfNegative val="0"/>
          <c:dPt>
            <c:idx val="0"/>
            <c:invertIfNegative val="0"/>
            <c:bubble3D val="0"/>
            <c:spPr>
              <a:solidFill>
                <a:srgbClr val="A8C7E9"/>
              </a:solidFill>
              <a:ln>
                <a:noFill/>
              </a:ln>
              <a:effectLst/>
            </c:spPr>
            <c:extLst>
              <c:ext xmlns:c16="http://schemas.microsoft.com/office/drawing/2014/chart" uri="{C3380CC4-5D6E-409C-BE32-E72D297353CC}">
                <c16:uniqueId val="{00000001-EDCD-414A-9FEA-4702F2106347}"/>
              </c:ext>
            </c:extLst>
          </c:dPt>
          <c:dPt>
            <c:idx val="1"/>
            <c:invertIfNegative val="0"/>
            <c:bubble3D val="0"/>
            <c:spPr>
              <a:solidFill>
                <a:srgbClr val="A8C7E9"/>
              </a:solidFill>
              <a:ln>
                <a:noFill/>
              </a:ln>
              <a:effectLst/>
            </c:spPr>
            <c:extLst>
              <c:ext xmlns:c16="http://schemas.microsoft.com/office/drawing/2014/chart" uri="{C3380CC4-5D6E-409C-BE32-E72D297353CC}">
                <c16:uniqueId val="{00000000-EDCD-414A-9FEA-4702F2106347}"/>
              </c:ext>
            </c:extLst>
          </c:dPt>
          <c:cat>
            <c:strRef>
              <c:f>Sheet1!$A$2:$A$3</c:f>
              <c:strCache>
                <c:ptCount val="2"/>
                <c:pt idx="0">
                  <c:v>Q2. Patient only spoke to primary care professional once or twice before cancer diagnosis</c:v>
                </c:pt>
                <c:pt idx="1">
                  <c:v>Q3. Referral for diagnosis was explained in a way the patient could completely understand</c:v>
                </c:pt>
              </c:strCache>
            </c:strRef>
          </c:cat>
          <c:val>
            <c:numRef>
              <c:f>Sheet1!$C$2:$C$3</c:f>
              <c:numCache>
                <c:formatCode>0%</c:formatCode>
                <c:ptCount val="2"/>
                <c:pt idx="0">
                  <c:v>0</c:v>
                </c:pt>
                <c:pt idx="1">
                  <c:v>2.4422300000000001E-2</c:v>
                </c:pt>
              </c:numCache>
            </c:numRef>
          </c:val>
          <c:extLst>
            <c:ext xmlns:c16="http://schemas.microsoft.com/office/drawing/2014/chart" uri="{C3380CC4-5D6E-409C-BE32-E72D297353CC}">
              <c16:uniqueId val="{00000001-3B72-4B09-A7B9-AEF465C1E6D8}"/>
            </c:ext>
          </c:extLst>
        </c:ser>
        <c:ser>
          <c:idx val="2"/>
          <c:order val="2"/>
          <c:tx>
            <c:strRef>
              <c:f>Sheet1!$D$1</c:f>
              <c:strCache>
                <c:ptCount val="1"/>
                <c:pt idx="0">
                  <c:v>Category 3</c:v>
                </c:pt>
              </c:strCache>
            </c:strRef>
          </c:tx>
          <c:spPr>
            <a:solidFill>
              <a:srgbClr val="DCDDDE"/>
            </a:solidFill>
            <a:ln>
              <a:noFill/>
            </a:ln>
            <a:effectLst/>
          </c:spPr>
          <c:invertIfNegative val="0"/>
          <c:cat>
            <c:strRef>
              <c:f>Sheet1!$A$2:$A$3</c:f>
              <c:strCache>
                <c:ptCount val="2"/>
                <c:pt idx="0">
                  <c:v>Q2. Patient only spoke to primary care professional once or twice before cancer diagnosis</c:v>
                </c:pt>
                <c:pt idx="1">
                  <c:v>Q3. Referral for diagnosis was explained in a way the patient could completely understand</c:v>
                </c:pt>
              </c:strCache>
            </c:strRef>
          </c:cat>
          <c:val>
            <c:numRef>
              <c:f>Sheet1!$D$2:$D$3</c:f>
              <c:numCache>
                <c:formatCode>0%</c:formatCode>
                <c:ptCount val="2"/>
                <c:pt idx="0">
                  <c:v>5.1417299999999999E-2</c:v>
                </c:pt>
                <c:pt idx="1">
                  <c:v>6.3807900000000001E-2</c:v>
                </c:pt>
              </c:numCache>
            </c:numRef>
          </c:val>
          <c:extLst>
            <c:ext xmlns:c16="http://schemas.microsoft.com/office/drawing/2014/chart" uri="{C3380CC4-5D6E-409C-BE32-E72D297353CC}">
              <c16:uniqueId val="{00000002-3B72-4B09-A7B9-AEF465C1E6D8}"/>
            </c:ext>
          </c:extLst>
        </c:ser>
        <c:ser>
          <c:idx val="3"/>
          <c:order val="3"/>
          <c:tx>
            <c:strRef>
              <c:f>Sheet1!$E$1</c:f>
              <c:strCache>
                <c:ptCount val="1"/>
                <c:pt idx="0">
                  <c:v>Category 4</c:v>
                </c:pt>
              </c:strCache>
            </c:strRef>
          </c:tx>
          <c:spPr>
            <a:solidFill>
              <a:srgbClr val="0A74BB"/>
            </a:solidFill>
            <a:ln>
              <a:noFill/>
            </a:ln>
            <a:effectLst/>
          </c:spPr>
          <c:invertIfNegative val="0"/>
          <c:cat>
            <c:strRef>
              <c:f>Sheet1!$A$2:$A$3</c:f>
              <c:strCache>
                <c:ptCount val="2"/>
                <c:pt idx="0">
                  <c:v>Q2. Patient only spoke to primary care professional once or twice before cancer diagnosis</c:v>
                </c:pt>
                <c:pt idx="1">
                  <c:v>Q3. Referral for diagnosis was explained in a way the patient could completely understand</c:v>
                </c:pt>
              </c:strCache>
            </c:strRef>
          </c:cat>
          <c:val>
            <c:numRef>
              <c:f>Sheet1!$E$2:$E$3</c:f>
              <c:numCache>
                <c:formatCode>0%</c:formatCode>
                <c:ptCount val="2"/>
                <c:pt idx="0">
                  <c:v>0</c:v>
                </c:pt>
                <c:pt idx="1">
                  <c:v>1.16347E-2</c:v>
                </c:pt>
              </c:numCache>
            </c:numRef>
          </c:val>
          <c:extLst>
            <c:ext xmlns:c16="http://schemas.microsoft.com/office/drawing/2014/chart" uri="{C3380CC4-5D6E-409C-BE32-E72D297353CC}">
              <c16:uniqueId val="{00000003-3B72-4B09-A7B9-AEF465C1E6D8}"/>
            </c:ext>
          </c:extLst>
        </c:ser>
        <c:ser>
          <c:idx val="4"/>
          <c:order val="4"/>
          <c:tx>
            <c:strRef>
              <c:f>Sheet1!$F$1</c:f>
              <c:strCache>
                <c:ptCount val="1"/>
                <c:pt idx="0">
                  <c:v>Category 5</c:v>
                </c:pt>
              </c:strCache>
            </c:strRef>
          </c:tx>
          <c:spPr>
            <a:noFill/>
            <a:ln>
              <a:noFill/>
            </a:ln>
            <a:effectLst/>
          </c:spPr>
          <c:invertIfNegative val="0"/>
          <c:cat>
            <c:strRef>
              <c:f>Sheet1!$A$2:$A$3</c:f>
              <c:strCache>
                <c:ptCount val="2"/>
                <c:pt idx="0">
                  <c:v>Q2. Patient only spoke to primary care professional once or twice before cancer diagnosis</c:v>
                </c:pt>
                <c:pt idx="1">
                  <c:v>Q3. Referral for diagnosis was explained in a way the patient could completely understand</c:v>
                </c:pt>
              </c:strCache>
            </c:strRef>
          </c:cat>
          <c:val>
            <c:numRef>
              <c:f>Sheet1!$F$2:$F$3</c:f>
              <c:numCache>
                <c:formatCode>0%</c:formatCode>
                <c:ptCount val="2"/>
                <c:pt idx="0">
                  <c:v>0.1932594</c:v>
                </c:pt>
                <c:pt idx="1">
                  <c:v>0.27497120000000003</c:v>
                </c:pt>
              </c:numCache>
            </c:numRef>
          </c:val>
          <c:extLst>
            <c:ext xmlns:c16="http://schemas.microsoft.com/office/drawing/2014/chart" uri="{C3380CC4-5D6E-409C-BE32-E72D297353CC}">
              <c16:uniqueId val="{00000004-3B72-4B09-A7B9-AEF465C1E6D8}"/>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Sheet1!$H$2:$H$3</c:f>
              <c:numCache>
                <c:formatCode>0%</c:formatCode>
                <c:ptCount val="2"/>
                <c:pt idx="0">
                  <c:v>0.78503080000000003</c:v>
                </c:pt>
                <c:pt idx="1">
                  <c:v>0.67364449999999998</c:v>
                </c:pt>
              </c:numCache>
            </c:numRef>
          </c:xVal>
          <c:yVal>
            <c:numRef>
              <c:f>Sheet1!$I$2:$I$3</c:f>
              <c:numCache>
                <c:formatCode>General</c:formatCode>
                <c:ptCount val="2"/>
                <c:pt idx="0">
                  <c:v>2</c:v>
                </c:pt>
                <c:pt idx="1">
                  <c:v>1</c:v>
                </c:pt>
              </c:numCache>
            </c:numRef>
          </c:yVal>
          <c:smooth val="0"/>
          <c:extLst>
            <c:ext xmlns:c16="http://schemas.microsoft.com/office/drawing/2014/chart" uri="{C3380CC4-5D6E-409C-BE32-E72D297353CC}">
              <c16:uniqueId val="{00000005-3B72-4B09-A7B9-AEF465C1E6D8}"/>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2.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0.99163179999999995</c:v>
                </c:pt>
              </c:numCache>
            </c:numRef>
          </c:val>
          <c:extLst>
            <c:ext xmlns:c16="http://schemas.microsoft.com/office/drawing/2014/chart" uri="{C3380CC4-5D6E-409C-BE32-E72D297353CC}">
              <c16:uniqueId val="{00000000-ED05-4F02-89B3-136FED68DC40}"/>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0.98477150000000002</c:v>
                </c:pt>
              </c:numCache>
            </c:numRef>
          </c:val>
          <c:extLst>
            <c:ext xmlns:c16="http://schemas.microsoft.com/office/drawing/2014/chart" uri="{C3380CC4-5D6E-409C-BE32-E72D297353CC}">
              <c16:uniqueId val="{00000001-ED05-4F02-89B3-136FED68DC40}"/>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0.98232319999999995</c:v>
                </c:pt>
              </c:numCache>
            </c:numRef>
          </c:val>
          <c:extLst>
            <c:ext xmlns:c16="http://schemas.microsoft.com/office/drawing/2014/chart" uri="{C3380CC4-5D6E-409C-BE32-E72D297353CC}">
              <c16:uniqueId val="{00000002-ED05-4F02-89B3-136FED68DC40}"/>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0.99017200000000005</c:v>
                </c:pt>
              </c:numCache>
            </c:numRef>
          </c:val>
          <c:extLst>
            <c:ext xmlns:c16="http://schemas.microsoft.com/office/drawing/2014/chart" uri="{C3380CC4-5D6E-409C-BE32-E72D297353CC}">
              <c16:uniqueId val="{00000003-ED05-4F02-89B3-136FED68DC40}"/>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0.98926009999999998</c:v>
                </c:pt>
              </c:numCache>
            </c:numRef>
          </c:val>
          <c:extLst>
            <c:ext xmlns:c16="http://schemas.microsoft.com/office/drawing/2014/chart" uri="{C3380CC4-5D6E-409C-BE32-E72D297353CC}">
              <c16:uniqueId val="{00000000-5745-428E-8203-961E42EE7E8E}"/>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0.93480030000000003</c:v>
                </c:pt>
              </c:numCache>
            </c:numRef>
          </c:val>
          <c:extLst>
            <c:ext xmlns:c16="http://schemas.microsoft.com/office/drawing/2014/chart" uri="{C3380CC4-5D6E-409C-BE32-E72D297353CC}">
              <c16:uniqueId val="{00000000-03B9-40A6-8CAF-00A197735508}"/>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0.94100300000000003</c:v>
                </c:pt>
              </c:numCache>
            </c:numRef>
          </c:val>
          <c:extLst>
            <c:ext xmlns:c16="http://schemas.microsoft.com/office/drawing/2014/chart" uri="{C3380CC4-5D6E-409C-BE32-E72D297353CC}">
              <c16:uniqueId val="{00000001-03B9-40A6-8CAF-00A197735508}"/>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0.94881890000000002</c:v>
                </c:pt>
              </c:numCache>
            </c:numRef>
          </c:val>
          <c:extLst>
            <c:ext xmlns:c16="http://schemas.microsoft.com/office/drawing/2014/chart" uri="{C3380CC4-5D6E-409C-BE32-E72D297353CC}">
              <c16:uniqueId val="{00000002-03B9-40A6-8CAF-00A197735508}"/>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0.94249510000000003</c:v>
                </c:pt>
              </c:numCache>
            </c:numRef>
          </c:val>
          <c:extLst>
            <c:ext xmlns:c16="http://schemas.microsoft.com/office/drawing/2014/chart" uri="{C3380CC4-5D6E-409C-BE32-E72D297353CC}">
              <c16:uniqueId val="{00000003-03B9-40A6-8CAF-00A197735508}"/>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0.94647879999999995</c:v>
                </c:pt>
              </c:numCache>
            </c:numRef>
          </c:val>
          <c:extLst>
            <c:ext xmlns:c16="http://schemas.microsoft.com/office/drawing/2014/chart" uri="{C3380CC4-5D6E-409C-BE32-E72D297353CC}">
              <c16:uniqueId val="{00000000-5FA8-40B8-8887-8D96528818B1}"/>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0.68101029999999996</c:v>
                </c:pt>
              </c:numCache>
            </c:numRef>
          </c:val>
          <c:extLst>
            <c:ext xmlns:c16="http://schemas.microsoft.com/office/drawing/2014/chart" uri="{C3380CC4-5D6E-409C-BE32-E72D297353CC}">
              <c16:uniqueId val="{00000000-19BA-47BE-BA34-B75A590FBAB0}"/>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0.63875000000000004</c:v>
                </c:pt>
              </c:numCache>
            </c:numRef>
          </c:val>
          <c:extLst>
            <c:ext xmlns:c16="http://schemas.microsoft.com/office/drawing/2014/chart" uri="{C3380CC4-5D6E-409C-BE32-E72D297353CC}">
              <c16:uniqueId val="{00000001-19BA-47BE-BA34-B75A590FBAB0}"/>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0.6596535</c:v>
                </c:pt>
              </c:numCache>
            </c:numRef>
          </c:val>
          <c:extLst>
            <c:ext xmlns:c16="http://schemas.microsoft.com/office/drawing/2014/chart" uri="{C3380CC4-5D6E-409C-BE32-E72D297353CC}">
              <c16:uniqueId val="{00000002-19BA-47BE-BA34-B75A590FBAB0}"/>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0.67444570000000004</c:v>
                </c:pt>
              </c:numCache>
            </c:numRef>
          </c:val>
          <c:extLst>
            <c:ext xmlns:c16="http://schemas.microsoft.com/office/drawing/2014/chart" uri="{C3380CC4-5D6E-409C-BE32-E72D297353CC}">
              <c16:uniqueId val="{00000003-19BA-47BE-BA34-B75A590FBAB0}"/>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0.68292679999999995</c:v>
                </c:pt>
              </c:numCache>
            </c:numRef>
          </c:val>
          <c:extLst>
            <c:ext xmlns:c16="http://schemas.microsoft.com/office/drawing/2014/chart" uri="{C3380CC4-5D6E-409C-BE32-E72D297353CC}">
              <c16:uniqueId val="{00000000-8D4B-46AD-87DD-185C06A2DD0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0.74681240000000004</c:v>
                </c:pt>
              </c:numCache>
            </c:numRef>
          </c:val>
          <c:extLst>
            <c:ext xmlns:c16="http://schemas.microsoft.com/office/drawing/2014/chart" uri="{C3380CC4-5D6E-409C-BE32-E72D297353CC}">
              <c16:uniqueId val="{00000000-49B6-4301-BD86-C16D7CA5D4C5}"/>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0.68998800000000005</c:v>
                </c:pt>
              </c:numCache>
            </c:numRef>
          </c:val>
          <c:extLst>
            <c:ext xmlns:c16="http://schemas.microsoft.com/office/drawing/2014/chart" uri="{C3380CC4-5D6E-409C-BE32-E72D297353CC}">
              <c16:uniqueId val="{00000001-49B6-4301-BD86-C16D7CA5D4C5}"/>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0.71097560000000004</c:v>
                </c:pt>
              </c:numCache>
            </c:numRef>
          </c:val>
          <c:extLst>
            <c:ext xmlns:c16="http://schemas.microsoft.com/office/drawing/2014/chart" uri="{C3380CC4-5D6E-409C-BE32-E72D297353CC}">
              <c16:uniqueId val="{00000002-49B6-4301-BD86-C16D7CA5D4C5}"/>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0.72013649999999996</c:v>
                </c:pt>
              </c:numCache>
            </c:numRef>
          </c:val>
          <c:extLst>
            <c:ext xmlns:c16="http://schemas.microsoft.com/office/drawing/2014/chart" uri="{C3380CC4-5D6E-409C-BE32-E72D297353CC}">
              <c16:uniqueId val="{00000003-49B6-4301-BD86-C16D7CA5D4C5}"/>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0.74473069999999997</c:v>
                </c:pt>
              </c:numCache>
            </c:numRef>
          </c:val>
          <c:extLst>
            <c:ext xmlns:c16="http://schemas.microsoft.com/office/drawing/2014/chart" uri="{C3380CC4-5D6E-409C-BE32-E72D297353CC}">
              <c16:uniqueId val="{00000000-2597-4ECB-89FE-52B1288308CF}"/>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0.68248180000000003</c:v>
                </c:pt>
              </c:numCache>
            </c:numRef>
          </c:val>
          <c:extLst>
            <c:ext xmlns:c16="http://schemas.microsoft.com/office/drawing/2014/chart" uri="{C3380CC4-5D6E-409C-BE32-E72D297353CC}">
              <c16:uniqueId val="{00000000-6141-4C2B-92CF-A41F6618EDBF}"/>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0.68878170000000005</c:v>
                </c:pt>
              </c:numCache>
            </c:numRef>
          </c:val>
          <c:extLst>
            <c:ext xmlns:c16="http://schemas.microsoft.com/office/drawing/2014/chart" uri="{C3380CC4-5D6E-409C-BE32-E72D297353CC}">
              <c16:uniqueId val="{00000001-6141-4C2B-92CF-A41F6618EDBF}"/>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0.72924180000000005</c:v>
                </c:pt>
              </c:numCache>
            </c:numRef>
          </c:val>
          <c:extLst>
            <c:ext xmlns:c16="http://schemas.microsoft.com/office/drawing/2014/chart" uri="{C3380CC4-5D6E-409C-BE32-E72D297353CC}">
              <c16:uniqueId val="{00000002-6141-4C2B-92CF-A41F6618EDBF}"/>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0.70157659999999999</c:v>
                </c:pt>
              </c:numCache>
            </c:numRef>
          </c:val>
          <c:extLst>
            <c:ext xmlns:c16="http://schemas.microsoft.com/office/drawing/2014/chart" uri="{C3380CC4-5D6E-409C-BE32-E72D297353CC}">
              <c16:uniqueId val="{00000003-6141-4C2B-92CF-A41F6618EDBF}"/>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0.74087159999999996</c:v>
                </c:pt>
              </c:numCache>
            </c:numRef>
          </c:val>
          <c:extLst>
            <c:ext xmlns:c16="http://schemas.microsoft.com/office/drawing/2014/chart" uri="{C3380CC4-5D6E-409C-BE32-E72D297353CC}">
              <c16:uniqueId val="{00000000-99AD-4A27-9279-42AEE2A5EA81}"/>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0.63258429999999999</c:v>
                </c:pt>
              </c:numCache>
            </c:numRef>
          </c:val>
          <c:extLst>
            <c:ext xmlns:c16="http://schemas.microsoft.com/office/drawing/2014/chart" uri="{C3380CC4-5D6E-409C-BE32-E72D297353CC}">
              <c16:uniqueId val="{00000000-40A0-4905-B36A-137DEBAEC91B}"/>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0.65714289999999997</c:v>
                </c:pt>
              </c:numCache>
            </c:numRef>
          </c:val>
          <c:extLst>
            <c:ext xmlns:c16="http://schemas.microsoft.com/office/drawing/2014/chart" uri="{C3380CC4-5D6E-409C-BE32-E72D297353CC}">
              <c16:uniqueId val="{00000001-40A0-4905-B36A-137DEBAEC91B}"/>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0.69452449999999999</c:v>
                </c:pt>
              </c:numCache>
            </c:numRef>
          </c:val>
          <c:extLst>
            <c:ext xmlns:c16="http://schemas.microsoft.com/office/drawing/2014/chart" uri="{C3380CC4-5D6E-409C-BE32-E72D297353CC}">
              <c16:uniqueId val="{00000002-40A0-4905-B36A-137DEBAEC91B}"/>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0.72391019999999995</c:v>
                </c:pt>
              </c:numCache>
            </c:numRef>
          </c:val>
          <c:extLst>
            <c:ext xmlns:c16="http://schemas.microsoft.com/office/drawing/2014/chart" uri="{C3380CC4-5D6E-409C-BE32-E72D297353CC}">
              <c16:uniqueId val="{00000003-40A0-4905-B36A-137DEBAEC91B}"/>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0.7428572</c:v>
                </c:pt>
              </c:numCache>
            </c:numRef>
          </c:val>
          <c:extLst>
            <c:ext xmlns:c16="http://schemas.microsoft.com/office/drawing/2014/chart" uri="{C3380CC4-5D6E-409C-BE32-E72D297353CC}">
              <c16:uniqueId val="{00000000-F767-4061-A2B6-EDE358DD9B0F}"/>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0.81557740000000001</c:v>
                </c:pt>
              </c:numCache>
            </c:numRef>
          </c:val>
          <c:extLst>
            <c:ext xmlns:c16="http://schemas.microsoft.com/office/drawing/2014/chart" uri="{C3380CC4-5D6E-409C-BE32-E72D297353CC}">
              <c16:uniqueId val="{00000000-A798-4270-9F9C-DCE5287539B4}"/>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0.79478059999999995</c:v>
                </c:pt>
              </c:numCache>
            </c:numRef>
          </c:val>
          <c:extLst>
            <c:ext xmlns:c16="http://schemas.microsoft.com/office/drawing/2014/chart" uri="{C3380CC4-5D6E-409C-BE32-E72D297353CC}">
              <c16:uniqueId val="{00000001-A798-4270-9F9C-DCE5287539B4}"/>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0.77078380000000002</c:v>
                </c:pt>
              </c:numCache>
            </c:numRef>
          </c:val>
          <c:extLst>
            <c:ext xmlns:c16="http://schemas.microsoft.com/office/drawing/2014/chart" uri="{C3380CC4-5D6E-409C-BE32-E72D297353CC}">
              <c16:uniqueId val="{00000002-A798-4270-9F9C-DCE5287539B4}"/>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0.77753059999999996</c:v>
                </c:pt>
              </c:numCache>
            </c:numRef>
          </c:val>
          <c:extLst>
            <c:ext xmlns:c16="http://schemas.microsoft.com/office/drawing/2014/chart" uri="{C3380CC4-5D6E-409C-BE32-E72D297353CC}">
              <c16:uniqueId val="{00000003-A798-4270-9F9C-DCE5287539B4}"/>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0.77854670000000004</c:v>
                </c:pt>
              </c:numCache>
            </c:numRef>
          </c:val>
          <c:extLst>
            <c:ext xmlns:c16="http://schemas.microsoft.com/office/drawing/2014/chart" uri="{C3380CC4-5D6E-409C-BE32-E72D297353CC}">
              <c16:uniqueId val="{00000000-0F92-4589-AB16-B97BB8FCC6C0}"/>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0.89718880000000001</c:v>
                </c:pt>
              </c:numCache>
            </c:numRef>
          </c:val>
          <c:extLst>
            <c:ext xmlns:c16="http://schemas.microsoft.com/office/drawing/2014/chart" uri="{C3380CC4-5D6E-409C-BE32-E72D297353CC}">
              <c16:uniqueId val="{00000000-E81F-4A1C-B2C4-B062C56C54E0}"/>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0.88662790000000002</c:v>
                </c:pt>
              </c:numCache>
            </c:numRef>
          </c:val>
          <c:extLst>
            <c:ext xmlns:c16="http://schemas.microsoft.com/office/drawing/2014/chart" uri="{C3380CC4-5D6E-409C-BE32-E72D297353CC}">
              <c16:uniqueId val="{00000001-E81F-4A1C-B2C4-B062C56C54E0}"/>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0.90517239999999999</c:v>
                </c:pt>
              </c:numCache>
            </c:numRef>
          </c:val>
          <c:extLst>
            <c:ext xmlns:c16="http://schemas.microsoft.com/office/drawing/2014/chart" uri="{C3380CC4-5D6E-409C-BE32-E72D297353CC}">
              <c16:uniqueId val="{00000002-E81F-4A1C-B2C4-B062C56C54E0}"/>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0.89923229999999998</c:v>
                </c:pt>
              </c:numCache>
            </c:numRef>
          </c:val>
          <c:extLst>
            <c:ext xmlns:c16="http://schemas.microsoft.com/office/drawing/2014/chart" uri="{C3380CC4-5D6E-409C-BE32-E72D297353CC}">
              <c16:uniqueId val="{00000003-E81F-4A1C-B2C4-B062C56C54E0}"/>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0.90772129999999995</c:v>
                </c:pt>
              </c:numCache>
            </c:numRef>
          </c:val>
          <c:extLst>
            <c:ext xmlns:c16="http://schemas.microsoft.com/office/drawing/2014/chart" uri="{C3380CC4-5D6E-409C-BE32-E72D297353CC}">
              <c16:uniqueId val="{00000000-C72E-44E9-8530-CAADB2524C4B}"/>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0.79614839999999998</c:v>
                </c:pt>
              </c:numCache>
            </c:numRef>
          </c:val>
          <c:extLst>
            <c:ext xmlns:c16="http://schemas.microsoft.com/office/drawing/2014/chart" uri="{C3380CC4-5D6E-409C-BE32-E72D297353CC}">
              <c16:uniqueId val="{00000000-71C2-4C46-8BB5-EB66123D798C}"/>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0.80787039999999999</c:v>
                </c:pt>
              </c:numCache>
            </c:numRef>
          </c:val>
          <c:extLst>
            <c:ext xmlns:c16="http://schemas.microsoft.com/office/drawing/2014/chart" uri="{C3380CC4-5D6E-409C-BE32-E72D297353CC}">
              <c16:uniqueId val="{00000001-71C2-4C46-8BB5-EB66123D798C}"/>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0.81357950000000001</c:v>
                </c:pt>
              </c:numCache>
            </c:numRef>
          </c:val>
          <c:extLst>
            <c:ext xmlns:c16="http://schemas.microsoft.com/office/drawing/2014/chart" uri="{C3380CC4-5D6E-409C-BE32-E72D297353CC}">
              <c16:uniqueId val="{00000002-71C2-4C46-8BB5-EB66123D798C}"/>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0.82020439999999994</c:v>
                </c:pt>
              </c:numCache>
            </c:numRef>
          </c:val>
          <c:extLst>
            <c:ext xmlns:c16="http://schemas.microsoft.com/office/drawing/2014/chart" uri="{C3380CC4-5D6E-409C-BE32-E72D297353CC}">
              <c16:uniqueId val="{00000003-71C2-4C46-8BB5-EB66123D798C}"/>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0.81775969999999998</c:v>
                </c:pt>
              </c:numCache>
            </c:numRef>
          </c:val>
          <c:extLst>
            <c:ext xmlns:c16="http://schemas.microsoft.com/office/drawing/2014/chart" uri="{C3380CC4-5D6E-409C-BE32-E72D297353CC}">
              <c16:uniqueId val="{00000000-A040-4F68-BCE3-5B62272CED6B}"/>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0.88294930000000005</c:v>
                </c:pt>
              </c:numCache>
            </c:numRef>
          </c:val>
          <c:extLst>
            <c:ext xmlns:c16="http://schemas.microsoft.com/office/drawing/2014/chart" uri="{C3380CC4-5D6E-409C-BE32-E72D297353CC}">
              <c16:uniqueId val="{00000000-3C85-47DF-B6A5-AE5FEBF66DB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0.86771849999999995</c:v>
                </c:pt>
              </c:numCache>
            </c:numRef>
          </c:val>
          <c:extLst>
            <c:ext xmlns:c16="http://schemas.microsoft.com/office/drawing/2014/chart" uri="{C3380CC4-5D6E-409C-BE32-E72D297353CC}">
              <c16:uniqueId val="{00000001-3C85-47DF-B6A5-AE5FEBF66DB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0.88083540000000005</c:v>
                </c:pt>
              </c:numCache>
            </c:numRef>
          </c:val>
          <c:extLst>
            <c:ext xmlns:c16="http://schemas.microsoft.com/office/drawing/2014/chart" uri="{C3380CC4-5D6E-409C-BE32-E72D297353CC}">
              <c16:uniqueId val="{00000002-3C85-47DF-B6A5-AE5FEBF66DB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0.86059909999999995</c:v>
                </c:pt>
              </c:numCache>
            </c:numRef>
          </c:val>
          <c:extLst>
            <c:ext xmlns:c16="http://schemas.microsoft.com/office/drawing/2014/chart" uri="{C3380CC4-5D6E-409C-BE32-E72D297353CC}">
              <c16:uniqueId val="{00000003-3C85-47DF-B6A5-AE5FEBF66DB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0.88070179999999998</c:v>
                </c:pt>
              </c:numCache>
            </c:numRef>
          </c:val>
          <c:extLst>
            <c:ext xmlns:c16="http://schemas.microsoft.com/office/drawing/2014/chart" uri="{C3380CC4-5D6E-409C-BE32-E72D297353CC}">
              <c16:uniqueId val="{00000000-EFB8-484D-949F-060954AE53C7}"/>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9.6417324764001541E-2"/>
          <c:w val="0.90171044375389497"/>
          <c:h val="0.84129251466085353"/>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Sheet1!$A$2:$A$8</c:f>
              <c:strCache>
                <c:ptCount val="7"/>
                <c:pt idx="0">
                  <c:v>Q31. Patient had confidence and trust in all of the team looking after them during their stay in hospital</c:v>
                </c:pt>
                <c:pt idx="1">
                  <c:v>Q32. Patient's family, or someone close, was definitely able to talk to a member of the team looking after the patient in hospital</c:v>
                </c:pt>
                <c:pt idx="2">
                  <c:v>Q33. Patient was always involved in decisions about their care and treatment whilst in hospital from treatment</c:v>
                </c:pt>
                <c:pt idx="3">
                  <c:v>Q34. Patient was always able to get help from ward staff when needed advance of their treatment</c:v>
                </c:pt>
                <c:pt idx="4">
                  <c:v>Q35. Patient was always able to discuss worries and fears with hospital staff</c:v>
                </c:pt>
                <c:pt idx="5">
                  <c:v>Q36. Hospital staff always did everything they could to help the patient control pain</c:v>
                </c:pt>
                <c:pt idx="6">
                  <c:v>Q37. Patient was always treated with respect and dignity while in hospital</c:v>
                </c:pt>
              </c:strCache>
            </c:strRef>
          </c:cat>
          <c:val>
            <c:numRef>
              <c:f>Sheet1!$B$2:$B$8</c:f>
              <c:numCache>
                <c:formatCode>0%</c:formatCode>
                <c:ptCount val="7"/>
                <c:pt idx="0">
                  <c:v>0.74428320000000003</c:v>
                </c:pt>
                <c:pt idx="1">
                  <c:v>0.68313650000000004</c:v>
                </c:pt>
                <c:pt idx="2">
                  <c:v>0.68290329999999999</c:v>
                </c:pt>
                <c:pt idx="3">
                  <c:v>0.69770160000000003</c:v>
                </c:pt>
                <c:pt idx="4">
                  <c:v>0.59700310000000001</c:v>
                </c:pt>
                <c:pt idx="5">
                  <c:v>0.81723250000000003</c:v>
                </c:pt>
                <c:pt idx="6">
                  <c:v>0.85041</c:v>
                </c:pt>
              </c:numCache>
            </c:numRef>
          </c:val>
          <c:extLst>
            <c:ext xmlns:c16="http://schemas.microsoft.com/office/drawing/2014/chart" uri="{C3380CC4-5D6E-409C-BE32-E72D297353CC}">
              <c16:uniqueId val="{00000000-19B4-40C1-AFDF-2D2FCB3B6333}"/>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19B4-40C1-AFDF-2D2FCB3B6333}"/>
              </c:ext>
            </c:extLst>
          </c:dPt>
          <c:dPt>
            <c:idx val="1"/>
            <c:invertIfNegative val="0"/>
            <c:bubble3D val="0"/>
            <c:extLst>
              <c:ext xmlns:c16="http://schemas.microsoft.com/office/drawing/2014/chart" uri="{C3380CC4-5D6E-409C-BE32-E72D297353CC}">
                <c16:uniqueId val="{00000004-19B4-40C1-AFDF-2D2FCB3B6333}"/>
              </c:ext>
            </c:extLst>
          </c:dPt>
          <c:cat>
            <c:strRef>
              <c:f>Sheet1!$A$2:$A$8</c:f>
              <c:strCache>
                <c:ptCount val="7"/>
                <c:pt idx="0">
                  <c:v>Q31. Patient had confidence and trust in all of the team looking after them during their stay in hospital</c:v>
                </c:pt>
                <c:pt idx="1">
                  <c:v>Q32. Patient's family, or someone close, was definitely able to talk to a member of the team looking after the patient in hospital</c:v>
                </c:pt>
                <c:pt idx="2">
                  <c:v>Q33. Patient was always involved in decisions about their care and treatment whilst in hospital from treatment</c:v>
                </c:pt>
                <c:pt idx="3">
                  <c:v>Q34. Patient was always able to get help from ward staff when needed advance of their treatment</c:v>
                </c:pt>
                <c:pt idx="4">
                  <c:v>Q35. Patient was always able to discuss worries and fears with hospital staff</c:v>
                </c:pt>
                <c:pt idx="5">
                  <c:v>Q36. Hospital staff always did everything they could to help the patient control pain</c:v>
                </c:pt>
                <c:pt idx="6">
                  <c:v>Q37. Patient was always treated with respect and dignity while in hospital</c:v>
                </c:pt>
              </c:strCache>
            </c:strRef>
          </c:cat>
          <c:val>
            <c:numRef>
              <c:f>Sheet1!$C$2:$C$8</c:f>
              <c:numCache>
                <c:formatCode>0%</c:formatCode>
                <c:ptCount val="7"/>
                <c:pt idx="0">
                  <c:v>7.0521000000000004E-3</c:v>
                </c:pt>
                <c:pt idx="1">
                  <c:v>0</c:v>
                </c:pt>
                <c:pt idx="2">
                  <c:v>0</c:v>
                </c:pt>
                <c:pt idx="3">
                  <c:v>0</c:v>
                </c:pt>
                <c:pt idx="4">
                  <c:v>2.5752899999999999E-2</c:v>
                </c:pt>
                <c:pt idx="5">
                  <c:v>0</c:v>
                </c:pt>
                <c:pt idx="6">
                  <c:v>0</c:v>
                </c:pt>
              </c:numCache>
            </c:numRef>
          </c:val>
          <c:extLst>
            <c:ext xmlns:c16="http://schemas.microsoft.com/office/drawing/2014/chart" uri="{C3380CC4-5D6E-409C-BE32-E72D297353CC}">
              <c16:uniqueId val="{00000005-19B4-40C1-AFDF-2D2FCB3B6333}"/>
            </c:ext>
          </c:extLst>
        </c:ser>
        <c:ser>
          <c:idx val="2"/>
          <c:order val="2"/>
          <c:tx>
            <c:strRef>
              <c:f>Sheet1!$D$1</c:f>
              <c:strCache>
                <c:ptCount val="1"/>
                <c:pt idx="0">
                  <c:v>Category 3</c:v>
                </c:pt>
              </c:strCache>
            </c:strRef>
          </c:tx>
          <c:spPr>
            <a:solidFill>
              <a:srgbClr val="DCDDDE"/>
            </a:solidFill>
            <a:ln>
              <a:noFill/>
            </a:ln>
            <a:effectLst/>
          </c:spPr>
          <c:invertIfNegative val="0"/>
          <c:cat>
            <c:strRef>
              <c:f>Sheet1!$A$2:$A$8</c:f>
              <c:strCache>
                <c:ptCount val="7"/>
                <c:pt idx="0">
                  <c:v>Q31. Patient had confidence and trust in all of the team looking after them during their stay in hospital</c:v>
                </c:pt>
                <c:pt idx="1">
                  <c:v>Q32. Patient's family, or someone close, was definitely able to talk to a member of the team looking after the patient in hospital</c:v>
                </c:pt>
                <c:pt idx="2">
                  <c:v>Q33. Patient was always involved in decisions about their care and treatment whilst in hospital from treatment</c:v>
                </c:pt>
                <c:pt idx="3">
                  <c:v>Q34. Patient was always able to get help from ward staff when needed advance of their treatment</c:v>
                </c:pt>
                <c:pt idx="4">
                  <c:v>Q35. Patient was always able to discuss worries and fears with hospital staff</c:v>
                </c:pt>
                <c:pt idx="5">
                  <c:v>Q36. Hospital staff always did everything they could to help the patient control pain</c:v>
                </c:pt>
                <c:pt idx="6">
                  <c:v>Q37. Patient was always treated with respect and dignity while in hospital</c:v>
                </c:pt>
              </c:strCache>
            </c:strRef>
          </c:cat>
          <c:val>
            <c:numRef>
              <c:f>Sheet1!$D$2:$D$8</c:f>
              <c:numCache>
                <c:formatCode>0%</c:formatCode>
                <c:ptCount val="7"/>
                <c:pt idx="0">
                  <c:v>5.5241400000000003E-2</c:v>
                </c:pt>
                <c:pt idx="1">
                  <c:v>7.5844499999999995E-2</c:v>
                </c:pt>
                <c:pt idx="2">
                  <c:v>7.1092000000000002E-2</c:v>
                </c:pt>
                <c:pt idx="3">
                  <c:v>7.9876900000000001E-2</c:v>
                </c:pt>
                <c:pt idx="4">
                  <c:v>7.3360900000000007E-2</c:v>
                </c:pt>
                <c:pt idx="5">
                  <c:v>5.4704200000000001E-2</c:v>
                </c:pt>
                <c:pt idx="6">
                  <c:v>5.0193399999999999E-2</c:v>
                </c:pt>
              </c:numCache>
            </c:numRef>
          </c:val>
          <c:extLst>
            <c:ext xmlns:c16="http://schemas.microsoft.com/office/drawing/2014/chart" uri="{C3380CC4-5D6E-409C-BE32-E72D297353CC}">
              <c16:uniqueId val="{00000006-19B4-40C1-AFDF-2D2FCB3B6333}"/>
            </c:ext>
          </c:extLst>
        </c:ser>
        <c:ser>
          <c:idx val="3"/>
          <c:order val="3"/>
          <c:tx>
            <c:strRef>
              <c:f>Sheet1!$E$1</c:f>
              <c:strCache>
                <c:ptCount val="1"/>
                <c:pt idx="0">
                  <c:v>Category 4</c:v>
                </c:pt>
              </c:strCache>
            </c:strRef>
          </c:tx>
          <c:spPr>
            <a:solidFill>
              <a:srgbClr val="0A74BB"/>
            </a:solidFill>
            <a:ln>
              <a:noFill/>
            </a:ln>
            <a:effectLst/>
          </c:spPr>
          <c:invertIfNegative val="0"/>
          <c:cat>
            <c:strRef>
              <c:f>Sheet1!$A$2:$A$8</c:f>
              <c:strCache>
                <c:ptCount val="7"/>
                <c:pt idx="0">
                  <c:v>Q31. Patient had confidence and trust in all of the team looking after them during their stay in hospital</c:v>
                </c:pt>
                <c:pt idx="1">
                  <c:v>Q32. Patient's family, or someone close, was definitely able to talk to a member of the team looking after the patient in hospital</c:v>
                </c:pt>
                <c:pt idx="2">
                  <c:v>Q33. Patient was always involved in decisions about their care and treatment whilst in hospital from treatment</c:v>
                </c:pt>
                <c:pt idx="3">
                  <c:v>Q34. Patient was always able to get help from ward staff when needed advance of their treatment</c:v>
                </c:pt>
                <c:pt idx="4">
                  <c:v>Q35. Patient was always able to discuss worries and fears with hospital staff</c:v>
                </c:pt>
                <c:pt idx="5">
                  <c:v>Q36. Hospital staff always did everything they could to help the patient control pain</c:v>
                </c:pt>
                <c:pt idx="6">
                  <c:v>Q37. Patient was always treated with respect and dignity while in hospital</c:v>
                </c:pt>
              </c:strCache>
            </c:strRef>
          </c:cat>
          <c:val>
            <c:numRef>
              <c:f>Sheet1!$E$2:$E$8</c:f>
              <c:numCache>
                <c:formatCode>0%</c:formatCode>
                <c:ptCount val="7"/>
                <c:pt idx="0">
                  <c:v>3.5572100000000002E-2</c:v>
                </c:pt>
                <c:pt idx="1">
                  <c:v>1.4017E-2</c:v>
                </c:pt>
                <c:pt idx="2">
                  <c:v>5.8624000000000002E-3</c:v>
                </c:pt>
                <c:pt idx="3">
                  <c:v>1.12742E-2</c:v>
                </c:pt>
                <c:pt idx="4">
                  <c:v>3.1976200000000003E-2</c:v>
                </c:pt>
                <c:pt idx="5">
                  <c:v>1.09763E-2</c:v>
                </c:pt>
                <c:pt idx="6">
                  <c:v>5.9132000000000004E-3</c:v>
                </c:pt>
              </c:numCache>
            </c:numRef>
          </c:val>
          <c:extLst>
            <c:ext xmlns:c16="http://schemas.microsoft.com/office/drawing/2014/chart" uri="{C3380CC4-5D6E-409C-BE32-E72D297353CC}">
              <c16:uniqueId val="{00000007-19B4-40C1-AFDF-2D2FCB3B6333}"/>
            </c:ext>
          </c:extLst>
        </c:ser>
        <c:ser>
          <c:idx val="4"/>
          <c:order val="4"/>
          <c:tx>
            <c:strRef>
              <c:f>Sheet1!$F$1</c:f>
              <c:strCache>
                <c:ptCount val="1"/>
                <c:pt idx="0">
                  <c:v>Category 5</c:v>
                </c:pt>
              </c:strCache>
            </c:strRef>
          </c:tx>
          <c:spPr>
            <a:noFill/>
            <a:ln>
              <a:noFill/>
            </a:ln>
            <a:effectLst/>
          </c:spPr>
          <c:invertIfNegative val="0"/>
          <c:cat>
            <c:strRef>
              <c:f>Sheet1!$A$2:$A$8</c:f>
              <c:strCache>
                <c:ptCount val="7"/>
                <c:pt idx="0">
                  <c:v>Q31. Patient had confidence and trust in all of the team looking after them during their stay in hospital</c:v>
                </c:pt>
                <c:pt idx="1">
                  <c:v>Q32. Patient's family, or someone close, was definitely able to talk to a member of the team looking after the patient in hospital</c:v>
                </c:pt>
                <c:pt idx="2">
                  <c:v>Q33. Patient was always involved in decisions about their care and treatment whilst in hospital from treatment</c:v>
                </c:pt>
                <c:pt idx="3">
                  <c:v>Q34. Patient was always able to get help from ward staff when needed advance of their treatment</c:v>
                </c:pt>
                <c:pt idx="4">
                  <c:v>Q35. Patient was always able to discuss worries and fears with hospital staff</c:v>
                </c:pt>
                <c:pt idx="5">
                  <c:v>Q36. Hospital staff always did everything they could to help the patient control pain</c:v>
                </c:pt>
                <c:pt idx="6">
                  <c:v>Q37. Patient was always treated with respect and dignity while in hospital</c:v>
                </c:pt>
              </c:strCache>
            </c:strRef>
          </c:cat>
          <c:val>
            <c:numRef>
              <c:f>Sheet1!$F$2:$F$8</c:f>
              <c:numCache>
                <c:formatCode>0%</c:formatCode>
                <c:ptCount val="7"/>
                <c:pt idx="0">
                  <c:v>0.1578512</c:v>
                </c:pt>
                <c:pt idx="1">
                  <c:v>0.22700200000000001</c:v>
                </c:pt>
                <c:pt idx="2">
                  <c:v>0.2401423</c:v>
                </c:pt>
                <c:pt idx="3">
                  <c:v>0.21114720000000001</c:v>
                </c:pt>
                <c:pt idx="4">
                  <c:v>0.2719067</c:v>
                </c:pt>
                <c:pt idx="5">
                  <c:v>0.117087</c:v>
                </c:pt>
                <c:pt idx="6">
                  <c:v>9.3483399999999994E-2</c:v>
                </c:pt>
              </c:numCache>
            </c:numRef>
          </c:val>
          <c:extLst>
            <c:ext xmlns:c16="http://schemas.microsoft.com/office/drawing/2014/chart" uri="{C3380CC4-5D6E-409C-BE32-E72D297353CC}">
              <c16:uniqueId val="{00000008-19B4-40C1-AFDF-2D2FCB3B6333}"/>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Sheet1!$H$2:$H$8</c:f>
              <c:numCache>
                <c:formatCode>0%</c:formatCode>
                <c:ptCount val="7"/>
                <c:pt idx="0">
                  <c:v>0.78135390000000005</c:v>
                </c:pt>
                <c:pt idx="1">
                  <c:v>0.74665539999999997</c:v>
                </c:pt>
                <c:pt idx="2">
                  <c:v>0.74332569999999998</c:v>
                </c:pt>
                <c:pt idx="3">
                  <c:v>0.75014930000000002</c:v>
                </c:pt>
                <c:pt idx="4">
                  <c:v>0.68595010000000001</c:v>
                </c:pt>
                <c:pt idx="5">
                  <c:v>0.84076499999999998</c:v>
                </c:pt>
                <c:pt idx="6">
                  <c:v>0.87240779999999996</c:v>
                </c:pt>
              </c:numCache>
            </c:numRef>
          </c:xVal>
          <c:yVal>
            <c:numRef>
              <c:f>Sheet1!$I$2:$I$8</c:f>
              <c:numCache>
                <c:formatCode>General</c:formatCode>
                <c:ptCount val="7"/>
                <c:pt idx="0">
                  <c:v>5.15</c:v>
                </c:pt>
                <c:pt idx="1">
                  <c:v>4.45</c:v>
                </c:pt>
                <c:pt idx="2">
                  <c:v>3.7</c:v>
                </c:pt>
                <c:pt idx="3">
                  <c:v>3</c:v>
                </c:pt>
                <c:pt idx="4">
                  <c:v>2.2999999999999998</c:v>
                </c:pt>
                <c:pt idx="5">
                  <c:v>1.6</c:v>
                </c:pt>
                <c:pt idx="6">
                  <c:v>0.85</c:v>
                </c:pt>
              </c:numCache>
            </c:numRef>
          </c:yVal>
          <c:smooth val="0"/>
          <c:extLst>
            <c:ext xmlns:c16="http://schemas.microsoft.com/office/drawing/2014/chart" uri="{C3380CC4-5D6E-409C-BE32-E72D297353CC}">
              <c16:uniqueId val="{00000009-19B4-40C1-AFDF-2D2FCB3B6333}"/>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5.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0.89667560000000002</c:v>
                </c:pt>
              </c:numCache>
            </c:numRef>
          </c:val>
          <c:extLst>
            <c:ext xmlns:c16="http://schemas.microsoft.com/office/drawing/2014/chart" uri="{C3380CC4-5D6E-409C-BE32-E72D297353CC}">
              <c16:uniqueId val="{00000000-9794-437A-9774-94A08949E40E}"/>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0.87395959999999995</c:v>
                </c:pt>
              </c:numCache>
            </c:numRef>
          </c:val>
          <c:extLst>
            <c:ext xmlns:c16="http://schemas.microsoft.com/office/drawing/2014/chart" uri="{C3380CC4-5D6E-409C-BE32-E72D297353CC}">
              <c16:uniqueId val="{00000001-9794-437A-9774-94A08949E40E}"/>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0.87649880000000002</c:v>
                </c:pt>
              </c:numCache>
            </c:numRef>
          </c:val>
          <c:extLst>
            <c:ext xmlns:c16="http://schemas.microsoft.com/office/drawing/2014/chart" uri="{C3380CC4-5D6E-409C-BE32-E72D297353CC}">
              <c16:uniqueId val="{00000002-9794-437A-9774-94A08949E40E}"/>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0.87010080000000001</c:v>
                </c:pt>
              </c:numCache>
            </c:numRef>
          </c:val>
          <c:extLst>
            <c:ext xmlns:c16="http://schemas.microsoft.com/office/drawing/2014/chart" uri="{C3380CC4-5D6E-409C-BE32-E72D297353CC}">
              <c16:uniqueId val="{00000003-9794-437A-9774-94A08949E40E}"/>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0.87167629999999996</c:v>
                </c:pt>
              </c:numCache>
            </c:numRef>
          </c:val>
          <c:extLst>
            <c:ext xmlns:c16="http://schemas.microsoft.com/office/drawing/2014/chart" uri="{C3380CC4-5D6E-409C-BE32-E72D297353CC}">
              <c16:uniqueId val="{00000000-CA97-4128-961E-2CBA42B735AB}"/>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0.86693960000000003</c:v>
                </c:pt>
              </c:numCache>
            </c:numRef>
          </c:val>
          <c:extLst>
            <c:ext xmlns:c16="http://schemas.microsoft.com/office/drawing/2014/chart" uri="{C3380CC4-5D6E-409C-BE32-E72D297353CC}">
              <c16:uniqueId val="{00000000-AB92-4B02-B6BF-34E0885B090A}"/>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0.83011049999999997</c:v>
                </c:pt>
              </c:numCache>
            </c:numRef>
          </c:val>
          <c:extLst>
            <c:ext xmlns:c16="http://schemas.microsoft.com/office/drawing/2014/chart" uri="{C3380CC4-5D6E-409C-BE32-E72D297353CC}">
              <c16:uniqueId val="{00000001-AB92-4B02-B6BF-34E0885B090A}"/>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0.84059950000000005</c:v>
                </c:pt>
              </c:numCache>
            </c:numRef>
          </c:val>
          <c:extLst>
            <c:ext xmlns:c16="http://schemas.microsoft.com/office/drawing/2014/chart" uri="{C3380CC4-5D6E-409C-BE32-E72D297353CC}">
              <c16:uniqueId val="{00000002-AB92-4B02-B6BF-34E0885B090A}"/>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0.83891760000000004</c:v>
                </c:pt>
              </c:numCache>
            </c:numRef>
          </c:val>
          <c:extLst>
            <c:ext xmlns:c16="http://schemas.microsoft.com/office/drawing/2014/chart" uri="{C3380CC4-5D6E-409C-BE32-E72D297353CC}">
              <c16:uniqueId val="{00000003-AB92-4B02-B6BF-34E0885B090A}"/>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0.84321480000000004</c:v>
                </c:pt>
              </c:numCache>
            </c:numRef>
          </c:val>
          <c:extLst>
            <c:ext xmlns:c16="http://schemas.microsoft.com/office/drawing/2014/chart" uri="{C3380CC4-5D6E-409C-BE32-E72D297353CC}">
              <c16:uniqueId val="{00000000-D3D9-4008-949F-272AF35E8F28}"/>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6153-486E-BBBF-D857C01B29B0}"/>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6153-486E-BBBF-D857C01B29B0}"/>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0.86825050000000004</c:v>
                </c:pt>
              </c:numCache>
            </c:numRef>
          </c:val>
          <c:extLst>
            <c:ext xmlns:c16="http://schemas.microsoft.com/office/drawing/2014/chart" uri="{C3380CC4-5D6E-409C-BE32-E72D297353CC}">
              <c16:uniqueId val="{00000002-6153-486E-BBBF-D857C01B29B0}"/>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0.86581779999999997</c:v>
                </c:pt>
              </c:numCache>
            </c:numRef>
          </c:val>
          <c:extLst>
            <c:ext xmlns:c16="http://schemas.microsoft.com/office/drawing/2014/chart" uri="{C3380CC4-5D6E-409C-BE32-E72D297353CC}">
              <c16:uniqueId val="{00000003-6153-486E-BBBF-D857C01B29B0}"/>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0.88352269999999999</c:v>
                </c:pt>
              </c:numCache>
            </c:numRef>
          </c:val>
          <c:extLst>
            <c:ext xmlns:c16="http://schemas.microsoft.com/office/drawing/2014/chart" uri="{C3380CC4-5D6E-409C-BE32-E72D297353CC}">
              <c16:uniqueId val="{00000000-612F-4F3A-BEFF-A47BF916CC9A}"/>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0.82874619999999999</c:v>
                </c:pt>
              </c:numCache>
            </c:numRef>
          </c:val>
          <c:extLst>
            <c:ext xmlns:c16="http://schemas.microsoft.com/office/drawing/2014/chart" uri="{C3380CC4-5D6E-409C-BE32-E72D297353CC}">
              <c16:uniqueId val="{00000000-2CCA-4FD5-B4DA-E8DC79F92065}"/>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0.8592592</c:v>
                </c:pt>
              </c:numCache>
            </c:numRef>
          </c:val>
          <c:extLst>
            <c:ext xmlns:c16="http://schemas.microsoft.com/office/drawing/2014/chart" uri="{C3380CC4-5D6E-409C-BE32-E72D297353CC}">
              <c16:uniqueId val="{00000001-2CCA-4FD5-B4DA-E8DC79F92065}"/>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0.83838389999999996</c:v>
                </c:pt>
              </c:numCache>
            </c:numRef>
          </c:val>
          <c:extLst>
            <c:ext xmlns:c16="http://schemas.microsoft.com/office/drawing/2014/chart" uri="{C3380CC4-5D6E-409C-BE32-E72D297353CC}">
              <c16:uniqueId val="{00000002-2CCA-4FD5-B4DA-E8DC79F92065}"/>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0.85470089999999999</c:v>
                </c:pt>
              </c:numCache>
            </c:numRef>
          </c:val>
          <c:extLst>
            <c:ext xmlns:c16="http://schemas.microsoft.com/office/drawing/2014/chart" uri="{C3380CC4-5D6E-409C-BE32-E72D297353CC}">
              <c16:uniqueId val="{00000003-2CCA-4FD5-B4DA-E8DC79F92065}"/>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0.84353739999999999</c:v>
                </c:pt>
              </c:numCache>
            </c:numRef>
          </c:val>
          <c:extLst>
            <c:ext xmlns:c16="http://schemas.microsoft.com/office/drawing/2014/chart" uri="{C3380CC4-5D6E-409C-BE32-E72D297353CC}">
              <c16:uniqueId val="{00000000-3C90-4581-8EEF-426BE5C7805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0.81081080000000005</c:v>
                </c:pt>
              </c:numCache>
            </c:numRef>
          </c:val>
          <c:extLst>
            <c:ext xmlns:c16="http://schemas.microsoft.com/office/drawing/2014/chart" uri="{C3380CC4-5D6E-409C-BE32-E72D297353CC}">
              <c16:uniqueId val="{00000000-9201-4FF2-B5BD-A04278EFA7F4}"/>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0.84365780000000001</c:v>
                </c:pt>
              </c:numCache>
            </c:numRef>
          </c:val>
          <c:extLst>
            <c:ext xmlns:c16="http://schemas.microsoft.com/office/drawing/2014/chart" uri="{C3380CC4-5D6E-409C-BE32-E72D297353CC}">
              <c16:uniqueId val="{00000001-9201-4FF2-B5BD-A04278EFA7F4}"/>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0.80188680000000001</c:v>
                </c:pt>
              </c:numCache>
            </c:numRef>
          </c:val>
          <c:extLst>
            <c:ext xmlns:c16="http://schemas.microsoft.com/office/drawing/2014/chart" uri="{C3380CC4-5D6E-409C-BE32-E72D297353CC}">
              <c16:uniqueId val="{00000002-9201-4FF2-B5BD-A04278EFA7F4}"/>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0.82295079999999998</c:v>
                </c:pt>
              </c:numCache>
            </c:numRef>
          </c:val>
          <c:extLst>
            <c:ext xmlns:c16="http://schemas.microsoft.com/office/drawing/2014/chart" uri="{C3380CC4-5D6E-409C-BE32-E72D297353CC}">
              <c16:uniqueId val="{00000003-9201-4FF2-B5BD-A04278EFA7F4}"/>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0.80909089999999995</c:v>
                </c:pt>
              </c:numCache>
            </c:numRef>
          </c:val>
          <c:extLst>
            <c:ext xmlns:c16="http://schemas.microsoft.com/office/drawing/2014/chart" uri="{C3380CC4-5D6E-409C-BE32-E72D297353CC}">
              <c16:uniqueId val="{00000000-EFCA-40BE-907C-8011C3EB3C0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0.88814009999999999</c:v>
                </c:pt>
              </c:numCache>
            </c:numRef>
          </c:val>
          <c:extLst>
            <c:ext xmlns:c16="http://schemas.microsoft.com/office/drawing/2014/chart" uri="{C3380CC4-5D6E-409C-BE32-E72D297353CC}">
              <c16:uniqueId val="{00000000-8464-4F27-B369-EA0DF4CF94D8}"/>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0.90136570000000005</c:v>
                </c:pt>
              </c:numCache>
            </c:numRef>
          </c:val>
          <c:extLst>
            <c:ext xmlns:c16="http://schemas.microsoft.com/office/drawing/2014/chart" uri="{C3380CC4-5D6E-409C-BE32-E72D297353CC}">
              <c16:uniqueId val="{00000001-8464-4F27-B369-EA0DF4CF94D8}"/>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0.88468159999999996</c:v>
                </c:pt>
              </c:numCache>
            </c:numRef>
          </c:val>
          <c:extLst>
            <c:ext xmlns:c16="http://schemas.microsoft.com/office/drawing/2014/chart" uri="{C3380CC4-5D6E-409C-BE32-E72D297353CC}">
              <c16:uniqueId val="{00000002-8464-4F27-B369-EA0DF4CF94D8}"/>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0.88322369999999994</c:v>
                </c:pt>
              </c:numCache>
            </c:numRef>
          </c:val>
          <c:extLst>
            <c:ext xmlns:c16="http://schemas.microsoft.com/office/drawing/2014/chart" uri="{C3380CC4-5D6E-409C-BE32-E72D297353CC}">
              <c16:uniqueId val="{00000003-8464-4F27-B369-EA0DF4CF94D8}"/>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0.88149350000000004</c:v>
                </c:pt>
              </c:numCache>
            </c:numRef>
          </c:val>
          <c:extLst>
            <c:ext xmlns:c16="http://schemas.microsoft.com/office/drawing/2014/chart" uri="{C3380CC4-5D6E-409C-BE32-E72D297353CC}">
              <c16:uniqueId val="{00000000-B609-4474-A4B2-08339FE2949D}"/>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0.8558211</c:v>
                </c:pt>
              </c:numCache>
            </c:numRef>
          </c:val>
          <c:extLst>
            <c:ext xmlns:c16="http://schemas.microsoft.com/office/drawing/2014/chart" uri="{C3380CC4-5D6E-409C-BE32-E72D297353CC}">
              <c16:uniqueId val="{00000000-C32A-4E5A-BE16-9F3E927EACB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0.86936519999999995</c:v>
                </c:pt>
              </c:numCache>
            </c:numRef>
          </c:val>
          <c:extLst>
            <c:ext xmlns:c16="http://schemas.microsoft.com/office/drawing/2014/chart" uri="{C3380CC4-5D6E-409C-BE32-E72D297353CC}">
              <c16:uniqueId val="{00000001-C32A-4E5A-BE16-9F3E927EACB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0.86923070000000002</c:v>
                </c:pt>
              </c:numCache>
            </c:numRef>
          </c:val>
          <c:extLst>
            <c:ext xmlns:c16="http://schemas.microsoft.com/office/drawing/2014/chart" uri="{C3380CC4-5D6E-409C-BE32-E72D297353CC}">
              <c16:uniqueId val="{00000002-C32A-4E5A-BE16-9F3E927EACB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0.86865669999999995</c:v>
                </c:pt>
              </c:numCache>
            </c:numRef>
          </c:val>
          <c:extLst>
            <c:ext xmlns:c16="http://schemas.microsoft.com/office/drawing/2014/chart" uri="{C3380CC4-5D6E-409C-BE32-E72D297353CC}">
              <c16:uniqueId val="{00000003-C32A-4E5A-BE16-9F3E927EACB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0.86909449999999999</c:v>
                </c:pt>
              </c:numCache>
            </c:numRef>
          </c:val>
          <c:extLst>
            <c:ext xmlns:c16="http://schemas.microsoft.com/office/drawing/2014/chart" uri="{C3380CC4-5D6E-409C-BE32-E72D297353CC}">
              <c16:uniqueId val="{00000000-33F1-46F7-A1F7-3302D3610A6B}"/>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0.75699749999999999</c:v>
                </c:pt>
              </c:numCache>
            </c:numRef>
          </c:val>
          <c:extLst>
            <c:ext xmlns:c16="http://schemas.microsoft.com/office/drawing/2014/chart" uri="{C3380CC4-5D6E-409C-BE32-E72D297353CC}">
              <c16:uniqueId val="{00000000-4982-47B0-BF05-6640A8FD163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0.75968990000000003</c:v>
                </c:pt>
              </c:numCache>
            </c:numRef>
          </c:val>
          <c:extLst>
            <c:ext xmlns:c16="http://schemas.microsoft.com/office/drawing/2014/chart" uri="{C3380CC4-5D6E-409C-BE32-E72D297353CC}">
              <c16:uniqueId val="{00000001-4982-47B0-BF05-6640A8FD163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0.76872960000000001</c:v>
                </c:pt>
              </c:numCache>
            </c:numRef>
          </c:val>
          <c:extLst>
            <c:ext xmlns:c16="http://schemas.microsoft.com/office/drawing/2014/chart" uri="{C3380CC4-5D6E-409C-BE32-E72D297353CC}">
              <c16:uniqueId val="{00000002-4982-47B0-BF05-6640A8FD163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0.77872790000000003</c:v>
                </c:pt>
              </c:numCache>
            </c:numRef>
          </c:val>
          <c:extLst>
            <c:ext xmlns:c16="http://schemas.microsoft.com/office/drawing/2014/chart" uri="{C3380CC4-5D6E-409C-BE32-E72D297353CC}">
              <c16:uniqueId val="{00000003-4982-47B0-BF05-6640A8FD163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0.77938149999999995</c:v>
                </c:pt>
              </c:numCache>
            </c:numRef>
          </c:val>
          <c:extLst>
            <c:ext xmlns:c16="http://schemas.microsoft.com/office/drawing/2014/chart" uri="{C3380CC4-5D6E-409C-BE32-E72D297353CC}">
              <c16:uniqueId val="{00000000-EF4B-44AF-A226-447D2127A76C}"/>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4EDD-4F79-96FE-E8D9FA13D5B7}"/>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4EDD-4F79-96FE-E8D9FA13D5B7}"/>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0.81016949999999999</c:v>
                </c:pt>
              </c:numCache>
            </c:numRef>
          </c:val>
          <c:extLst>
            <c:ext xmlns:c16="http://schemas.microsoft.com/office/drawing/2014/chart" uri="{C3380CC4-5D6E-409C-BE32-E72D297353CC}">
              <c16:uniqueId val="{00000002-4EDD-4F79-96FE-E8D9FA13D5B7}"/>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0.82051280000000004</c:v>
                </c:pt>
              </c:numCache>
            </c:numRef>
          </c:val>
          <c:extLst>
            <c:ext xmlns:c16="http://schemas.microsoft.com/office/drawing/2014/chart" uri="{C3380CC4-5D6E-409C-BE32-E72D297353CC}">
              <c16:uniqueId val="{00000003-4EDD-4F79-96FE-E8D9FA13D5B7}"/>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0.83678160000000001</c:v>
                </c:pt>
              </c:numCache>
            </c:numRef>
          </c:val>
          <c:extLst>
            <c:ext xmlns:c16="http://schemas.microsoft.com/office/drawing/2014/chart" uri="{C3380CC4-5D6E-409C-BE32-E72D297353CC}">
              <c16:uniqueId val="{00000000-AE27-45F4-8165-FEDFB7BC935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52A8-43F1-ADFB-4B9169F03E85}"/>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52A8-43F1-ADFB-4B9169F03E85}"/>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0.77741930000000004</c:v>
                </c:pt>
              </c:numCache>
            </c:numRef>
          </c:val>
          <c:extLst>
            <c:ext xmlns:c16="http://schemas.microsoft.com/office/drawing/2014/chart" uri="{C3380CC4-5D6E-409C-BE32-E72D297353CC}">
              <c16:uniqueId val="{00000002-52A8-43F1-ADFB-4B9169F03E85}"/>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0.77926419999999996</c:v>
                </c:pt>
              </c:numCache>
            </c:numRef>
          </c:val>
          <c:extLst>
            <c:ext xmlns:c16="http://schemas.microsoft.com/office/drawing/2014/chart" uri="{C3380CC4-5D6E-409C-BE32-E72D297353CC}">
              <c16:uniqueId val="{00000003-52A8-43F1-ADFB-4B9169F03E85}"/>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0.77064220000000005</c:v>
                </c:pt>
              </c:numCache>
            </c:numRef>
          </c:val>
          <c:extLst>
            <c:ext xmlns:c16="http://schemas.microsoft.com/office/drawing/2014/chart" uri="{C3380CC4-5D6E-409C-BE32-E72D297353CC}">
              <c16:uniqueId val="{00000000-A0F2-46E0-A1CD-8B4251479450}"/>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234722044407326"/>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Sheet1!$A$2:$A$4</c:f>
              <c:strCache>
                <c:ptCount val="3"/>
                <c:pt idx="0">
                  <c:v>Q27. Staff provided the patient with relevant information on available support</c:v>
                </c:pt>
                <c:pt idx="1">
                  <c:v>Q28. Patient definitely got the right level of support for their overall health and well being from hospital staff</c:v>
                </c:pt>
                <c:pt idx="2">
                  <c:v>Q29. Patient was offered information about how to get financial help or benefits</c:v>
                </c:pt>
              </c:strCache>
            </c:strRef>
          </c:cat>
          <c:val>
            <c:numRef>
              <c:f>Sheet1!$B$2:$B$4</c:f>
              <c:numCache>
                <c:formatCode>0%</c:formatCode>
                <c:ptCount val="3"/>
                <c:pt idx="0">
                  <c:v>0.89669909999999997</c:v>
                </c:pt>
                <c:pt idx="1">
                  <c:v>0.72743139999999995</c:v>
                </c:pt>
                <c:pt idx="2">
                  <c:v>0.65391960000000005</c:v>
                </c:pt>
              </c:numCache>
            </c:numRef>
          </c:val>
          <c:extLst>
            <c:ext xmlns:c16="http://schemas.microsoft.com/office/drawing/2014/chart" uri="{C3380CC4-5D6E-409C-BE32-E72D297353CC}">
              <c16:uniqueId val="{00000000-91D2-4354-A425-3F9606C77B8D}"/>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91D2-4354-A425-3F9606C77B8D}"/>
              </c:ext>
            </c:extLst>
          </c:dPt>
          <c:dPt>
            <c:idx val="1"/>
            <c:invertIfNegative val="0"/>
            <c:bubble3D val="0"/>
            <c:extLst>
              <c:ext xmlns:c16="http://schemas.microsoft.com/office/drawing/2014/chart" uri="{C3380CC4-5D6E-409C-BE32-E72D297353CC}">
                <c16:uniqueId val="{00000004-91D2-4354-A425-3F9606C77B8D}"/>
              </c:ext>
            </c:extLst>
          </c:dPt>
          <c:cat>
            <c:strRef>
              <c:f>Sheet1!$A$2:$A$4</c:f>
              <c:strCache>
                <c:ptCount val="3"/>
                <c:pt idx="0">
                  <c:v>Q27. Staff provided the patient with relevant information on available support</c:v>
                </c:pt>
                <c:pt idx="1">
                  <c:v>Q28. Patient definitely got the right level of support for their overall health and well being from hospital staff</c:v>
                </c:pt>
                <c:pt idx="2">
                  <c:v>Q29. Patient was offered information about how to get financial help or benefits</c:v>
                </c:pt>
              </c:strCache>
            </c:strRef>
          </c:cat>
          <c:val>
            <c:numRef>
              <c:f>Sheet1!$C$2:$C$4</c:f>
              <c:numCache>
                <c:formatCode>0%</c:formatCode>
                <c:ptCount val="3"/>
                <c:pt idx="0">
                  <c:v>1.1589800000000001E-2</c:v>
                </c:pt>
                <c:pt idx="1">
                  <c:v>2.9112000000000001E-3</c:v>
                </c:pt>
                <c:pt idx="2">
                  <c:v>1.5134099999999999E-2</c:v>
                </c:pt>
              </c:numCache>
            </c:numRef>
          </c:val>
          <c:extLst>
            <c:ext xmlns:c16="http://schemas.microsoft.com/office/drawing/2014/chart" uri="{C3380CC4-5D6E-409C-BE32-E72D297353CC}">
              <c16:uniqueId val="{00000005-91D2-4354-A425-3F9606C77B8D}"/>
            </c:ext>
          </c:extLst>
        </c:ser>
        <c:ser>
          <c:idx val="2"/>
          <c:order val="2"/>
          <c:tx>
            <c:strRef>
              <c:f>Sheet1!$D$1</c:f>
              <c:strCache>
                <c:ptCount val="1"/>
                <c:pt idx="0">
                  <c:v>Category 3</c:v>
                </c:pt>
              </c:strCache>
            </c:strRef>
          </c:tx>
          <c:spPr>
            <a:solidFill>
              <a:srgbClr val="DCDDDE"/>
            </a:solidFill>
            <a:ln>
              <a:noFill/>
            </a:ln>
            <a:effectLst/>
          </c:spPr>
          <c:invertIfNegative val="0"/>
          <c:cat>
            <c:strRef>
              <c:f>Sheet1!$A$2:$A$4</c:f>
              <c:strCache>
                <c:ptCount val="3"/>
                <c:pt idx="0">
                  <c:v>Q27. Staff provided the patient with relevant information on available support</c:v>
                </c:pt>
                <c:pt idx="1">
                  <c:v>Q28. Patient definitely got the right level of support for their overall health and well being from hospital staff</c:v>
                </c:pt>
                <c:pt idx="2">
                  <c:v>Q29. Patient was offered information about how to get financial help or benefits</c:v>
                </c:pt>
              </c:strCache>
            </c:strRef>
          </c:cat>
          <c:val>
            <c:numRef>
              <c:f>Sheet1!$D$2:$D$4</c:f>
              <c:numCache>
                <c:formatCode>0%</c:formatCode>
                <c:ptCount val="3"/>
                <c:pt idx="0">
                  <c:v>3.1110200000000001E-2</c:v>
                </c:pt>
                <c:pt idx="1">
                  <c:v>6.9760600000000006E-2</c:v>
                </c:pt>
                <c:pt idx="2">
                  <c:v>7.5136800000000004E-2</c:v>
                </c:pt>
              </c:numCache>
            </c:numRef>
          </c:val>
          <c:extLst>
            <c:ext xmlns:c16="http://schemas.microsoft.com/office/drawing/2014/chart" uri="{C3380CC4-5D6E-409C-BE32-E72D297353CC}">
              <c16:uniqueId val="{00000006-91D2-4354-A425-3F9606C77B8D}"/>
            </c:ext>
          </c:extLst>
        </c:ser>
        <c:ser>
          <c:idx val="3"/>
          <c:order val="3"/>
          <c:tx>
            <c:strRef>
              <c:f>Sheet1!$E$1</c:f>
              <c:strCache>
                <c:ptCount val="1"/>
                <c:pt idx="0">
                  <c:v>Category 4</c:v>
                </c:pt>
              </c:strCache>
            </c:strRef>
          </c:tx>
          <c:spPr>
            <a:solidFill>
              <a:srgbClr val="0A74BB"/>
            </a:solidFill>
            <a:ln>
              <a:noFill/>
            </a:ln>
            <a:effectLst/>
          </c:spPr>
          <c:invertIfNegative val="0"/>
          <c:cat>
            <c:strRef>
              <c:f>Sheet1!$A$2:$A$4</c:f>
              <c:strCache>
                <c:ptCount val="3"/>
                <c:pt idx="0">
                  <c:v>Q27. Staff provided the patient with relevant information on available support</c:v>
                </c:pt>
                <c:pt idx="1">
                  <c:v>Q28. Patient definitely got the right level of support for their overall health and well being from hospital staff</c:v>
                </c:pt>
                <c:pt idx="2">
                  <c:v>Q29. Patient was offered information about how to get financial help or benefits</c:v>
                </c:pt>
              </c:strCache>
            </c:strRef>
          </c:cat>
          <c:val>
            <c:numRef>
              <c:f>Sheet1!$E$2:$E$4</c:f>
              <c:numCache>
                <c:formatCode>0%</c:formatCode>
                <c:ptCount val="3"/>
                <c:pt idx="0">
                  <c:v>9.8843999999999998E-3</c:v>
                </c:pt>
                <c:pt idx="1">
                  <c:v>9.3816000000000004E-3</c:v>
                </c:pt>
                <c:pt idx="2">
                  <c:v>1.0221299999999999E-2</c:v>
                </c:pt>
              </c:numCache>
            </c:numRef>
          </c:val>
          <c:extLst>
            <c:ext xmlns:c16="http://schemas.microsoft.com/office/drawing/2014/chart" uri="{C3380CC4-5D6E-409C-BE32-E72D297353CC}">
              <c16:uniqueId val="{00000007-91D2-4354-A425-3F9606C77B8D}"/>
            </c:ext>
          </c:extLst>
        </c:ser>
        <c:ser>
          <c:idx val="4"/>
          <c:order val="4"/>
          <c:tx>
            <c:strRef>
              <c:f>Sheet1!$F$1</c:f>
              <c:strCache>
                <c:ptCount val="1"/>
                <c:pt idx="0">
                  <c:v>Category 5</c:v>
                </c:pt>
              </c:strCache>
            </c:strRef>
          </c:tx>
          <c:spPr>
            <a:noFill/>
            <a:ln>
              <a:noFill/>
            </a:ln>
            <a:effectLst/>
          </c:spPr>
          <c:invertIfNegative val="0"/>
          <c:cat>
            <c:strRef>
              <c:f>Sheet1!$A$2:$A$4</c:f>
              <c:strCache>
                <c:ptCount val="3"/>
                <c:pt idx="0">
                  <c:v>Q27. Staff provided the patient with relevant information on available support</c:v>
                </c:pt>
                <c:pt idx="1">
                  <c:v>Q28. Patient definitely got the right level of support for their overall health and well being from hospital staff</c:v>
                </c:pt>
                <c:pt idx="2">
                  <c:v>Q29. Patient was offered information about how to get financial help or benefits</c:v>
                </c:pt>
              </c:strCache>
            </c:strRef>
          </c:cat>
          <c:val>
            <c:numRef>
              <c:f>Sheet1!$F$2:$F$4</c:f>
              <c:numCache>
                <c:formatCode>0%</c:formatCode>
                <c:ptCount val="3"/>
                <c:pt idx="0">
                  <c:v>5.0716499999999998E-2</c:v>
                </c:pt>
                <c:pt idx="1">
                  <c:v>0.1905152</c:v>
                </c:pt>
                <c:pt idx="2">
                  <c:v>0.24558820000000001</c:v>
                </c:pt>
              </c:numCache>
            </c:numRef>
          </c:val>
          <c:extLst>
            <c:ext xmlns:c16="http://schemas.microsoft.com/office/drawing/2014/chart" uri="{C3380CC4-5D6E-409C-BE32-E72D297353CC}">
              <c16:uniqueId val="{00000008-91D2-4354-A425-3F9606C77B8D}"/>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Sheet1!$H$2:$H$4</c:f>
              <c:numCache>
                <c:formatCode>0%</c:formatCode>
                <c:ptCount val="3"/>
                <c:pt idx="0">
                  <c:v>0.93209059999999999</c:v>
                </c:pt>
                <c:pt idx="1">
                  <c:v>0.78155739999999996</c:v>
                </c:pt>
                <c:pt idx="2">
                  <c:v>0.71993640000000003</c:v>
                </c:pt>
              </c:numCache>
            </c:numRef>
          </c:xVal>
          <c:yVal>
            <c:numRef>
              <c:f>Sheet1!$I$2:$I$4</c:f>
              <c:numCache>
                <c:formatCode>General</c:formatCode>
                <c:ptCount val="3"/>
                <c:pt idx="0">
                  <c:v>3</c:v>
                </c:pt>
                <c:pt idx="1">
                  <c:v>2</c:v>
                </c:pt>
                <c:pt idx="2">
                  <c:v>1</c:v>
                </c:pt>
              </c:numCache>
            </c:numRef>
          </c:yVal>
          <c:smooth val="0"/>
          <c:extLst>
            <c:ext xmlns:c16="http://schemas.microsoft.com/office/drawing/2014/chart" uri="{C3380CC4-5D6E-409C-BE32-E72D297353CC}">
              <c16:uniqueId val="{00000009-91D2-4354-A425-3F9606C77B8D}"/>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3.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0E85-46D2-B292-1F84C45AA21A}"/>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0E85-46D2-B292-1F84C45AA21A}"/>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0.86411150000000003</c:v>
                </c:pt>
              </c:numCache>
            </c:numRef>
          </c:val>
          <c:extLst>
            <c:ext xmlns:c16="http://schemas.microsoft.com/office/drawing/2014/chart" uri="{C3380CC4-5D6E-409C-BE32-E72D297353CC}">
              <c16:uniqueId val="{00000002-0E85-46D2-B292-1F84C45AA21A}"/>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0.84060400000000002</c:v>
                </c:pt>
              </c:numCache>
            </c:numRef>
          </c:val>
          <c:extLst>
            <c:ext xmlns:c16="http://schemas.microsoft.com/office/drawing/2014/chart" uri="{C3380CC4-5D6E-409C-BE32-E72D297353CC}">
              <c16:uniqueId val="{00000003-0E85-46D2-B292-1F84C45AA21A}"/>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0.8452769</c:v>
                </c:pt>
              </c:numCache>
            </c:numRef>
          </c:val>
          <c:extLst>
            <c:ext xmlns:c16="http://schemas.microsoft.com/office/drawing/2014/chart" uri="{C3380CC4-5D6E-409C-BE32-E72D297353CC}">
              <c16:uniqueId val="{00000000-8413-4F57-92AB-F1A9E6DEA17F}"/>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DBB9-4812-8D9B-FF144E4C6254}"/>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DBB9-4812-8D9B-FF144E4C6254}"/>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0.8334956</c:v>
                </c:pt>
              </c:numCache>
            </c:numRef>
          </c:val>
          <c:extLst>
            <c:ext xmlns:c16="http://schemas.microsoft.com/office/drawing/2014/chart" uri="{C3380CC4-5D6E-409C-BE32-E72D297353CC}">
              <c16:uniqueId val="{00000002-DBB9-4812-8D9B-FF144E4C6254}"/>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0.83333330000000005</c:v>
                </c:pt>
              </c:numCache>
            </c:numRef>
          </c:val>
          <c:extLst>
            <c:ext xmlns:c16="http://schemas.microsoft.com/office/drawing/2014/chart" uri="{C3380CC4-5D6E-409C-BE32-E72D297353CC}">
              <c16:uniqueId val="{00000003-DBB9-4812-8D9B-FF144E4C6254}"/>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0.83464570000000005</c:v>
                </c:pt>
              </c:numCache>
            </c:numRef>
          </c:val>
          <c:extLst>
            <c:ext xmlns:c16="http://schemas.microsoft.com/office/drawing/2014/chart" uri="{C3380CC4-5D6E-409C-BE32-E72D297353CC}">
              <c16:uniqueId val="{00000000-9CAD-4678-AC15-B86E32A607C3}"/>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0.53016549999999996</c:v>
                </c:pt>
              </c:numCache>
            </c:numRef>
          </c:val>
          <c:extLst>
            <c:ext xmlns:c16="http://schemas.microsoft.com/office/drawing/2014/chart" uri="{C3380CC4-5D6E-409C-BE32-E72D297353CC}">
              <c16:uniqueId val="{00000000-F6F8-4590-B55D-A61231F67FDB}"/>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0.50982959999999999</c:v>
                </c:pt>
              </c:numCache>
            </c:numRef>
          </c:val>
          <c:extLst>
            <c:ext xmlns:c16="http://schemas.microsoft.com/office/drawing/2014/chart" uri="{C3380CC4-5D6E-409C-BE32-E72D297353CC}">
              <c16:uniqueId val="{00000001-F6F8-4590-B55D-A61231F67FDB}"/>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0.55326229999999998</c:v>
                </c:pt>
              </c:numCache>
            </c:numRef>
          </c:val>
          <c:extLst>
            <c:ext xmlns:c16="http://schemas.microsoft.com/office/drawing/2014/chart" uri="{C3380CC4-5D6E-409C-BE32-E72D297353CC}">
              <c16:uniqueId val="{00000002-F6F8-4590-B55D-A61231F67FDB}"/>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0.58355800000000002</c:v>
                </c:pt>
              </c:numCache>
            </c:numRef>
          </c:val>
          <c:extLst>
            <c:ext xmlns:c16="http://schemas.microsoft.com/office/drawing/2014/chart" uri="{C3380CC4-5D6E-409C-BE32-E72D297353CC}">
              <c16:uniqueId val="{00000003-F6F8-4590-B55D-A61231F67FDB}"/>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0.57974680000000001</c:v>
                </c:pt>
              </c:numCache>
            </c:numRef>
          </c:val>
          <c:extLst>
            <c:ext xmlns:c16="http://schemas.microsoft.com/office/drawing/2014/chart" uri="{C3380CC4-5D6E-409C-BE32-E72D297353CC}">
              <c16:uniqueId val="{00000000-A529-49AE-86BC-104B69FFD608}"/>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0.58831710000000004</c:v>
                </c:pt>
              </c:numCache>
            </c:numRef>
          </c:val>
          <c:extLst>
            <c:ext xmlns:c16="http://schemas.microsoft.com/office/drawing/2014/chart" uri="{C3380CC4-5D6E-409C-BE32-E72D297353CC}">
              <c16:uniqueId val="{00000000-3F48-497B-9957-E8115561A210}"/>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0.57853109999999996</c:v>
                </c:pt>
              </c:numCache>
            </c:numRef>
          </c:val>
          <c:extLst>
            <c:ext xmlns:c16="http://schemas.microsoft.com/office/drawing/2014/chart" uri="{C3380CC4-5D6E-409C-BE32-E72D297353CC}">
              <c16:uniqueId val="{00000001-3F48-497B-9957-E8115561A210}"/>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0.6127167</c:v>
                </c:pt>
              </c:numCache>
            </c:numRef>
          </c:val>
          <c:extLst>
            <c:ext xmlns:c16="http://schemas.microsoft.com/office/drawing/2014/chart" uri="{C3380CC4-5D6E-409C-BE32-E72D297353CC}">
              <c16:uniqueId val="{00000002-3F48-497B-9957-E8115561A210}"/>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0.63027149999999998</c:v>
                </c:pt>
              </c:numCache>
            </c:numRef>
          </c:val>
          <c:extLst>
            <c:ext xmlns:c16="http://schemas.microsoft.com/office/drawing/2014/chart" uri="{C3380CC4-5D6E-409C-BE32-E72D297353CC}">
              <c16:uniqueId val="{00000003-3F48-497B-9957-E8115561A210}"/>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0.61967209999999995</c:v>
                </c:pt>
              </c:numCache>
            </c:numRef>
          </c:val>
          <c:extLst>
            <c:ext xmlns:c16="http://schemas.microsoft.com/office/drawing/2014/chart" uri="{C3380CC4-5D6E-409C-BE32-E72D297353CC}">
              <c16:uniqueId val="{00000000-0700-45D1-B804-727071EBA9F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0.86324789999999996</c:v>
                </c:pt>
              </c:numCache>
            </c:numRef>
          </c:val>
          <c:extLst>
            <c:ext xmlns:c16="http://schemas.microsoft.com/office/drawing/2014/chart" uri="{C3380CC4-5D6E-409C-BE32-E72D297353CC}">
              <c16:uniqueId val="{00000000-3A71-475D-9258-9064C6E861C8}"/>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0.87727909999999998</c:v>
                </c:pt>
              </c:numCache>
            </c:numRef>
          </c:val>
          <c:extLst>
            <c:ext xmlns:c16="http://schemas.microsoft.com/office/drawing/2014/chart" uri="{C3380CC4-5D6E-409C-BE32-E72D297353CC}">
              <c16:uniqueId val="{00000001-3A71-475D-9258-9064C6E861C8}"/>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0.88433910000000004</c:v>
                </c:pt>
              </c:numCache>
            </c:numRef>
          </c:val>
          <c:extLst>
            <c:ext xmlns:c16="http://schemas.microsoft.com/office/drawing/2014/chart" uri="{C3380CC4-5D6E-409C-BE32-E72D297353CC}">
              <c16:uniqueId val="{00000002-3A71-475D-9258-9064C6E861C8}"/>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0.90669509999999998</c:v>
                </c:pt>
              </c:numCache>
            </c:numRef>
          </c:val>
          <c:extLst>
            <c:ext xmlns:c16="http://schemas.microsoft.com/office/drawing/2014/chart" uri="{C3380CC4-5D6E-409C-BE32-E72D297353CC}">
              <c16:uniqueId val="{00000003-3A71-475D-9258-9064C6E861C8}"/>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0.89913160000000003</c:v>
                </c:pt>
              </c:numCache>
            </c:numRef>
          </c:val>
          <c:extLst>
            <c:ext xmlns:c16="http://schemas.microsoft.com/office/drawing/2014/chart" uri="{C3380CC4-5D6E-409C-BE32-E72D297353CC}">
              <c16:uniqueId val="{00000000-E0A9-4EA4-BD4E-28F83A62305C}"/>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0.70181819999999995</c:v>
                </c:pt>
              </c:numCache>
            </c:numRef>
          </c:val>
          <c:extLst>
            <c:ext xmlns:c16="http://schemas.microsoft.com/office/drawing/2014/chart" uri="{C3380CC4-5D6E-409C-BE32-E72D297353CC}">
              <c16:uniqueId val="{00000000-53CE-429A-B247-8C20D8D7967D}"/>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0.7125551</c:v>
                </c:pt>
              </c:numCache>
            </c:numRef>
          </c:val>
          <c:extLst>
            <c:ext xmlns:c16="http://schemas.microsoft.com/office/drawing/2014/chart" uri="{C3380CC4-5D6E-409C-BE32-E72D297353CC}">
              <c16:uniqueId val="{00000001-53CE-429A-B247-8C20D8D7967D}"/>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0.72537660000000004</c:v>
                </c:pt>
              </c:numCache>
            </c:numRef>
          </c:val>
          <c:extLst>
            <c:ext xmlns:c16="http://schemas.microsoft.com/office/drawing/2014/chart" uri="{C3380CC4-5D6E-409C-BE32-E72D297353CC}">
              <c16:uniqueId val="{00000002-53CE-429A-B247-8C20D8D7967D}"/>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0.7302594</c:v>
                </c:pt>
              </c:numCache>
            </c:numRef>
          </c:val>
          <c:extLst>
            <c:ext xmlns:c16="http://schemas.microsoft.com/office/drawing/2014/chart" uri="{C3380CC4-5D6E-409C-BE32-E72D297353CC}">
              <c16:uniqueId val="{00000003-53CE-429A-B247-8C20D8D7967D}"/>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0.72222220000000004</c:v>
                </c:pt>
              </c:numCache>
            </c:numRef>
          </c:val>
          <c:extLst>
            <c:ext xmlns:c16="http://schemas.microsoft.com/office/drawing/2014/chart" uri="{C3380CC4-5D6E-409C-BE32-E72D297353CC}">
              <c16:uniqueId val="{00000000-DA54-4B39-8A55-65FCAABBD489}"/>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0.74596949999999995</c:v>
                </c:pt>
              </c:numCache>
            </c:numRef>
          </c:val>
          <c:extLst>
            <c:ext xmlns:c16="http://schemas.microsoft.com/office/drawing/2014/chart" uri="{C3380CC4-5D6E-409C-BE32-E72D297353CC}">
              <c16:uniqueId val="{00000000-C77A-4EA0-A025-70CF75F47A2E}"/>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0.74101479999999997</c:v>
                </c:pt>
              </c:numCache>
            </c:numRef>
          </c:val>
          <c:extLst>
            <c:ext xmlns:c16="http://schemas.microsoft.com/office/drawing/2014/chart" uri="{C3380CC4-5D6E-409C-BE32-E72D297353CC}">
              <c16:uniqueId val="{00000001-C77A-4EA0-A025-70CF75F47A2E}"/>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0.74972369999999999</c:v>
                </c:pt>
              </c:numCache>
            </c:numRef>
          </c:val>
          <c:extLst>
            <c:ext xmlns:c16="http://schemas.microsoft.com/office/drawing/2014/chart" uri="{C3380CC4-5D6E-409C-BE32-E72D297353CC}">
              <c16:uniqueId val="{00000002-C77A-4EA0-A025-70CF75F47A2E}"/>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0.76692139999999998</c:v>
                </c:pt>
              </c:numCache>
            </c:numRef>
          </c:val>
          <c:extLst>
            <c:ext xmlns:c16="http://schemas.microsoft.com/office/drawing/2014/chart" uri="{C3380CC4-5D6E-409C-BE32-E72D297353CC}">
              <c16:uniqueId val="{00000003-C77A-4EA0-A025-70CF75F47A2E}"/>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0.74711439999999996</c:v>
                </c:pt>
              </c:numCache>
            </c:numRef>
          </c:val>
          <c:extLst>
            <c:ext xmlns:c16="http://schemas.microsoft.com/office/drawing/2014/chart" uri="{C3380CC4-5D6E-409C-BE32-E72D297353CC}">
              <c16:uniqueId val="{00000000-2D45-4B06-A1DF-33D470F03F30}"/>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F6D4-4C83-A6A7-B94173512987}"/>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F6D4-4C83-A6A7-B94173512987}"/>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numCache>
            </c:numRef>
          </c:val>
          <c:extLst>
            <c:ext xmlns:c16="http://schemas.microsoft.com/office/drawing/2014/chart" uri="{C3380CC4-5D6E-409C-BE32-E72D297353CC}">
              <c16:uniqueId val="{00000002-F6D4-4C83-A6A7-B94173512987}"/>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numCache>
            </c:numRef>
          </c:val>
          <c:extLst>
            <c:ext xmlns:c16="http://schemas.microsoft.com/office/drawing/2014/chart" uri="{C3380CC4-5D6E-409C-BE32-E72D297353CC}">
              <c16:uniqueId val="{00000003-F6D4-4C83-A6A7-B94173512987}"/>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0.43248180000000003</c:v>
                </c:pt>
              </c:numCache>
            </c:numRef>
          </c:val>
          <c:extLst>
            <c:ext xmlns:c16="http://schemas.microsoft.com/office/drawing/2014/chart" uri="{C3380CC4-5D6E-409C-BE32-E72D297353CC}">
              <c16:uniqueId val="{00000000-EE58-43C3-869F-F7311F88C34D}"/>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numCache>
            </c:numRef>
          </c:val>
          <c:extLst>
            <c:ext xmlns:c16="http://schemas.microsoft.com/office/drawing/2014/chart" uri="{C3380CC4-5D6E-409C-BE32-E72D297353CC}">
              <c16:uniqueId val="{00000000-80CF-4D48-9342-A83F24B21C18}"/>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numCache>
            </c:numRef>
          </c:val>
          <c:extLst>
            <c:ext xmlns:c16="http://schemas.microsoft.com/office/drawing/2014/chart" uri="{C3380CC4-5D6E-409C-BE32-E72D297353CC}">
              <c16:uniqueId val="{00000001-80CF-4D48-9342-A83F24B21C18}"/>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numCache>
            </c:numRef>
          </c:val>
          <c:extLst>
            <c:ext xmlns:c16="http://schemas.microsoft.com/office/drawing/2014/chart" uri="{C3380CC4-5D6E-409C-BE32-E72D297353CC}">
              <c16:uniqueId val="{00000002-80CF-4D48-9342-A83F24B21C18}"/>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numCache>
            </c:numRef>
          </c:val>
          <c:extLst>
            <c:ext xmlns:c16="http://schemas.microsoft.com/office/drawing/2014/chart" uri="{C3380CC4-5D6E-409C-BE32-E72D297353CC}">
              <c16:uniqueId val="{00000003-80CF-4D48-9342-A83F24B21C18}"/>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0.48717949999999999</c:v>
                </c:pt>
              </c:numCache>
            </c:numRef>
          </c:val>
          <c:extLst>
            <c:ext xmlns:c16="http://schemas.microsoft.com/office/drawing/2014/chart" uri="{C3380CC4-5D6E-409C-BE32-E72D297353CC}">
              <c16:uniqueId val="{00000000-C0E2-4E14-B543-AFE1908F6540}"/>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0.5129589</c:v>
                </c:pt>
              </c:numCache>
            </c:numRef>
          </c:val>
          <c:extLst>
            <c:ext xmlns:c16="http://schemas.microsoft.com/office/drawing/2014/chart" uri="{C3380CC4-5D6E-409C-BE32-E72D297353CC}">
              <c16:uniqueId val="{00000000-46CE-4F48-B311-D84DC99B63DD}"/>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0.53825860000000003</c:v>
                </c:pt>
              </c:numCache>
            </c:numRef>
          </c:val>
          <c:extLst>
            <c:ext xmlns:c16="http://schemas.microsoft.com/office/drawing/2014/chart" uri="{C3380CC4-5D6E-409C-BE32-E72D297353CC}">
              <c16:uniqueId val="{00000001-46CE-4F48-B311-D84DC99B63DD}"/>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0.54347829999999997</c:v>
                </c:pt>
              </c:numCache>
            </c:numRef>
          </c:val>
          <c:extLst>
            <c:ext xmlns:c16="http://schemas.microsoft.com/office/drawing/2014/chart" uri="{C3380CC4-5D6E-409C-BE32-E72D297353CC}">
              <c16:uniqueId val="{00000002-46CE-4F48-B311-D84DC99B63DD}"/>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0.54778890000000002</c:v>
                </c:pt>
              </c:numCache>
            </c:numRef>
          </c:val>
          <c:extLst>
            <c:ext xmlns:c16="http://schemas.microsoft.com/office/drawing/2014/chart" uri="{C3380CC4-5D6E-409C-BE32-E72D297353CC}">
              <c16:uniqueId val="{00000003-46CE-4F48-B311-D84DC99B63DD}"/>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0.56865469999999996</c:v>
                </c:pt>
              </c:numCache>
            </c:numRef>
          </c:val>
          <c:extLst>
            <c:ext xmlns:c16="http://schemas.microsoft.com/office/drawing/2014/chart" uri="{C3380CC4-5D6E-409C-BE32-E72D297353CC}">
              <c16:uniqueId val="{00000000-A3B6-4D4D-ACBE-C2B7B7736052}"/>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21944939830175225"/>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Sheet1!$A$2:$A$4</c:f>
              <c:strCache>
                <c:ptCount val="3"/>
                <c:pt idx="0">
                  <c:v>Q24. Patient was definitely able to have a discussion about their needs or concerns prior to treatment</c:v>
                </c:pt>
                <c:pt idx="1">
                  <c:v>Q25. A member of their care team helped the patient create a care plan to address any needs or concerns person</c:v>
                </c:pt>
                <c:pt idx="2">
                  <c:v>Q26. Care team reviewed the patient's care plan with them to ensure it was up to date</c:v>
                </c:pt>
              </c:strCache>
            </c:strRef>
          </c:cat>
          <c:val>
            <c:numRef>
              <c:f>Sheet1!$B$2:$B$4</c:f>
              <c:numCache>
                <c:formatCode>0%</c:formatCode>
                <c:ptCount val="3"/>
                <c:pt idx="0">
                  <c:v>0.68669250000000004</c:v>
                </c:pt>
                <c:pt idx="1">
                  <c:v>0.92039930000000003</c:v>
                </c:pt>
                <c:pt idx="2">
                  <c:v>0.98127209999999998</c:v>
                </c:pt>
              </c:numCache>
            </c:numRef>
          </c:val>
          <c:extLst>
            <c:ext xmlns:c16="http://schemas.microsoft.com/office/drawing/2014/chart" uri="{C3380CC4-5D6E-409C-BE32-E72D297353CC}">
              <c16:uniqueId val="{00000000-5D35-49BB-8276-6FC7F115AFBE}"/>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5D35-49BB-8276-6FC7F115AFBE}"/>
              </c:ext>
            </c:extLst>
          </c:dPt>
          <c:dPt>
            <c:idx val="1"/>
            <c:invertIfNegative val="0"/>
            <c:bubble3D val="0"/>
            <c:extLst>
              <c:ext xmlns:c16="http://schemas.microsoft.com/office/drawing/2014/chart" uri="{C3380CC4-5D6E-409C-BE32-E72D297353CC}">
                <c16:uniqueId val="{00000004-5D35-49BB-8276-6FC7F115AFBE}"/>
              </c:ext>
            </c:extLst>
          </c:dPt>
          <c:cat>
            <c:strRef>
              <c:f>Sheet1!$A$2:$A$4</c:f>
              <c:strCache>
                <c:ptCount val="3"/>
                <c:pt idx="0">
                  <c:v>Q24. Patient was definitely able to have a discussion about their needs or concerns prior to treatment</c:v>
                </c:pt>
                <c:pt idx="1">
                  <c:v>Q25. A member of their care team helped the patient create a care plan to address any needs or concerns person</c:v>
                </c:pt>
                <c:pt idx="2">
                  <c:v>Q26. Care team reviewed the patient's care plan with them to ensure it was up to date</c:v>
                </c:pt>
              </c:strCache>
            </c:strRef>
          </c:cat>
          <c:val>
            <c:numRef>
              <c:f>Sheet1!$C$2:$C$4</c:f>
              <c:numCache>
                <c:formatCode>0%</c:formatCode>
                <c:ptCount val="3"/>
                <c:pt idx="0">
                  <c:v>7.3851000000000003E-3</c:v>
                </c:pt>
                <c:pt idx="1">
                  <c:v>0</c:v>
                </c:pt>
                <c:pt idx="2">
                  <c:v>0</c:v>
                </c:pt>
              </c:numCache>
            </c:numRef>
          </c:val>
          <c:extLst>
            <c:ext xmlns:c16="http://schemas.microsoft.com/office/drawing/2014/chart" uri="{C3380CC4-5D6E-409C-BE32-E72D297353CC}">
              <c16:uniqueId val="{00000005-5D35-49BB-8276-6FC7F115AFBE}"/>
            </c:ext>
          </c:extLst>
        </c:ser>
        <c:ser>
          <c:idx val="2"/>
          <c:order val="2"/>
          <c:tx>
            <c:strRef>
              <c:f>Sheet1!$D$1</c:f>
              <c:strCache>
                <c:ptCount val="1"/>
                <c:pt idx="0">
                  <c:v>Category 3</c:v>
                </c:pt>
              </c:strCache>
            </c:strRef>
          </c:tx>
          <c:spPr>
            <a:solidFill>
              <a:srgbClr val="DCDDDE"/>
            </a:solidFill>
            <a:ln>
              <a:noFill/>
            </a:ln>
            <a:effectLst/>
          </c:spPr>
          <c:invertIfNegative val="0"/>
          <c:cat>
            <c:strRef>
              <c:f>Sheet1!$A$2:$A$4</c:f>
              <c:strCache>
                <c:ptCount val="3"/>
                <c:pt idx="0">
                  <c:v>Q24. Patient was definitely able to have a discussion about their needs or concerns prior to treatment</c:v>
                </c:pt>
                <c:pt idx="1">
                  <c:v>Q25. A member of their care team helped the patient create a care plan to address any needs or concerns person</c:v>
                </c:pt>
                <c:pt idx="2">
                  <c:v>Q26. Care team reviewed the patient's care plan with them to ensure it was up to date</c:v>
                </c:pt>
              </c:strCache>
            </c:strRef>
          </c:cat>
          <c:val>
            <c:numRef>
              <c:f>Sheet1!$D$2:$D$4</c:f>
              <c:numCache>
                <c:formatCode>0%</c:formatCode>
                <c:ptCount val="3"/>
                <c:pt idx="0">
                  <c:v>6.9429400000000002E-2</c:v>
                </c:pt>
                <c:pt idx="1">
                  <c:v>3.6040299999999997E-2</c:v>
                </c:pt>
                <c:pt idx="2">
                  <c:v>1.4441799999999999E-2</c:v>
                </c:pt>
              </c:numCache>
            </c:numRef>
          </c:val>
          <c:extLst>
            <c:ext xmlns:c16="http://schemas.microsoft.com/office/drawing/2014/chart" uri="{C3380CC4-5D6E-409C-BE32-E72D297353CC}">
              <c16:uniqueId val="{00000006-5D35-49BB-8276-6FC7F115AFBE}"/>
            </c:ext>
          </c:extLst>
        </c:ser>
        <c:ser>
          <c:idx val="3"/>
          <c:order val="3"/>
          <c:tx>
            <c:strRef>
              <c:f>Sheet1!$E$1</c:f>
              <c:strCache>
                <c:ptCount val="1"/>
                <c:pt idx="0">
                  <c:v>Category 4</c:v>
                </c:pt>
              </c:strCache>
            </c:strRef>
          </c:tx>
          <c:spPr>
            <a:solidFill>
              <a:srgbClr val="0A74BB"/>
            </a:solidFill>
            <a:ln>
              <a:noFill/>
            </a:ln>
            <a:effectLst/>
          </c:spPr>
          <c:invertIfNegative val="0"/>
          <c:cat>
            <c:strRef>
              <c:f>Sheet1!$A$2:$A$4</c:f>
              <c:strCache>
                <c:ptCount val="3"/>
                <c:pt idx="0">
                  <c:v>Q24. Patient was definitely able to have a discussion about their needs or concerns prior to treatment</c:v>
                </c:pt>
                <c:pt idx="1">
                  <c:v>Q25. A member of their care team helped the patient create a care plan to address any needs or concerns person</c:v>
                </c:pt>
                <c:pt idx="2">
                  <c:v>Q26. Care team reviewed the patient's care plan with them to ensure it was up to date</c:v>
                </c:pt>
              </c:strCache>
            </c:strRef>
          </c:cat>
          <c:val>
            <c:numRef>
              <c:f>Sheet1!$E$2:$E$4</c:f>
              <c:numCache>
                <c:formatCode>0%</c:formatCode>
                <c:ptCount val="3"/>
                <c:pt idx="0">
                  <c:v>7.3512999999999998E-3</c:v>
                </c:pt>
                <c:pt idx="1">
                  <c:v>1.856E-3</c:v>
                </c:pt>
                <c:pt idx="2">
                  <c:v>0</c:v>
                </c:pt>
              </c:numCache>
            </c:numRef>
          </c:val>
          <c:extLst>
            <c:ext xmlns:c16="http://schemas.microsoft.com/office/drawing/2014/chart" uri="{C3380CC4-5D6E-409C-BE32-E72D297353CC}">
              <c16:uniqueId val="{00000007-5D35-49BB-8276-6FC7F115AFBE}"/>
            </c:ext>
          </c:extLst>
        </c:ser>
        <c:ser>
          <c:idx val="4"/>
          <c:order val="4"/>
          <c:tx>
            <c:strRef>
              <c:f>Sheet1!$F$1</c:f>
              <c:strCache>
                <c:ptCount val="1"/>
                <c:pt idx="0">
                  <c:v>Category 5</c:v>
                </c:pt>
              </c:strCache>
            </c:strRef>
          </c:tx>
          <c:spPr>
            <a:noFill/>
            <a:ln>
              <a:noFill/>
            </a:ln>
            <a:effectLst/>
          </c:spPr>
          <c:invertIfNegative val="0"/>
          <c:cat>
            <c:strRef>
              <c:f>Sheet1!$A$2:$A$4</c:f>
              <c:strCache>
                <c:ptCount val="3"/>
                <c:pt idx="0">
                  <c:v>Q24. Patient was definitely able to have a discussion about their needs or concerns prior to treatment</c:v>
                </c:pt>
                <c:pt idx="1">
                  <c:v>Q25. A member of their care team helped the patient create a care plan to address any needs or concerns person</c:v>
                </c:pt>
                <c:pt idx="2">
                  <c:v>Q26. Care team reviewed the patient's care plan with them to ensure it was up to date</c:v>
                </c:pt>
              </c:strCache>
            </c:strRef>
          </c:cat>
          <c:val>
            <c:numRef>
              <c:f>Sheet1!$F$2:$F$4</c:f>
              <c:numCache>
                <c:formatCode>0%</c:formatCode>
                <c:ptCount val="3"/>
                <c:pt idx="0">
                  <c:v>0.2291417</c:v>
                </c:pt>
                <c:pt idx="1">
                  <c:v>4.1704400000000003E-2</c:v>
                </c:pt>
                <c:pt idx="2">
                  <c:v>4.2859999999999999E-3</c:v>
                </c:pt>
              </c:numCache>
            </c:numRef>
          </c:val>
          <c:extLst>
            <c:ext xmlns:c16="http://schemas.microsoft.com/office/drawing/2014/chart" uri="{C3380CC4-5D6E-409C-BE32-E72D297353CC}">
              <c16:uniqueId val="{00000008-5D35-49BB-8276-6FC7F115AFBE}"/>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Sheet1!$H$2:$H$4</c:f>
              <c:numCache>
                <c:formatCode>0%</c:formatCode>
                <c:ptCount val="3"/>
                <c:pt idx="0">
                  <c:v>0.74898960000000003</c:v>
                </c:pt>
                <c:pt idx="1">
                  <c:v>0.94704480000000002</c:v>
                </c:pt>
                <c:pt idx="2">
                  <c:v>0.98942640000000004</c:v>
                </c:pt>
              </c:numCache>
            </c:numRef>
          </c:xVal>
          <c:yVal>
            <c:numRef>
              <c:f>Sheet1!$I$2:$I$4</c:f>
              <c:numCache>
                <c:formatCode>General</c:formatCode>
                <c:ptCount val="3"/>
                <c:pt idx="0">
                  <c:v>3</c:v>
                </c:pt>
                <c:pt idx="1">
                  <c:v>2</c:v>
                </c:pt>
                <c:pt idx="2">
                  <c:v>1</c:v>
                </c:pt>
              </c:numCache>
            </c:numRef>
          </c:yVal>
          <c:smooth val="0"/>
          <c:extLst>
            <c:ext xmlns:c16="http://schemas.microsoft.com/office/drawing/2014/chart" uri="{C3380CC4-5D6E-409C-BE32-E72D297353CC}">
              <c16:uniqueId val="{00000009-5D35-49BB-8276-6FC7F115AFBE}"/>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3.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0.54101440000000001</c:v>
                </c:pt>
              </c:numCache>
            </c:numRef>
          </c:val>
          <c:extLst>
            <c:ext xmlns:c16="http://schemas.microsoft.com/office/drawing/2014/chart" uri="{C3380CC4-5D6E-409C-BE32-E72D297353CC}">
              <c16:uniqueId val="{00000000-49A9-408E-8164-F5D3A02A6970}"/>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0.5667953</c:v>
                </c:pt>
              </c:numCache>
            </c:numRef>
          </c:val>
          <c:extLst>
            <c:ext xmlns:c16="http://schemas.microsoft.com/office/drawing/2014/chart" uri="{C3380CC4-5D6E-409C-BE32-E72D297353CC}">
              <c16:uniqueId val="{00000001-49A9-408E-8164-F5D3A02A6970}"/>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0.6303318</c:v>
                </c:pt>
              </c:numCache>
            </c:numRef>
          </c:val>
          <c:extLst>
            <c:ext xmlns:c16="http://schemas.microsoft.com/office/drawing/2014/chart" uri="{C3380CC4-5D6E-409C-BE32-E72D297353CC}">
              <c16:uniqueId val="{00000002-49A9-408E-8164-F5D3A02A6970}"/>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0.63451389999999996</c:v>
                </c:pt>
              </c:numCache>
            </c:numRef>
          </c:val>
          <c:extLst>
            <c:ext xmlns:c16="http://schemas.microsoft.com/office/drawing/2014/chart" uri="{C3380CC4-5D6E-409C-BE32-E72D297353CC}">
              <c16:uniqueId val="{00000003-49A9-408E-8164-F5D3A02A6970}"/>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0.63714280000000001</c:v>
                </c:pt>
              </c:numCache>
            </c:numRef>
          </c:val>
          <c:extLst>
            <c:ext xmlns:c16="http://schemas.microsoft.com/office/drawing/2014/chart" uri="{C3380CC4-5D6E-409C-BE32-E72D297353CC}">
              <c16:uniqueId val="{00000000-46FB-49B5-A841-270CE8019702}"/>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0.88020180000000003</c:v>
                </c:pt>
              </c:numCache>
            </c:numRef>
          </c:val>
          <c:extLst>
            <c:ext xmlns:c16="http://schemas.microsoft.com/office/drawing/2014/chart" uri="{C3380CC4-5D6E-409C-BE32-E72D297353CC}">
              <c16:uniqueId val="{00000000-8AA9-4B17-BECA-156BCCE9A67A}"/>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0.87197939999999996</c:v>
                </c:pt>
              </c:numCache>
            </c:numRef>
          </c:val>
          <c:extLst>
            <c:ext xmlns:c16="http://schemas.microsoft.com/office/drawing/2014/chart" uri="{C3380CC4-5D6E-409C-BE32-E72D297353CC}">
              <c16:uniqueId val="{00000001-8AA9-4B17-BECA-156BCCE9A67A}"/>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0.86762360000000005</c:v>
                </c:pt>
              </c:numCache>
            </c:numRef>
          </c:val>
          <c:extLst>
            <c:ext xmlns:c16="http://schemas.microsoft.com/office/drawing/2014/chart" uri="{C3380CC4-5D6E-409C-BE32-E72D297353CC}">
              <c16:uniqueId val="{00000002-8AA9-4B17-BECA-156BCCE9A67A}"/>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0.87759450000000006</c:v>
                </c:pt>
              </c:numCache>
            </c:numRef>
          </c:val>
          <c:extLst>
            <c:ext xmlns:c16="http://schemas.microsoft.com/office/drawing/2014/chart" uri="{C3380CC4-5D6E-409C-BE32-E72D297353CC}">
              <c16:uniqueId val="{00000003-8AA9-4B17-BECA-156BCCE9A67A}"/>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0.87595710000000004</c:v>
                </c:pt>
              </c:numCache>
            </c:numRef>
          </c:val>
          <c:extLst>
            <c:ext xmlns:c16="http://schemas.microsoft.com/office/drawing/2014/chart" uri="{C3380CC4-5D6E-409C-BE32-E72D297353CC}">
              <c16:uniqueId val="{00000000-8B48-4F75-A681-B4FB29F7264C}"/>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0.90770569999999995</c:v>
                </c:pt>
              </c:numCache>
            </c:numRef>
          </c:val>
          <c:extLst>
            <c:ext xmlns:c16="http://schemas.microsoft.com/office/drawing/2014/chart" uri="{C3380CC4-5D6E-409C-BE32-E72D297353CC}">
              <c16:uniqueId val="{00000000-2BD0-40B3-BC03-2C2606FB16B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0.89406099999999999</c:v>
                </c:pt>
              </c:numCache>
            </c:numRef>
          </c:val>
          <c:extLst>
            <c:ext xmlns:c16="http://schemas.microsoft.com/office/drawing/2014/chart" uri="{C3380CC4-5D6E-409C-BE32-E72D297353CC}">
              <c16:uniqueId val="{00000001-2BD0-40B3-BC03-2C2606FB16B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0.90211339999999995</c:v>
                </c:pt>
              </c:numCache>
            </c:numRef>
          </c:val>
          <c:extLst>
            <c:ext xmlns:c16="http://schemas.microsoft.com/office/drawing/2014/chart" uri="{C3380CC4-5D6E-409C-BE32-E72D297353CC}">
              <c16:uniqueId val="{00000002-2BD0-40B3-BC03-2C2606FB16B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0.90869089999999997</c:v>
                </c:pt>
              </c:numCache>
            </c:numRef>
          </c:val>
          <c:extLst>
            <c:ext xmlns:c16="http://schemas.microsoft.com/office/drawing/2014/chart" uri="{C3380CC4-5D6E-409C-BE32-E72D297353CC}">
              <c16:uniqueId val="{00000003-2BD0-40B3-BC03-2C2606FB16B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0.88959659999999996</c:v>
                </c:pt>
              </c:numCache>
            </c:numRef>
          </c:val>
          <c:extLst>
            <c:ext xmlns:c16="http://schemas.microsoft.com/office/drawing/2014/chart" uri="{C3380CC4-5D6E-409C-BE32-E72D297353CC}">
              <c16:uniqueId val="{00000000-B01B-4934-9006-ADB3B2C03478}"/>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0.64198189999999999</c:v>
                </c:pt>
              </c:numCache>
            </c:numRef>
          </c:val>
          <c:extLst>
            <c:ext xmlns:c16="http://schemas.microsoft.com/office/drawing/2014/chart" uri="{C3380CC4-5D6E-409C-BE32-E72D297353CC}">
              <c16:uniqueId val="{00000000-E790-4E58-A678-34D1CE4C275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0.62468029999999997</c:v>
                </c:pt>
              </c:numCache>
            </c:numRef>
          </c:val>
          <c:extLst>
            <c:ext xmlns:c16="http://schemas.microsoft.com/office/drawing/2014/chart" uri="{C3380CC4-5D6E-409C-BE32-E72D297353CC}">
              <c16:uniqueId val="{00000001-E790-4E58-A678-34D1CE4C275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0.64822139999999995</c:v>
                </c:pt>
              </c:numCache>
            </c:numRef>
          </c:val>
          <c:extLst>
            <c:ext xmlns:c16="http://schemas.microsoft.com/office/drawing/2014/chart" uri="{C3380CC4-5D6E-409C-BE32-E72D297353CC}">
              <c16:uniqueId val="{00000002-E790-4E58-A678-34D1CE4C275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0.66757489999999997</c:v>
                </c:pt>
              </c:numCache>
            </c:numRef>
          </c:val>
          <c:extLst>
            <c:ext xmlns:c16="http://schemas.microsoft.com/office/drawing/2014/chart" uri="{C3380CC4-5D6E-409C-BE32-E72D297353CC}">
              <c16:uniqueId val="{00000003-E790-4E58-A678-34D1CE4C275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0.66561110000000001</c:v>
                </c:pt>
              </c:numCache>
            </c:numRef>
          </c:val>
          <c:extLst>
            <c:ext xmlns:c16="http://schemas.microsoft.com/office/drawing/2014/chart" uri="{C3380CC4-5D6E-409C-BE32-E72D297353CC}">
              <c16:uniqueId val="{00000000-2894-4D0A-8396-D22FAD6201F5}"/>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0.77276909999999999</c:v>
                </c:pt>
              </c:numCache>
            </c:numRef>
          </c:val>
          <c:extLst>
            <c:ext xmlns:c16="http://schemas.microsoft.com/office/drawing/2014/chart" uri="{C3380CC4-5D6E-409C-BE32-E72D297353CC}">
              <c16:uniqueId val="{00000000-4320-412B-84D3-9120A4612769}"/>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0.79567569999999999</c:v>
                </c:pt>
              </c:numCache>
            </c:numRef>
          </c:val>
          <c:extLst>
            <c:ext xmlns:c16="http://schemas.microsoft.com/office/drawing/2014/chart" uri="{C3380CC4-5D6E-409C-BE32-E72D297353CC}">
              <c16:uniqueId val="{00000001-4320-412B-84D3-9120A4612769}"/>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0.80139369999999999</c:v>
                </c:pt>
              </c:numCache>
            </c:numRef>
          </c:val>
          <c:extLst>
            <c:ext xmlns:c16="http://schemas.microsoft.com/office/drawing/2014/chart" uri="{C3380CC4-5D6E-409C-BE32-E72D297353CC}">
              <c16:uniqueId val="{00000002-4320-412B-84D3-9120A4612769}"/>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0.81444439999999996</c:v>
                </c:pt>
              </c:numCache>
            </c:numRef>
          </c:val>
          <c:extLst>
            <c:ext xmlns:c16="http://schemas.microsoft.com/office/drawing/2014/chart" uri="{C3380CC4-5D6E-409C-BE32-E72D297353CC}">
              <c16:uniqueId val="{00000003-4320-412B-84D3-9120A4612769}"/>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0.80555560000000004</c:v>
                </c:pt>
              </c:numCache>
            </c:numRef>
          </c:val>
          <c:extLst>
            <c:ext xmlns:c16="http://schemas.microsoft.com/office/drawing/2014/chart" uri="{C3380CC4-5D6E-409C-BE32-E72D297353CC}">
              <c16:uniqueId val="{00000000-4C6A-41AD-824C-BB8FCC50F0BA}"/>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0.34514919999999999</c:v>
                </c:pt>
              </c:numCache>
            </c:numRef>
          </c:val>
          <c:extLst>
            <c:ext xmlns:c16="http://schemas.microsoft.com/office/drawing/2014/chart" uri="{C3380CC4-5D6E-409C-BE32-E72D297353CC}">
              <c16:uniqueId val="{00000000-2D5A-4703-86AC-074D37E11041}"/>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0.3454545</c:v>
                </c:pt>
              </c:numCache>
            </c:numRef>
          </c:val>
          <c:extLst>
            <c:ext xmlns:c16="http://schemas.microsoft.com/office/drawing/2014/chart" uri="{C3380CC4-5D6E-409C-BE32-E72D297353CC}">
              <c16:uniqueId val="{00000001-2D5A-4703-86AC-074D37E11041}"/>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0.31701030000000002</c:v>
                </c:pt>
              </c:numCache>
            </c:numRef>
          </c:val>
          <c:extLst>
            <c:ext xmlns:c16="http://schemas.microsoft.com/office/drawing/2014/chart" uri="{C3380CC4-5D6E-409C-BE32-E72D297353CC}">
              <c16:uniqueId val="{00000002-2D5A-4703-86AC-074D37E11041}"/>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0.36049379999999998</c:v>
                </c:pt>
              </c:numCache>
            </c:numRef>
          </c:val>
          <c:extLst>
            <c:ext xmlns:c16="http://schemas.microsoft.com/office/drawing/2014/chart" uri="{C3380CC4-5D6E-409C-BE32-E72D297353CC}">
              <c16:uniqueId val="{00000003-2D5A-4703-86AC-074D37E11041}"/>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0.33886260000000001</c:v>
                </c:pt>
              </c:numCache>
            </c:numRef>
          </c:val>
          <c:extLst>
            <c:ext xmlns:c16="http://schemas.microsoft.com/office/drawing/2014/chart" uri="{C3380CC4-5D6E-409C-BE32-E72D297353CC}">
              <c16:uniqueId val="{00000004-2D5A-4703-86AC-074D37E11041}"/>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0.0</c:formatCode>
                <c:ptCount val="1"/>
                <c:pt idx="0">
                  <c:v>8.9139508999999997</c:v>
                </c:pt>
              </c:numCache>
            </c:numRef>
          </c:val>
          <c:extLst>
            <c:ext xmlns:c16="http://schemas.microsoft.com/office/drawing/2014/chart" uri="{C3380CC4-5D6E-409C-BE32-E72D297353CC}">
              <c16:uniqueId val="{00000000-4C37-4AFF-B91B-C1CB37E94A2C}"/>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0.0</c:formatCode>
                <c:ptCount val="1"/>
                <c:pt idx="0">
                  <c:v>8.9045620000000003</c:v>
                </c:pt>
              </c:numCache>
            </c:numRef>
          </c:val>
          <c:extLst>
            <c:ext xmlns:c16="http://schemas.microsoft.com/office/drawing/2014/chart" uri="{C3380CC4-5D6E-409C-BE32-E72D297353CC}">
              <c16:uniqueId val="{00000001-4C37-4AFF-B91B-C1CB37E94A2C}"/>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0.0</c:formatCode>
                <c:ptCount val="1"/>
                <c:pt idx="0">
                  <c:v>8.9086409</c:v>
                </c:pt>
              </c:numCache>
            </c:numRef>
          </c:val>
          <c:extLst>
            <c:ext xmlns:c16="http://schemas.microsoft.com/office/drawing/2014/chart" uri="{C3380CC4-5D6E-409C-BE32-E72D297353CC}">
              <c16:uniqueId val="{00000002-4C37-4AFF-B91B-C1CB37E94A2C}"/>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0.0</c:formatCode>
                <c:ptCount val="1"/>
                <c:pt idx="0">
                  <c:v>8.9869213000000006</c:v>
                </c:pt>
              </c:numCache>
            </c:numRef>
          </c:val>
          <c:extLst>
            <c:ext xmlns:c16="http://schemas.microsoft.com/office/drawing/2014/chart" uri="{C3380CC4-5D6E-409C-BE32-E72D297353CC}">
              <c16:uniqueId val="{00000003-4C37-4AFF-B91B-C1CB37E94A2C}"/>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0.0</c:formatCode>
                <c:ptCount val="1"/>
                <c:pt idx="0">
                  <c:v>8.9911413000000007</c:v>
                </c:pt>
              </c:numCache>
            </c:numRef>
          </c:val>
          <c:extLst>
            <c:ext xmlns:c16="http://schemas.microsoft.com/office/drawing/2014/chart" uri="{C3380CC4-5D6E-409C-BE32-E72D297353CC}">
              <c16:uniqueId val="{00000000-2629-4D80-AF71-BE12A8BB61CE}"/>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388793440978267E-2"/>
          <c:y val="0.14490768158045678"/>
          <c:w val="0.91491968607305851"/>
          <c:h val="0.66644553963045516"/>
        </c:manualLayout>
      </c:layout>
      <c:barChart>
        <c:barDir val="col"/>
        <c:grouping val="clustered"/>
        <c:varyColors val="0"/>
        <c:ser>
          <c:idx val="0"/>
          <c:order val="0"/>
          <c:tx>
            <c:strRef>
              <c:f>Sheet1!$B$1</c:f>
              <c:strCache>
                <c:ptCount val="1"/>
                <c:pt idx="0">
                  <c:v>2021</c:v>
                </c:pt>
              </c:strCache>
            </c:strRef>
          </c:tx>
          <c:spPr>
            <a:solidFill>
              <a:srgbClr val="005EB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0%</c:formatCode>
                <c:ptCount val="1"/>
                <c:pt idx="0">
                  <c:v>0.3717201</c:v>
                </c:pt>
              </c:numCache>
            </c:numRef>
          </c:val>
          <c:extLst>
            <c:ext xmlns:c16="http://schemas.microsoft.com/office/drawing/2014/chart" uri="{C3380CC4-5D6E-409C-BE32-E72D297353CC}">
              <c16:uniqueId val="{00000000-537F-4395-9B5C-3050DB07251D}"/>
            </c:ext>
          </c:extLst>
        </c:ser>
        <c:ser>
          <c:idx val="1"/>
          <c:order val="1"/>
          <c:tx>
            <c:strRef>
              <c:f>Sheet1!$C$1</c:f>
              <c:strCache>
                <c:ptCount val="1"/>
                <c:pt idx="0">
                  <c:v>2022</c:v>
                </c:pt>
              </c:strCache>
            </c:strRef>
          </c:tx>
          <c:spPr>
            <a:solidFill>
              <a:srgbClr val="41B6E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0%</c:formatCode>
                <c:ptCount val="1"/>
                <c:pt idx="0">
                  <c:v>0.37117899999999998</c:v>
                </c:pt>
              </c:numCache>
            </c:numRef>
          </c:val>
          <c:extLst>
            <c:ext xmlns:c16="http://schemas.microsoft.com/office/drawing/2014/chart" uri="{C3380CC4-5D6E-409C-BE32-E72D297353CC}">
              <c16:uniqueId val="{00000001-537F-4395-9B5C-3050DB07251D}"/>
            </c:ext>
          </c:extLst>
        </c:ser>
        <c:ser>
          <c:idx val="2"/>
          <c:order val="2"/>
          <c:tx>
            <c:strRef>
              <c:f>Sheet1!$D$1</c:f>
              <c:strCache>
                <c:ptCount val="1"/>
                <c:pt idx="0">
                  <c:v>2023</c:v>
                </c:pt>
              </c:strCache>
            </c:strRef>
          </c:tx>
          <c:spPr>
            <a:solidFill>
              <a:srgbClr val="00A49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0%</c:formatCode>
                <c:ptCount val="1"/>
                <c:pt idx="0">
                  <c:v>0.38194440000000002</c:v>
                </c:pt>
              </c:numCache>
            </c:numRef>
          </c:val>
          <c:extLst>
            <c:ext xmlns:c16="http://schemas.microsoft.com/office/drawing/2014/chart" uri="{C3380CC4-5D6E-409C-BE32-E72D297353CC}">
              <c16:uniqueId val="{00000002-537F-4395-9B5C-3050DB07251D}"/>
            </c:ext>
          </c:extLst>
        </c:ser>
        <c:ser>
          <c:idx val="3"/>
          <c:order val="3"/>
          <c:tx>
            <c:strRef>
              <c:f>Sheet1!$E$1</c:f>
              <c:strCache>
                <c:ptCount val="1"/>
                <c:pt idx="0">
                  <c:v>2024</c:v>
                </c:pt>
              </c:strCache>
            </c:strRef>
          </c:tx>
          <c:spPr>
            <a:solidFill>
              <a:srgbClr val="9CDCD7"/>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0%</c:formatCode>
                <c:ptCount val="1"/>
                <c:pt idx="0">
                  <c:v>0.40686270000000002</c:v>
                </c:pt>
              </c:numCache>
            </c:numRef>
          </c:val>
          <c:extLst>
            <c:ext xmlns:c16="http://schemas.microsoft.com/office/drawing/2014/chart" uri="{C3380CC4-5D6E-409C-BE32-E72D297353CC}">
              <c16:uniqueId val="{00000003-537F-4395-9B5C-3050DB07251D}"/>
            </c:ext>
          </c:extLst>
        </c:ser>
        <c:ser>
          <c:idx val="4"/>
          <c:order val="4"/>
          <c:tx>
            <c:strRef>
              <c:f>Sheet1!$F$1</c:f>
              <c:strCache>
                <c:ptCount val="1"/>
                <c:pt idx="0">
                  <c:v>2025</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950"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Sheet1!$F$2</c:f>
              <c:numCache>
                <c:formatCode>0%</c:formatCode>
                <c:ptCount val="1"/>
                <c:pt idx="0">
                  <c:v>0.38981559999999998</c:v>
                </c:pt>
              </c:numCache>
            </c:numRef>
          </c:val>
          <c:extLst>
            <c:ext xmlns:c16="http://schemas.microsoft.com/office/drawing/2014/chart" uri="{C3380CC4-5D6E-409C-BE32-E72D297353CC}">
              <c16:uniqueId val="{00000004-537F-4395-9B5C-3050DB07251D}"/>
            </c:ext>
          </c:extLst>
        </c:ser>
        <c:dLbls>
          <c:dLblPos val="outEnd"/>
          <c:showLegendKey val="0"/>
          <c:showVal val="1"/>
          <c:showCatName val="0"/>
          <c:showSerName val="0"/>
          <c:showPercent val="0"/>
          <c:showBubbleSize val="0"/>
        </c:dLbls>
        <c:gapWidth val="200"/>
        <c:overlap val="-30"/>
        <c:axId val="815935624"/>
        <c:axId val="815935984"/>
      </c:barChart>
      <c:catAx>
        <c:axId val="815935624"/>
        <c:scaling>
          <c:orientation val="minMax"/>
        </c:scaling>
        <c:delete val="1"/>
        <c:axPos val="b"/>
        <c:numFmt formatCode="General" sourceLinked="1"/>
        <c:majorTickMark val="out"/>
        <c:minorTickMark val="none"/>
        <c:tickLblPos val="nextTo"/>
        <c:crossAx val="815935984"/>
        <c:crosses val="autoZero"/>
        <c:auto val="1"/>
        <c:lblAlgn val="ctr"/>
        <c:lblOffset val="100"/>
        <c:noMultiLvlLbl val="0"/>
      </c:catAx>
      <c:valAx>
        <c:axId val="81593598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815935624"/>
        <c:crosses val="autoZero"/>
        <c:crossBetween val="between"/>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10144227896775118"/>
          <c:w val="0.748076736844144"/>
          <c:h val="0.7321326880648954"/>
        </c:manualLayout>
      </c:layout>
      <c:barChart>
        <c:barDir val="bar"/>
        <c:grouping val="stacked"/>
        <c:varyColors val="0"/>
        <c:ser>
          <c:idx val="0"/>
          <c:order val="0"/>
          <c:tx>
            <c:strRef>
              <c:f>Sheet1!$B$1</c:f>
              <c:strCache>
                <c:ptCount val="1"/>
                <c:pt idx="0">
                  <c:v>Category 1</c:v>
                </c:pt>
              </c:strCache>
            </c:strRef>
          </c:tx>
          <c:spPr>
            <a:solidFill>
              <a:srgbClr val="A8C7E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Sheet1!$B$2:$B$20</c:f>
              <c:numCache>
                <c:formatCode>0</c:formatCode>
                <c:ptCount val="19"/>
                <c:pt idx="0">
                  <c:v>0</c:v>
                </c:pt>
                <c:pt idx="1">
                  <c:v>1</c:v>
                </c:pt>
                <c:pt idx="2">
                  <c:v>2</c:v>
                </c:pt>
                <c:pt idx="3">
                  <c:v>7</c:v>
                </c:pt>
              </c:numCache>
            </c:numRef>
          </c:val>
          <c:extLst>
            <c:ext xmlns:c16="http://schemas.microsoft.com/office/drawing/2014/chart" uri="{C3380CC4-5D6E-409C-BE32-E72D297353CC}">
              <c16:uniqueId val="{00000000-EFEA-40C2-A325-5473F2AEDC4B}"/>
            </c:ext>
          </c:extLst>
        </c:ser>
        <c:ser>
          <c:idx val="1"/>
          <c:order val="1"/>
          <c:tx>
            <c:strRef>
              <c:f>Sheet1!$C$1</c:f>
              <c:strCache>
                <c:ptCount val="1"/>
                <c:pt idx="0">
                  <c:v>Category 2</c:v>
                </c:pt>
              </c:strCache>
            </c:strRef>
          </c:tx>
          <c:spPr>
            <a:solidFill>
              <a:srgbClr val="DCDDDE"/>
            </a:solidFill>
            <a:ln>
              <a:noFill/>
            </a:ln>
            <a:effectLst/>
          </c:spPr>
          <c:invertIfNegative val="0"/>
          <c:dPt>
            <c:idx val="0"/>
            <c:invertIfNegative val="0"/>
            <c:bubble3D val="0"/>
            <c:spPr>
              <a:solidFill>
                <a:srgbClr val="DCDDDE"/>
              </a:solidFill>
              <a:ln>
                <a:noFill/>
              </a:ln>
              <a:effectLst/>
            </c:spPr>
            <c:extLst>
              <c:ext xmlns:c16="http://schemas.microsoft.com/office/drawing/2014/chart" uri="{C3380CC4-5D6E-409C-BE32-E72D297353CC}">
                <c16:uniqueId val="{00000002-EFEA-40C2-A325-5473F2AEDC4B}"/>
              </c:ext>
            </c:extLst>
          </c:dPt>
          <c:dPt>
            <c:idx val="1"/>
            <c:invertIfNegative val="0"/>
            <c:bubble3D val="0"/>
            <c:spPr>
              <a:solidFill>
                <a:srgbClr val="DCDDDE"/>
              </a:solidFill>
              <a:ln>
                <a:noFill/>
              </a:ln>
              <a:effectLst/>
            </c:spPr>
            <c:extLst>
              <c:ext xmlns:c16="http://schemas.microsoft.com/office/drawing/2014/chart" uri="{C3380CC4-5D6E-409C-BE32-E72D297353CC}">
                <c16:uniqueId val="{00000004-EFEA-40C2-A325-5473F2AEDC4B}"/>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Sheet1!$C$2:$C$20</c:f>
              <c:numCache>
                <c:formatCode>0</c:formatCode>
                <c:ptCount val="19"/>
                <c:pt idx="0">
                  <c:v>50</c:v>
                </c:pt>
                <c:pt idx="1">
                  <c:v>59</c:v>
                </c:pt>
                <c:pt idx="2">
                  <c:v>59</c:v>
                </c:pt>
                <c:pt idx="3">
                  <c:v>52</c:v>
                </c:pt>
              </c:numCache>
            </c:numRef>
          </c:val>
          <c:extLst>
            <c:ext xmlns:c16="http://schemas.microsoft.com/office/drawing/2014/chart" uri="{C3380CC4-5D6E-409C-BE32-E72D297353CC}">
              <c16:uniqueId val="{00000005-EFEA-40C2-A325-5473F2AEDC4B}"/>
            </c:ext>
          </c:extLst>
        </c:ser>
        <c:ser>
          <c:idx val="2"/>
          <c:order val="2"/>
          <c:tx>
            <c:strRef>
              <c:f>Sheet1!$D$1</c:f>
              <c:strCache>
                <c:ptCount val="1"/>
                <c:pt idx="0">
                  <c:v>Category 3</c:v>
                </c:pt>
              </c:strCache>
            </c:strRef>
          </c:tx>
          <c:spPr>
            <a:solidFill>
              <a:srgbClr val="0A74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DCDDDE"/>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Sheet1!$D$2:$D$20</c:f>
              <c:numCache>
                <c:formatCode>0</c:formatCode>
                <c:ptCount val="19"/>
                <c:pt idx="0">
                  <c:v>11</c:v>
                </c:pt>
                <c:pt idx="1">
                  <c:v>1</c:v>
                </c:pt>
                <c:pt idx="2">
                  <c:v>0</c:v>
                </c:pt>
                <c:pt idx="3">
                  <c:v>2</c:v>
                </c:pt>
              </c:numCache>
            </c:numRef>
          </c:val>
          <c:extLst>
            <c:ext xmlns:c16="http://schemas.microsoft.com/office/drawing/2014/chart" uri="{C3380CC4-5D6E-409C-BE32-E72D297353CC}">
              <c16:uniqueId val="{00000006-EFEA-40C2-A325-5473F2AEDC4B}"/>
            </c:ext>
          </c:extLst>
        </c:ser>
        <c:ser>
          <c:idx val="3"/>
          <c:order val="3"/>
          <c:tx>
            <c:strRef>
              <c:f>Sheet1!$E$1</c:f>
              <c:strCache>
                <c:ptCount val="1"/>
              </c:strCache>
            </c:strRef>
          </c:tx>
          <c:spPr>
            <a:solidFill>
              <a:srgbClr val="0A74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Sheet1!$E$2:$E$12</c:f>
              <c:numCache>
                <c:formatCode>General</c:formatCode>
                <c:ptCount val="11"/>
              </c:numCache>
            </c:numRef>
          </c:val>
          <c:extLst>
            <c:ext xmlns:c16="http://schemas.microsoft.com/office/drawing/2014/chart" uri="{C3380CC4-5D6E-409C-BE32-E72D297353CC}">
              <c16:uniqueId val="{00000007-EFEA-40C2-A325-5473F2AEDC4B}"/>
            </c:ext>
          </c:extLst>
        </c:ser>
        <c:ser>
          <c:idx val="4"/>
          <c:order val="4"/>
          <c:tx>
            <c:strRef>
              <c:f>Sheet1!$F$1</c:f>
              <c:strCache>
                <c:ptCount val="1"/>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Sheet1!$F$2:$F$12</c:f>
              <c:numCache>
                <c:formatCode>General</c:formatCode>
                <c:ptCount val="11"/>
              </c:numCache>
            </c:numRef>
          </c:val>
          <c:extLst>
            <c:ext xmlns:c16="http://schemas.microsoft.com/office/drawing/2014/chart" uri="{C3380CC4-5D6E-409C-BE32-E72D297353CC}">
              <c16:uniqueId val="{00000008-EFEA-40C2-A325-5473F2AEDC4B}"/>
            </c:ext>
          </c:extLst>
        </c:ser>
        <c:dLbls>
          <c:showLegendKey val="0"/>
          <c:showVal val="1"/>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Sheet1!$H$2:$H$12</c:f>
              <c:numCache>
                <c:formatCode>General</c:formatCode>
                <c:ptCount val="11"/>
              </c:numCache>
            </c:numRef>
          </c:xVal>
          <c:yVal>
            <c:numRef>
              <c:f>Sheet1!$I$2:$I$12</c:f>
              <c:numCache>
                <c:formatCode>General</c:formatCode>
                <c:ptCount val="11"/>
              </c:numCache>
            </c:numRef>
          </c:yVal>
          <c:smooth val="0"/>
          <c:extLst>
            <c:ext xmlns:c16="http://schemas.microsoft.com/office/drawing/2014/chart" uri="{C3380CC4-5D6E-409C-BE32-E72D297353CC}">
              <c16:uniqueId val="{00000009-EFEA-40C2-A325-5473F2AEDC4B}"/>
            </c:ext>
          </c:extLst>
        </c:ser>
        <c:dLbls>
          <c:showLegendKey val="0"/>
          <c:showVal val="1"/>
          <c:showCatName val="0"/>
          <c:showSerName val="0"/>
          <c:showPercent val="0"/>
          <c:showBubbleSize val="0"/>
        </c:dLbls>
        <c:axId val="769328800"/>
        <c:axId val="769326880"/>
      </c:scatterChart>
      <c:valAx>
        <c:axId val="769328800"/>
        <c:scaling>
          <c:orientation val="minMax"/>
          <c:max val="80"/>
          <c:min val="0"/>
        </c:scaling>
        <c:delete val="1"/>
        <c:axPos val="b"/>
        <c:numFmt formatCode="0" sourceLinked="0"/>
        <c:majorTickMark val="out"/>
        <c:minorTickMark val="none"/>
        <c:tickLblPos val="nextTo"/>
        <c:crossAx val="769326880"/>
        <c:crosses val="autoZero"/>
        <c:crossBetween val="midCat"/>
      </c:valAx>
      <c:valAx>
        <c:axId val="769326880"/>
        <c:scaling>
          <c:orientation val="minMax"/>
          <c:max val="11.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1"/>
        <c:axPos val="b"/>
        <c:majorGridlines>
          <c:spPr>
            <a:ln w="9525" cap="flat" cmpd="sng" algn="ctr">
              <a:noFill/>
              <a:round/>
            </a:ln>
            <a:effectLst/>
          </c:spPr>
        </c:majorGridlines>
        <c:numFmt formatCode="#,##0" sourceLinked="0"/>
        <c:majorTickMark val="out"/>
        <c:minorTickMark val="none"/>
        <c:tickLblPos val="nextTo"/>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843418294120167E-2"/>
          <c:y val="0.10144227896775118"/>
          <c:w val="0.748076736844144"/>
          <c:h val="0.7321326880648954"/>
        </c:manualLayout>
      </c:layout>
      <c:barChart>
        <c:barDir val="bar"/>
        <c:grouping val="stacked"/>
        <c:varyColors val="0"/>
        <c:ser>
          <c:idx val="0"/>
          <c:order val="0"/>
          <c:tx>
            <c:strRef>
              <c:f>Sheet1!$B$1</c:f>
              <c:strCache>
                <c:ptCount val="1"/>
                <c:pt idx="0">
                  <c:v>Category 1</c:v>
                </c:pt>
              </c:strCache>
            </c:strRef>
          </c:tx>
          <c:spPr>
            <a:solidFill>
              <a:srgbClr val="A8C7E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Sheet1!$B$2:$B$20</c:f>
              <c:numCache>
                <c:formatCode>General</c:formatCode>
                <c:ptCount val="19"/>
                <c:pt idx="0" formatCode="0">
                  <c:v>0</c:v>
                </c:pt>
              </c:numCache>
            </c:numRef>
          </c:val>
          <c:extLst>
            <c:ext xmlns:c16="http://schemas.microsoft.com/office/drawing/2014/chart" uri="{C3380CC4-5D6E-409C-BE32-E72D297353CC}">
              <c16:uniqueId val="{00000000-1349-4E48-BD19-C6FDCC9DDD5F}"/>
            </c:ext>
          </c:extLst>
        </c:ser>
        <c:ser>
          <c:idx val="1"/>
          <c:order val="1"/>
          <c:tx>
            <c:strRef>
              <c:f>Sheet1!$C$1</c:f>
              <c:strCache>
                <c:ptCount val="1"/>
                <c:pt idx="0">
                  <c:v>Category 2</c:v>
                </c:pt>
              </c:strCache>
            </c:strRef>
          </c:tx>
          <c:spPr>
            <a:solidFill>
              <a:srgbClr val="DCDDDE"/>
            </a:solidFill>
            <a:ln>
              <a:noFill/>
            </a:ln>
            <a:effectLst/>
          </c:spPr>
          <c:invertIfNegative val="0"/>
          <c:dPt>
            <c:idx val="0"/>
            <c:invertIfNegative val="0"/>
            <c:bubble3D val="0"/>
            <c:spPr>
              <a:solidFill>
                <a:srgbClr val="DCDDDE"/>
              </a:solidFill>
              <a:ln>
                <a:noFill/>
              </a:ln>
              <a:effectLst/>
            </c:spPr>
            <c:extLst>
              <c:ext xmlns:c16="http://schemas.microsoft.com/office/drawing/2014/chart" uri="{C3380CC4-5D6E-409C-BE32-E72D297353CC}">
                <c16:uniqueId val="{00000002-1349-4E48-BD19-C6FDCC9DDD5F}"/>
              </c:ext>
            </c:extLst>
          </c:dPt>
          <c:dPt>
            <c:idx val="1"/>
            <c:invertIfNegative val="0"/>
            <c:bubble3D val="0"/>
            <c:spPr>
              <a:solidFill>
                <a:srgbClr val="DCDDDE"/>
              </a:solidFill>
              <a:ln>
                <a:noFill/>
              </a:ln>
              <a:effectLst/>
            </c:spPr>
            <c:extLst>
              <c:ext xmlns:c16="http://schemas.microsoft.com/office/drawing/2014/chart" uri="{C3380CC4-5D6E-409C-BE32-E72D297353CC}">
                <c16:uniqueId val="{00000004-1349-4E48-BD19-C6FDCC9DDD5F}"/>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Sheet1!$C$2:$C$20</c:f>
              <c:numCache>
                <c:formatCode>General</c:formatCode>
                <c:ptCount val="19"/>
                <c:pt idx="0" formatCode="0">
                  <c:v>59</c:v>
                </c:pt>
              </c:numCache>
            </c:numRef>
          </c:val>
          <c:extLst>
            <c:ext xmlns:c16="http://schemas.microsoft.com/office/drawing/2014/chart" uri="{C3380CC4-5D6E-409C-BE32-E72D297353CC}">
              <c16:uniqueId val="{00000005-1349-4E48-BD19-C6FDCC9DDD5F}"/>
            </c:ext>
          </c:extLst>
        </c:ser>
        <c:ser>
          <c:idx val="2"/>
          <c:order val="2"/>
          <c:tx>
            <c:strRef>
              <c:f>Sheet1!$D$1</c:f>
              <c:strCache>
                <c:ptCount val="1"/>
                <c:pt idx="0">
                  <c:v>Category 3</c:v>
                </c:pt>
              </c:strCache>
            </c:strRef>
          </c:tx>
          <c:spPr>
            <a:solidFill>
              <a:srgbClr val="0A74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DCDDDE"/>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Sheet1!$D$2:$D$20</c:f>
              <c:numCache>
                <c:formatCode>General</c:formatCode>
                <c:ptCount val="19"/>
                <c:pt idx="0" formatCode="0">
                  <c:v>2</c:v>
                </c:pt>
              </c:numCache>
            </c:numRef>
          </c:val>
          <c:extLst>
            <c:ext xmlns:c16="http://schemas.microsoft.com/office/drawing/2014/chart" uri="{C3380CC4-5D6E-409C-BE32-E72D297353CC}">
              <c16:uniqueId val="{00000006-1349-4E48-BD19-C6FDCC9DDD5F}"/>
            </c:ext>
          </c:extLst>
        </c:ser>
        <c:ser>
          <c:idx val="3"/>
          <c:order val="3"/>
          <c:tx>
            <c:strRef>
              <c:f>Sheet1!$E$1</c:f>
              <c:strCache>
                <c:ptCount val="1"/>
              </c:strCache>
            </c:strRef>
          </c:tx>
          <c:spPr>
            <a:solidFill>
              <a:srgbClr val="0A74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Sheet1!$E$2:$E$12</c:f>
              <c:numCache>
                <c:formatCode>General</c:formatCode>
                <c:ptCount val="11"/>
              </c:numCache>
            </c:numRef>
          </c:val>
          <c:extLst>
            <c:ext xmlns:c16="http://schemas.microsoft.com/office/drawing/2014/chart" uri="{C3380CC4-5D6E-409C-BE32-E72D297353CC}">
              <c16:uniqueId val="{00000007-1349-4E48-BD19-C6FDCC9DDD5F}"/>
            </c:ext>
          </c:extLst>
        </c:ser>
        <c:ser>
          <c:idx val="4"/>
          <c:order val="4"/>
          <c:tx>
            <c:strRef>
              <c:f>Sheet1!$F$1</c:f>
              <c:strCache>
                <c:ptCount val="1"/>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Trust 1</c:v>
                </c:pt>
                <c:pt idx="1">
                  <c:v>Trust 2</c:v>
                </c:pt>
                <c:pt idx="2">
                  <c:v>Trust 3</c:v>
                </c:pt>
                <c:pt idx="3">
                  <c:v>Trust 4</c:v>
                </c:pt>
                <c:pt idx="4">
                  <c:v>Trust 5</c:v>
                </c:pt>
                <c:pt idx="5">
                  <c:v>Trust 6</c:v>
                </c:pt>
                <c:pt idx="6">
                  <c:v>Trust 7</c:v>
                </c:pt>
                <c:pt idx="7">
                  <c:v>Trust 8</c:v>
                </c:pt>
                <c:pt idx="8">
                  <c:v>Trust 9</c:v>
                </c:pt>
                <c:pt idx="9">
                  <c:v>Trust 10</c:v>
                </c:pt>
                <c:pt idx="10">
                  <c:v>Trust 11</c:v>
                </c:pt>
                <c:pt idx="11">
                  <c:v>Trust 12</c:v>
                </c:pt>
                <c:pt idx="12">
                  <c:v>Trust 13</c:v>
                </c:pt>
                <c:pt idx="13">
                  <c:v>Trust 14</c:v>
                </c:pt>
                <c:pt idx="14">
                  <c:v>Trust 15</c:v>
                </c:pt>
                <c:pt idx="15">
                  <c:v>Trust 16</c:v>
                </c:pt>
                <c:pt idx="16">
                  <c:v>Trust 17</c:v>
                </c:pt>
                <c:pt idx="17">
                  <c:v>Trust 18</c:v>
                </c:pt>
                <c:pt idx="18">
                  <c:v>Trust 19</c:v>
                </c:pt>
              </c:strCache>
            </c:strRef>
          </c:cat>
          <c:val>
            <c:numRef>
              <c:f>Sheet1!$F$2:$F$12</c:f>
              <c:numCache>
                <c:formatCode>General</c:formatCode>
                <c:ptCount val="11"/>
              </c:numCache>
            </c:numRef>
          </c:val>
          <c:extLst>
            <c:ext xmlns:c16="http://schemas.microsoft.com/office/drawing/2014/chart" uri="{C3380CC4-5D6E-409C-BE32-E72D297353CC}">
              <c16:uniqueId val="{00000008-1349-4E48-BD19-C6FDCC9DDD5F}"/>
            </c:ext>
          </c:extLst>
        </c:ser>
        <c:dLbls>
          <c:showLegendKey val="0"/>
          <c:showVal val="1"/>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Sheet1!$H$2:$H$12</c:f>
              <c:numCache>
                <c:formatCode>General</c:formatCode>
                <c:ptCount val="11"/>
              </c:numCache>
            </c:numRef>
          </c:xVal>
          <c:yVal>
            <c:numRef>
              <c:f>Sheet1!$I$2:$I$12</c:f>
              <c:numCache>
                <c:formatCode>General</c:formatCode>
                <c:ptCount val="11"/>
              </c:numCache>
            </c:numRef>
          </c:yVal>
          <c:smooth val="0"/>
          <c:extLst>
            <c:ext xmlns:c16="http://schemas.microsoft.com/office/drawing/2014/chart" uri="{C3380CC4-5D6E-409C-BE32-E72D297353CC}">
              <c16:uniqueId val="{00000009-1349-4E48-BD19-C6FDCC9DDD5F}"/>
            </c:ext>
          </c:extLst>
        </c:ser>
        <c:dLbls>
          <c:showLegendKey val="0"/>
          <c:showVal val="1"/>
          <c:showCatName val="0"/>
          <c:showSerName val="0"/>
          <c:showPercent val="0"/>
          <c:showBubbleSize val="0"/>
        </c:dLbls>
        <c:axId val="769328800"/>
        <c:axId val="769326880"/>
      </c:scatterChart>
      <c:valAx>
        <c:axId val="769328800"/>
        <c:scaling>
          <c:orientation val="minMax"/>
          <c:max val="80"/>
          <c:min val="0"/>
        </c:scaling>
        <c:delete val="1"/>
        <c:axPos val="b"/>
        <c:numFmt formatCode="0" sourceLinked="0"/>
        <c:majorTickMark val="out"/>
        <c:minorTickMark val="none"/>
        <c:tickLblPos val="nextTo"/>
        <c:crossAx val="769326880"/>
        <c:crosses val="autoZero"/>
        <c:crossBetween val="midCat"/>
      </c:valAx>
      <c:valAx>
        <c:axId val="769326880"/>
        <c:scaling>
          <c:orientation val="minMax"/>
          <c:max val="11.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1"/>
        <c:axPos val="b"/>
        <c:majorGridlines>
          <c:spPr>
            <a:ln w="9525" cap="flat" cmpd="sng" algn="ctr">
              <a:noFill/>
              <a:round/>
            </a:ln>
            <a:effectLst/>
          </c:spPr>
        </c:majorGridlines>
        <c:numFmt formatCode="#,##0" sourceLinked="0"/>
        <c:majorTickMark val="out"/>
        <c:minorTickMark val="none"/>
        <c:tickLblPos val="nextTo"/>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2250232366598477"/>
          <c:w val="0.90171044375389497"/>
          <c:h val="0.71026386838909816"/>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Sheet1!$A$2:$A$5</c:f>
              <c:strCache>
                <c:ptCount val="4"/>
                <c:pt idx="0">
                  <c:v>Q20. Treatment options were explained in a way the patient could completely understand</c:v>
                </c:pt>
                <c:pt idx="1">
                  <c:v>Q21. Patient was definitely involved as much as they wanted to be in decisions about their treatment</c:v>
                </c:pt>
                <c:pt idx="2">
                  <c:v>Q22. Family and/or carers were definitely involved as much as the patient wanted them to be in decisions about treatment options</c:v>
                </c:pt>
                <c:pt idx="3">
                  <c:v>Q23. Patient could get further advice from a different healthcare professional before making decisions about their treatment options</c:v>
                </c:pt>
              </c:strCache>
            </c:strRef>
          </c:cat>
          <c:val>
            <c:numRef>
              <c:f>Sheet1!$B$2:$B$5</c:f>
              <c:numCache>
                <c:formatCode>0%</c:formatCode>
                <c:ptCount val="4"/>
                <c:pt idx="0">
                  <c:v>0.79546289999999997</c:v>
                </c:pt>
                <c:pt idx="1">
                  <c:v>0.77104649999999997</c:v>
                </c:pt>
                <c:pt idx="2">
                  <c:v>0.81998439999999995</c:v>
                </c:pt>
                <c:pt idx="3">
                  <c:v>0.52511010000000002</c:v>
                </c:pt>
              </c:numCache>
            </c:numRef>
          </c:val>
          <c:extLst>
            <c:ext xmlns:c16="http://schemas.microsoft.com/office/drawing/2014/chart" uri="{C3380CC4-5D6E-409C-BE32-E72D297353CC}">
              <c16:uniqueId val="{00000000-1D9C-435C-A94C-81CCF96A8B02}"/>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1D9C-435C-A94C-81CCF96A8B02}"/>
              </c:ext>
            </c:extLst>
          </c:dPt>
          <c:dPt>
            <c:idx val="1"/>
            <c:invertIfNegative val="0"/>
            <c:bubble3D val="0"/>
            <c:extLst>
              <c:ext xmlns:c16="http://schemas.microsoft.com/office/drawing/2014/chart" uri="{C3380CC4-5D6E-409C-BE32-E72D297353CC}">
                <c16:uniqueId val="{00000004-1D9C-435C-A94C-81CCF96A8B02}"/>
              </c:ext>
            </c:extLst>
          </c:dPt>
          <c:cat>
            <c:strRef>
              <c:f>Sheet1!$A$2:$A$5</c:f>
              <c:strCache>
                <c:ptCount val="4"/>
                <c:pt idx="0">
                  <c:v>Q20. Treatment options were explained in a way the patient could completely understand</c:v>
                </c:pt>
                <c:pt idx="1">
                  <c:v>Q21. Patient was definitely involved as much as they wanted to be in decisions about their treatment</c:v>
                </c:pt>
                <c:pt idx="2">
                  <c:v>Q22. Family and/or carers were definitely involved as much as the patient wanted them to be in decisions about treatment options</c:v>
                </c:pt>
                <c:pt idx="3">
                  <c:v>Q23. Patient could get further advice from a different healthcare professional before making decisions about their treatment options</c:v>
                </c:pt>
              </c:strCache>
            </c:strRef>
          </c:cat>
          <c:val>
            <c:numRef>
              <c:f>Sheet1!$C$2:$C$5</c:f>
              <c:numCache>
                <c:formatCode>0%</c:formatCode>
                <c:ptCount val="4"/>
                <c:pt idx="0">
                  <c:v>5.9604000000000002E-3</c:v>
                </c:pt>
                <c:pt idx="1">
                  <c:v>1.0764900000000001E-2</c:v>
                </c:pt>
                <c:pt idx="2">
                  <c:v>1.1078299999999999E-2</c:v>
                </c:pt>
                <c:pt idx="3">
                  <c:v>1.4549599999999999E-2</c:v>
                </c:pt>
              </c:numCache>
            </c:numRef>
          </c:val>
          <c:extLst>
            <c:ext xmlns:c16="http://schemas.microsoft.com/office/drawing/2014/chart" uri="{C3380CC4-5D6E-409C-BE32-E72D297353CC}">
              <c16:uniqueId val="{00000005-1D9C-435C-A94C-81CCF96A8B02}"/>
            </c:ext>
          </c:extLst>
        </c:ser>
        <c:ser>
          <c:idx val="2"/>
          <c:order val="2"/>
          <c:tx>
            <c:strRef>
              <c:f>Sheet1!$D$1</c:f>
              <c:strCache>
                <c:ptCount val="1"/>
                <c:pt idx="0">
                  <c:v>Category 3</c:v>
                </c:pt>
              </c:strCache>
            </c:strRef>
          </c:tx>
          <c:spPr>
            <a:solidFill>
              <a:srgbClr val="DCDDDE"/>
            </a:solidFill>
            <a:ln>
              <a:noFill/>
            </a:ln>
            <a:effectLst/>
          </c:spPr>
          <c:invertIfNegative val="0"/>
          <c:cat>
            <c:strRef>
              <c:f>Sheet1!$A$2:$A$5</c:f>
              <c:strCache>
                <c:ptCount val="4"/>
                <c:pt idx="0">
                  <c:v>Q20. Treatment options were explained in a way the patient could completely understand</c:v>
                </c:pt>
                <c:pt idx="1">
                  <c:v>Q21. Patient was definitely involved as much as they wanted to be in decisions about their treatment</c:v>
                </c:pt>
                <c:pt idx="2">
                  <c:v>Q22. Family and/or carers were definitely involved as much as the patient wanted them to be in decisions about treatment options</c:v>
                </c:pt>
                <c:pt idx="3">
                  <c:v>Q23. Patient could get further advice from a different healthcare professional before making decisions about their treatment options</c:v>
                </c:pt>
              </c:strCache>
            </c:strRef>
          </c:cat>
          <c:val>
            <c:numRef>
              <c:f>Sheet1!$D$2:$D$5</c:f>
              <c:numCache>
                <c:formatCode>0%</c:formatCode>
                <c:ptCount val="4"/>
                <c:pt idx="0">
                  <c:v>5.3966699999999999E-2</c:v>
                </c:pt>
                <c:pt idx="1">
                  <c:v>4.4801399999999998E-2</c:v>
                </c:pt>
                <c:pt idx="2">
                  <c:v>4.2168900000000002E-2</c:v>
                </c:pt>
                <c:pt idx="3">
                  <c:v>7.8761899999999996E-2</c:v>
                </c:pt>
              </c:numCache>
            </c:numRef>
          </c:val>
          <c:extLst>
            <c:ext xmlns:c16="http://schemas.microsoft.com/office/drawing/2014/chart" uri="{C3380CC4-5D6E-409C-BE32-E72D297353CC}">
              <c16:uniqueId val="{00000006-1D9C-435C-A94C-81CCF96A8B02}"/>
            </c:ext>
          </c:extLst>
        </c:ser>
        <c:ser>
          <c:idx val="3"/>
          <c:order val="3"/>
          <c:tx>
            <c:strRef>
              <c:f>Sheet1!$E$1</c:f>
              <c:strCache>
                <c:ptCount val="1"/>
                <c:pt idx="0">
                  <c:v>Category 4</c:v>
                </c:pt>
              </c:strCache>
            </c:strRef>
          </c:tx>
          <c:spPr>
            <a:solidFill>
              <a:srgbClr val="0A74BB"/>
            </a:solidFill>
            <a:ln>
              <a:noFill/>
            </a:ln>
            <a:effectLst/>
          </c:spPr>
          <c:invertIfNegative val="0"/>
          <c:cat>
            <c:strRef>
              <c:f>Sheet1!$A$2:$A$5</c:f>
              <c:strCache>
                <c:ptCount val="4"/>
                <c:pt idx="0">
                  <c:v>Q20. Treatment options were explained in a way the patient could completely understand</c:v>
                </c:pt>
                <c:pt idx="1">
                  <c:v>Q21. Patient was definitely involved as much as they wanted to be in decisions about their treatment</c:v>
                </c:pt>
                <c:pt idx="2">
                  <c:v>Q22. Family and/or carers were definitely involved as much as the patient wanted them to be in decisions about treatment options</c:v>
                </c:pt>
                <c:pt idx="3">
                  <c:v>Q23. Patient could get further advice from a different healthcare professional before making decisions about their treatment options</c:v>
                </c:pt>
              </c:strCache>
            </c:strRef>
          </c:cat>
          <c:val>
            <c:numRef>
              <c:f>Sheet1!$E$2:$E$5</c:f>
              <c:numCache>
                <c:formatCode>0%</c:formatCode>
                <c:ptCount val="4"/>
                <c:pt idx="0">
                  <c:v>0</c:v>
                </c:pt>
                <c:pt idx="1">
                  <c:v>0</c:v>
                </c:pt>
                <c:pt idx="2">
                  <c:v>0</c:v>
                </c:pt>
                <c:pt idx="3">
                  <c:v>6.6011999999999998E-3</c:v>
                </c:pt>
              </c:numCache>
            </c:numRef>
          </c:val>
          <c:extLst>
            <c:ext xmlns:c16="http://schemas.microsoft.com/office/drawing/2014/chart" uri="{C3380CC4-5D6E-409C-BE32-E72D297353CC}">
              <c16:uniqueId val="{00000007-1D9C-435C-A94C-81CCF96A8B02}"/>
            </c:ext>
          </c:extLst>
        </c:ser>
        <c:ser>
          <c:idx val="4"/>
          <c:order val="4"/>
          <c:tx>
            <c:strRef>
              <c:f>Sheet1!$F$1</c:f>
              <c:strCache>
                <c:ptCount val="1"/>
                <c:pt idx="0">
                  <c:v>Category 5</c:v>
                </c:pt>
              </c:strCache>
            </c:strRef>
          </c:tx>
          <c:spPr>
            <a:noFill/>
            <a:ln>
              <a:noFill/>
            </a:ln>
            <a:effectLst/>
          </c:spPr>
          <c:invertIfNegative val="0"/>
          <c:cat>
            <c:strRef>
              <c:f>Sheet1!$A$2:$A$5</c:f>
              <c:strCache>
                <c:ptCount val="4"/>
                <c:pt idx="0">
                  <c:v>Q20. Treatment options were explained in a way the patient could completely understand</c:v>
                </c:pt>
                <c:pt idx="1">
                  <c:v>Q21. Patient was definitely involved as much as they wanted to be in decisions about their treatment</c:v>
                </c:pt>
                <c:pt idx="2">
                  <c:v>Q22. Family and/or carers were definitely involved as much as the patient wanted them to be in decisions about treatment options</c:v>
                </c:pt>
                <c:pt idx="3">
                  <c:v>Q23. Patient could get further advice from a different healthcare professional before making decisions about their treatment options</c:v>
                </c:pt>
              </c:strCache>
            </c:strRef>
          </c:cat>
          <c:val>
            <c:numRef>
              <c:f>Sheet1!$F$2:$F$5</c:f>
              <c:numCache>
                <c:formatCode>0%</c:formatCode>
                <c:ptCount val="4"/>
                <c:pt idx="0">
                  <c:v>0.14460999999999999</c:v>
                </c:pt>
                <c:pt idx="1">
                  <c:v>0.17338719999999999</c:v>
                </c:pt>
                <c:pt idx="2">
                  <c:v>0.1267684</c:v>
                </c:pt>
                <c:pt idx="3">
                  <c:v>0.37497720000000001</c:v>
                </c:pt>
              </c:numCache>
            </c:numRef>
          </c:val>
          <c:extLst>
            <c:ext xmlns:c16="http://schemas.microsoft.com/office/drawing/2014/chart" uri="{C3380CC4-5D6E-409C-BE32-E72D297353CC}">
              <c16:uniqueId val="{00000008-1D9C-435C-A94C-81CCF96A8B02}"/>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Sheet1!$H$2:$H$5</c:f>
              <c:numCache>
                <c:formatCode>0%</c:formatCode>
                <c:ptCount val="4"/>
                <c:pt idx="0">
                  <c:v>0.82794959999999995</c:v>
                </c:pt>
                <c:pt idx="1">
                  <c:v>0.814469</c:v>
                </c:pt>
                <c:pt idx="2">
                  <c:v>0.86315439999999999</c:v>
                </c:pt>
                <c:pt idx="3">
                  <c:v>0.62000580000000005</c:v>
                </c:pt>
              </c:numCache>
            </c:numRef>
          </c:xVal>
          <c:yVal>
            <c:numRef>
              <c:f>Sheet1!$I$2:$I$5</c:f>
              <c:numCache>
                <c:formatCode>General</c:formatCode>
                <c:ptCount val="4"/>
                <c:pt idx="0">
                  <c:v>4</c:v>
                </c:pt>
                <c:pt idx="1">
                  <c:v>3</c:v>
                </c:pt>
                <c:pt idx="2">
                  <c:v>2</c:v>
                </c:pt>
                <c:pt idx="3">
                  <c:v>1</c:v>
                </c:pt>
              </c:numCache>
            </c:numRef>
          </c:yVal>
          <c:smooth val="0"/>
          <c:extLst>
            <c:ext xmlns:c16="http://schemas.microsoft.com/office/drawing/2014/chart" uri="{C3380CC4-5D6E-409C-BE32-E72D297353CC}">
              <c16:uniqueId val="{00000009-1D9C-435C-A94C-81CCF96A8B02}"/>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4.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40395434405869E-2"/>
          <c:y val="0.23472199013297473"/>
          <c:w val="0.90171044375389497"/>
          <c:h val="0.64305568071363139"/>
        </c:manualLayout>
      </c:layout>
      <c:barChart>
        <c:barDir val="bar"/>
        <c:grouping val="stacked"/>
        <c:varyColors val="0"/>
        <c:ser>
          <c:idx val="0"/>
          <c:order val="0"/>
          <c:tx>
            <c:strRef>
              <c:f>Sheet1!$B$1</c:f>
              <c:strCache>
                <c:ptCount val="1"/>
                <c:pt idx="0">
                  <c:v>Category 1</c:v>
                </c:pt>
              </c:strCache>
            </c:strRef>
          </c:tx>
          <c:spPr>
            <a:noFill/>
            <a:ln>
              <a:noFill/>
            </a:ln>
            <a:effectLst/>
          </c:spPr>
          <c:invertIfNegative val="0"/>
          <c:cat>
            <c:strRef>
              <c:f>Sheet1!$A$2:$A$6</c:f>
              <c:strCache>
                <c:ptCount val="5"/>
                <c:pt idx="0">
                  <c:v>Q44. Possible side effects from treatment were definitely explained in a way the patient could understand</c:v>
                </c:pt>
                <c:pt idx="1">
                  <c:v>Q45. Patient was always offered practical advice on dealing with any immediate side effects from treatment</c:v>
                </c:pt>
                <c:pt idx="2">
                  <c:v>Q46. Patient was given information that they could access about support in dealing with immediate side effects from treatment</c:v>
                </c:pt>
                <c:pt idx="3">
                  <c:v>Q47. Patient felt possible long-term side effects were definitely explained in a way they could understand in advance of their treatment</c:v>
                </c:pt>
                <c:pt idx="4">
                  <c:v>Q48. Patient was definitely able to discuss options for managing the impact of any long-term side effects</c:v>
                </c:pt>
              </c:strCache>
            </c:strRef>
          </c:cat>
          <c:val>
            <c:numRef>
              <c:f>Sheet1!$B$2:$B$6</c:f>
              <c:numCache>
                <c:formatCode>0%</c:formatCode>
                <c:ptCount val="5"/>
                <c:pt idx="0">
                  <c:v>0.71601780000000004</c:v>
                </c:pt>
                <c:pt idx="1">
                  <c:v>0.66748260000000004</c:v>
                </c:pt>
                <c:pt idx="2">
                  <c:v>0.83283680000000004</c:v>
                </c:pt>
                <c:pt idx="3">
                  <c:v>0.56603999999999999</c:v>
                </c:pt>
                <c:pt idx="4">
                  <c:v>0.49756790000000001</c:v>
                </c:pt>
              </c:numCache>
            </c:numRef>
          </c:val>
          <c:extLst>
            <c:ext xmlns:c16="http://schemas.microsoft.com/office/drawing/2014/chart" uri="{C3380CC4-5D6E-409C-BE32-E72D297353CC}">
              <c16:uniqueId val="{00000000-8172-4FEE-BDE8-D9A7D532E7D5}"/>
            </c:ext>
          </c:extLst>
        </c:ser>
        <c:ser>
          <c:idx val="1"/>
          <c:order val="1"/>
          <c:tx>
            <c:strRef>
              <c:f>Sheet1!$C$1</c:f>
              <c:strCache>
                <c:ptCount val="1"/>
                <c:pt idx="0">
                  <c:v>Category 2</c:v>
                </c:pt>
              </c:strCache>
            </c:strRef>
          </c:tx>
          <c:spPr>
            <a:solidFill>
              <a:srgbClr val="A8C7E9"/>
            </a:solidFill>
            <a:ln>
              <a:noFill/>
            </a:ln>
            <a:effectLst/>
          </c:spPr>
          <c:invertIfNegative val="0"/>
          <c:dPt>
            <c:idx val="0"/>
            <c:invertIfNegative val="0"/>
            <c:bubble3D val="0"/>
            <c:extLst>
              <c:ext xmlns:c16="http://schemas.microsoft.com/office/drawing/2014/chart" uri="{C3380CC4-5D6E-409C-BE32-E72D297353CC}">
                <c16:uniqueId val="{00000002-8172-4FEE-BDE8-D9A7D532E7D5}"/>
              </c:ext>
            </c:extLst>
          </c:dPt>
          <c:dPt>
            <c:idx val="1"/>
            <c:invertIfNegative val="0"/>
            <c:bubble3D val="0"/>
            <c:extLst>
              <c:ext xmlns:c16="http://schemas.microsoft.com/office/drawing/2014/chart" uri="{C3380CC4-5D6E-409C-BE32-E72D297353CC}">
                <c16:uniqueId val="{00000004-8172-4FEE-BDE8-D9A7D532E7D5}"/>
              </c:ext>
            </c:extLst>
          </c:dPt>
          <c:cat>
            <c:strRef>
              <c:f>Sheet1!$A$2:$A$6</c:f>
              <c:strCache>
                <c:ptCount val="5"/>
                <c:pt idx="0">
                  <c:v>Q44. Possible side effects from treatment were definitely explained in a way the patient could understand</c:v>
                </c:pt>
                <c:pt idx="1">
                  <c:v>Q45. Patient was always offered practical advice on dealing with any immediate side effects from treatment</c:v>
                </c:pt>
                <c:pt idx="2">
                  <c:v>Q46. Patient was given information that they could access about support in dealing with immediate side effects from treatment</c:v>
                </c:pt>
                <c:pt idx="3">
                  <c:v>Q47. Patient felt possible long-term side effects were definitely explained in a way they could understand in advance of their treatment</c:v>
                </c:pt>
                <c:pt idx="4">
                  <c:v>Q48. Patient was definitely able to discuss options for managing the impact of any long-term side effects</c:v>
                </c:pt>
              </c:strCache>
            </c:strRef>
          </c:cat>
          <c:val>
            <c:numRef>
              <c:f>Sheet1!$C$2:$C$6</c:f>
              <c:numCache>
                <c:formatCode>0%</c:formatCode>
                <c:ptCount val="5"/>
                <c:pt idx="0">
                  <c:v>0</c:v>
                </c:pt>
                <c:pt idx="1">
                  <c:v>1.0543E-3</c:v>
                </c:pt>
                <c:pt idx="2">
                  <c:v>1.4589700000000001E-2</c:v>
                </c:pt>
                <c:pt idx="3">
                  <c:v>2.4134999999999998E-3</c:v>
                </c:pt>
                <c:pt idx="4">
                  <c:v>1.06497E-2</c:v>
                </c:pt>
              </c:numCache>
            </c:numRef>
          </c:val>
          <c:extLst>
            <c:ext xmlns:c16="http://schemas.microsoft.com/office/drawing/2014/chart" uri="{C3380CC4-5D6E-409C-BE32-E72D297353CC}">
              <c16:uniqueId val="{00000005-8172-4FEE-BDE8-D9A7D532E7D5}"/>
            </c:ext>
          </c:extLst>
        </c:ser>
        <c:ser>
          <c:idx val="2"/>
          <c:order val="2"/>
          <c:tx>
            <c:strRef>
              <c:f>Sheet1!$D$1</c:f>
              <c:strCache>
                <c:ptCount val="1"/>
                <c:pt idx="0">
                  <c:v>Category 3</c:v>
                </c:pt>
              </c:strCache>
            </c:strRef>
          </c:tx>
          <c:spPr>
            <a:solidFill>
              <a:srgbClr val="DCDDDE"/>
            </a:solidFill>
            <a:ln>
              <a:noFill/>
            </a:ln>
            <a:effectLst/>
          </c:spPr>
          <c:invertIfNegative val="0"/>
          <c:cat>
            <c:strRef>
              <c:f>Sheet1!$A$2:$A$6</c:f>
              <c:strCache>
                <c:ptCount val="5"/>
                <c:pt idx="0">
                  <c:v>Q44. Possible side effects from treatment were definitely explained in a way the patient could understand</c:v>
                </c:pt>
                <c:pt idx="1">
                  <c:v>Q45. Patient was always offered practical advice on dealing with any immediate side effects from treatment</c:v>
                </c:pt>
                <c:pt idx="2">
                  <c:v>Q46. Patient was given information that they could access about support in dealing with immediate side effects from treatment</c:v>
                </c:pt>
                <c:pt idx="3">
                  <c:v>Q47. Patient felt possible long-term side effects were definitely explained in a way they could understand in advance of their treatment</c:v>
                </c:pt>
                <c:pt idx="4">
                  <c:v>Q48. Patient was definitely able to discuss options for managing the impact of any long-term side effects</c:v>
                </c:pt>
              </c:strCache>
            </c:strRef>
          </c:cat>
          <c:val>
            <c:numRef>
              <c:f>Sheet1!$D$2:$D$6</c:f>
              <c:numCache>
                <c:formatCode>0%</c:formatCode>
                <c:ptCount val="5"/>
                <c:pt idx="0">
                  <c:v>4.9171699999999999E-2</c:v>
                </c:pt>
                <c:pt idx="1">
                  <c:v>7.4335200000000004E-2</c:v>
                </c:pt>
                <c:pt idx="2">
                  <c:v>5.7675499999999998E-2</c:v>
                </c:pt>
                <c:pt idx="3">
                  <c:v>7.3465000000000003E-2</c:v>
                </c:pt>
                <c:pt idx="4">
                  <c:v>9.4403500000000001E-2</c:v>
                </c:pt>
              </c:numCache>
            </c:numRef>
          </c:val>
          <c:extLst>
            <c:ext xmlns:c16="http://schemas.microsoft.com/office/drawing/2014/chart" uri="{C3380CC4-5D6E-409C-BE32-E72D297353CC}">
              <c16:uniqueId val="{00000006-8172-4FEE-BDE8-D9A7D532E7D5}"/>
            </c:ext>
          </c:extLst>
        </c:ser>
        <c:ser>
          <c:idx val="3"/>
          <c:order val="3"/>
          <c:tx>
            <c:strRef>
              <c:f>Sheet1!$E$1</c:f>
              <c:strCache>
                <c:ptCount val="1"/>
                <c:pt idx="0">
                  <c:v>Category 4</c:v>
                </c:pt>
              </c:strCache>
            </c:strRef>
          </c:tx>
          <c:spPr>
            <a:solidFill>
              <a:srgbClr val="0A74BB"/>
            </a:solidFill>
            <a:ln>
              <a:noFill/>
            </a:ln>
            <a:effectLst/>
          </c:spPr>
          <c:invertIfNegative val="0"/>
          <c:cat>
            <c:strRef>
              <c:f>Sheet1!$A$2:$A$6</c:f>
              <c:strCache>
                <c:ptCount val="5"/>
                <c:pt idx="0">
                  <c:v>Q44. Possible side effects from treatment were definitely explained in a way the patient could understand</c:v>
                </c:pt>
                <c:pt idx="1">
                  <c:v>Q45. Patient was always offered practical advice on dealing with any immediate side effects from treatment</c:v>
                </c:pt>
                <c:pt idx="2">
                  <c:v>Q46. Patient was given information that they could access about support in dealing with immediate side effects from treatment</c:v>
                </c:pt>
                <c:pt idx="3">
                  <c:v>Q47. Patient felt possible long-term side effects were definitely explained in a way they could understand in advance of their treatment</c:v>
                </c:pt>
                <c:pt idx="4">
                  <c:v>Q48. Patient was definitely able to discuss options for managing the impact of any long-term side effects</c:v>
                </c:pt>
              </c:strCache>
            </c:strRef>
          </c:cat>
          <c:val>
            <c:numRef>
              <c:f>Sheet1!$E$2:$E$6</c:f>
              <c:numCache>
                <c:formatCode>0%</c:formatCode>
                <c:ptCount val="5"/>
                <c:pt idx="0">
                  <c:v>4.8957999999999996E-3</c:v>
                </c:pt>
                <c:pt idx="1">
                  <c:v>9.4306000000000008E-3</c:v>
                </c:pt>
                <c:pt idx="2">
                  <c:v>0</c:v>
                </c:pt>
                <c:pt idx="3">
                  <c:v>7.1082999999999997E-3</c:v>
                </c:pt>
                <c:pt idx="4">
                  <c:v>0</c:v>
                </c:pt>
              </c:numCache>
            </c:numRef>
          </c:val>
          <c:extLst>
            <c:ext xmlns:c16="http://schemas.microsoft.com/office/drawing/2014/chart" uri="{C3380CC4-5D6E-409C-BE32-E72D297353CC}">
              <c16:uniqueId val="{00000007-8172-4FEE-BDE8-D9A7D532E7D5}"/>
            </c:ext>
          </c:extLst>
        </c:ser>
        <c:ser>
          <c:idx val="4"/>
          <c:order val="4"/>
          <c:tx>
            <c:strRef>
              <c:f>Sheet1!$F$1</c:f>
              <c:strCache>
                <c:ptCount val="1"/>
                <c:pt idx="0">
                  <c:v>Category 5</c:v>
                </c:pt>
              </c:strCache>
            </c:strRef>
          </c:tx>
          <c:spPr>
            <a:noFill/>
            <a:ln>
              <a:noFill/>
            </a:ln>
            <a:effectLst/>
          </c:spPr>
          <c:invertIfNegative val="0"/>
          <c:cat>
            <c:strRef>
              <c:f>Sheet1!$A$2:$A$6</c:f>
              <c:strCache>
                <c:ptCount val="5"/>
                <c:pt idx="0">
                  <c:v>Q44. Possible side effects from treatment were definitely explained in a way the patient could understand</c:v>
                </c:pt>
                <c:pt idx="1">
                  <c:v>Q45. Patient was always offered practical advice on dealing with any immediate side effects from treatment</c:v>
                </c:pt>
                <c:pt idx="2">
                  <c:v>Q46. Patient was given information that they could access about support in dealing with immediate side effects from treatment</c:v>
                </c:pt>
                <c:pt idx="3">
                  <c:v>Q47. Patient felt possible long-term side effects were definitely explained in a way they could understand in advance of their treatment</c:v>
                </c:pt>
                <c:pt idx="4">
                  <c:v>Q48. Patient was definitely able to discuss options for managing the impact of any long-term side effects</c:v>
                </c:pt>
              </c:strCache>
            </c:strRef>
          </c:cat>
          <c:val>
            <c:numRef>
              <c:f>Sheet1!$F$2:$F$6</c:f>
              <c:numCache>
                <c:formatCode>0%</c:formatCode>
                <c:ptCount val="5"/>
                <c:pt idx="0">
                  <c:v>0.2299147</c:v>
                </c:pt>
                <c:pt idx="1">
                  <c:v>0.24769730000000001</c:v>
                </c:pt>
                <c:pt idx="2">
                  <c:v>9.4897899999999993E-2</c:v>
                </c:pt>
                <c:pt idx="3">
                  <c:v>0.35097319999999999</c:v>
                </c:pt>
                <c:pt idx="4">
                  <c:v>0.39737889999999998</c:v>
                </c:pt>
              </c:numCache>
            </c:numRef>
          </c:val>
          <c:extLst>
            <c:ext xmlns:c16="http://schemas.microsoft.com/office/drawing/2014/chart" uri="{C3380CC4-5D6E-409C-BE32-E72D297353CC}">
              <c16:uniqueId val="{00000008-8172-4FEE-BDE8-D9A7D532E7D5}"/>
            </c:ext>
          </c:extLst>
        </c:ser>
        <c:dLbls>
          <c:showLegendKey val="0"/>
          <c:showVal val="0"/>
          <c:showCatName val="0"/>
          <c:showSerName val="0"/>
          <c:showPercent val="0"/>
          <c:showBubbleSize val="0"/>
        </c:dLbls>
        <c:gapWidth val="80"/>
        <c:overlap val="100"/>
        <c:axId val="769157920"/>
        <c:axId val="769146400"/>
      </c:barChart>
      <c:scatterChart>
        <c:scatterStyle val="lineMarker"/>
        <c:varyColors val="0"/>
        <c:ser>
          <c:idx val="5"/>
          <c:order val="5"/>
          <c:tx>
            <c:strRef>
              <c:f>Sheet1!$H$1</c:f>
              <c:strCache>
                <c:ptCount val="1"/>
                <c:pt idx="0">
                  <c:v>org</c:v>
                </c:pt>
              </c:strCache>
            </c:strRef>
          </c:tx>
          <c:spPr>
            <a:ln w="25400" cap="rnd">
              <a:noFill/>
              <a:round/>
            </a:ln>
            <a:effectLst/>
          </c:spPr>
          <c:marker>
            <c:symbol val="diamond"/>
            <c:size val="10"/>
            <c:spPr>
              <a:solidFill>
                <a:schemeClr val="tx1"/>
              </a:solidFill>
              <a:ln w="9525">
                <a:solidFill>
                  <a:schemeClr val="bg1"/>
                </a:solidFill>
              </a:ln>
              <a:effectLst/>
            </c:spPr>
          </c:marker>
          <c:dLbls>
            <c:spPr>
              <a:noFill/>
              <a:ln>
                <a:noFill/>
              </a:ln>
              <a:effectLst/>
            </c:spPr>
            <c:txPr>
              <a:bodyPr rot="0" spcFirstLastPara="1" vertOverflow="ellipsis" vert="horz" wrap="square" lIns="38100" tIns="0" rIns="38100" bIns="0" anchor="ctr" anchorCtr="1">
                <a:spAutoFit/>
              </a:bodyPr>
              <a:lstStyle/>
              <a:p>
                <a:pPr>
                  <a:defRPr sz="95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dLblPos val="t"/>
            <c:showLegendKey val="0"/>
            <c:showVal val="0"/>
            <c:showCatName val="1"/>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xVal>
            <c:numRef>
              <c:f>Sheet1!$H$2:$H$6</c:f>
              <c:numCache>
                <c:formatCode>0%</c:formatCode>
                <c:ptCount val="5"/>
                <c:pt idx="0">
                  <c:v>0.74859339999999996</c:v>
                </c:pt>
                <c:pt idx="1">
                  <c:v>0.72242450000000002</c:v>
                </c:pt>
                <c:pt idx="2">
                  <c:v>0.89605060000000003</c:v>
                </c:pt>
                <c:pt idx="3">
                  <c:v>0.6280597</c:v>
                </c:pt>
                <c:pt idx="4">
                  <c:v>0.5854374</c:v>
                </c:pt>
              </c:numCache>
            </c:numRef>
          </c:xVal>
          <c:yVal>
            <c:numRef>
              <c:f>Sheet1!$I$2:$I$6</c:f>
              <c:numCache>
                <c:formatCode>General</c:formatCode>
                <c:ptCount val="5"/>
                <c:pt idx="0">
                  <c:v>5</c:v>
                </c:pt>
                <c:pt idx="1">
                  <c:v>4</c:v>
                </c:pt>
                <c:pt idx="2">
                  <c:v>3</c:v>
                </c:pt>
                <c:pt idx="3">
                  <c:v>2</c:v>
                </c:pt>
                <c:pt idx="4">
                  <c:v>1</c:v>
                </c:pt>
              </c:numCache>
            </c:numRef>
          </c:yVal>
          <c:smooth val="0"/>
          <c:extLst>
            <c:ext xmlns:c16="http://schemas.microsoft.com/office/drawing/2014/chart" uri="{C3380CC4-5D6E-409C-BE32-E72D297353CC}">
              <c16:uniqueId val="{00000009-8172-4FEE-BDE8-D9A7D532E7D5}"/>
            </c:ext>
          </c:extLst>
        </c:ser>
        <c:dLbls>
          <c:showLegendKey val="0"/>
          <c:showVal val="0"/>
          <c:showCatName val="0"/>
          <c:showSerName val="0"/>
          <c:showPercent val="0"/>
          <c:showBubbleSize val="0"/>
        </c:dLbls>
        <c:axId val="769328800"/>
        <c:axId val="769326880"/>
      </c:scatterChart>
      <c:valAx>
        <c:axId val="769328800"/>
        <c:scaling>
          <c:orientation val="minMax"/>
          <c:max val="1"/>
          <c:min val="0"/>
        </c:scaling>
        <c:delete val="1"/>
        <c:axPos val="b"/>
        <c:numFmt formatCode="0%" sourceLinked="1"/>
        <c:majorTickMark val="out"/>
        <c:minorTickMark val="none"/>
        <c:tickLblPos val="nextTo"/>
        <c:crossAx val="769326880"/>
        <c:crosses val="autoZero"/>
        <c:crossBetween val="midCat"/>
      </c:valAx>
      <c:valAx>
        <c:axId val="769326880"/>
        <c:scaling>
          <c:orientation val="minMax"/>
          <c:max val="5.5"/>
          <c:min val="0.5"/>
        </c:scaling>
        <c:delete val="1"/>
        <c:axPos val="l"/>
        <c:numFmt formatCode="General" sourceLinked="1"/>
        <c:majorTickMark val="out"/>
        <c:minorTickMark val="none"/>
        <c:tickLblPos val="nextTo"/>
        <c:crossAx val="769328800"/>
        <c:crosses val="autoZero"/>
        <c:crossBetween val="midCat"/>
        <c:majorUnit val="1"/>
      </c:valAx>
      <c:valAx>
        <c:axId val="769146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low"/>
        <c:spPr>
          <a:noFill/>
          <a:ln>
            <a:noFill/>
          </a:ln>
          <a:effectLst/>
        </c:spPr>
        <c:txPr>
          <a:bodyPr rot="-60000000" spcFirstLastPara="1" vertOverflow="ellipsis" vert="horz" wrap="square" anchor="ctr" anchorCtr="1"/>
          <a:lstStyle/>
          <a:p>
            <a:pPr>
              <a:defRPr sz="85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769157920"/>
        <c:crosses val="max"/>
        <c:crossBetween val="between"/>
        <c:majorUnit val="0.1"/>
      </c:valAx>
      <c:catAx>
        <c:axId val="769157920"/>
        <c:scaling>
          <c:orientation val="maxMin"/>
        </c:scaling>
        <c:delete val="1"/>
        <c:axPos val="r"/>
        <c:numFmt formatCode="General" sourceLinked="1"/>
        <c:majorTickMark val="out"/>
        <c:minorTickMark val="none"/>
        <c:tickLblPos val="nextTo"/>
        <c:crossAx val="769146400"/>
        <c:crosses val="max"/>
        <c:auto val="1"/>
        <c:lblAlgn val="ctr"/>
        <c:lblOffset val="100"/>
        <c:noMultiLvlLbl val="0"/>
      </c:cat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dTable>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275013" cy="536575"/>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4279900" y="0"/>
            <a:ext cx="3275013" cy="536575"/>
          </a:xfrm>
          <a:prstGeom prst="rect">
            <a:avLst/>
          </a:prstGeom>
        </p:spPr>
        <p:txBody>
          <a:bodyPr vert="horz" lIns="91440" tIns="45720" rIns="91440" bIns="45720" rtlCol="0"/>
          <a:lstStyle>
            <a:lvl1pPr algn="r">
              <a:defRPr sz="1200"/>
            </a:lvl1pPr>
          </a:lstStyle>
          <a:p>
            <a:fld id="{F01E4B42-374F-4CEE-A392-CB2DC0D29E1E}" type="datetimeFigureOut">
              <a:rPr lang="en-GB" smtClean="0"/>
              <a:t>26/06/2026</a:t>
            </a:fld>
            <a:endParaRPr lang="en-GB" dirty="0"/>
          </a:p>
        </p:txBody>
      </p:sp>
      <p:sp>
        <p:nvSpPr>
          <p:cNvPr id="4" name="Slide Image Placeholder 3"/>
          <p:cNvSpPr>
            <a:spLocks noGrp="1" noRot="1" noChangeAspect="1"/>
          </p:cNvSpPr>
          <p:nvPr>
            <p:ph type="sldImg" idx="2"/>
          </p:nvPr>
        </p:nvSpPr>
        <p:spPr>
          <a:xfrm>
            <a:off x="2503488" y="1336675"/>
            <a:ext cx="2549525" cy="3608388"/>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755650" y="5146675"/>
            <a:ext cx="6045200" cy="42100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10156825"/>
            <a:ext cx="3275013" cy="536575"/>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4279900" y="10156825"/>
            <a:ext cx="3275013" cy="536575"/>
          </a:xfrm>
          <a:prstGeom prst="rect">
            <a:avLst/>
          </a:prstGeom>
        </p:spPr>
        <p:txBody>
          <a:bodyPr vert="horz" lIns="91440" tIns="45720" rIns="91440" bIns="45720" rtlCol="0" anchor="b"/>
          <a:lstStyle>
            <a:lvl1pPr algn="r">
              <a:defRPr sz="1200"/>
            </a:lvl1pPr>
          </a:lstStyle>
          <a:p>
            <a:fld id="{415C98C2-6634-45C6-AF85-5030345603C8}" type="slidenum">
              <a:rPr lang="en-GB" smtClean="0"/>
              <a:t>‹#›</a:t>
            </a:fld>
            <a:endParaRPr lang="en-GB" dirty="0"/>
          </a:p>
        </p:txBody>
      </p:sp>
    </p:spTree>
    <p:extLst>
      <p:ext uri="{BB962C8B-B14F-4D97-AF65-F5344CB8AC3E}">
        <p14:creationId xmlns:p14="http://schemas.microsoft.com/office/powerpoint/2010/main" val="11123751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711514-884D-1D70-9C70-1F98F62025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055285C-193B-251D-D44B-A351FDB467F7}"/>
              </a:ext>
            </a:extLst>
          </p:cNvPr>
          <p:cNvSpPr>
            <a:spLocks noGrp="1" noRot="1" noChangeAspect="1"/>
          </p:cNvSpPr>
          <p:nvPr>
            <p:ph type="sldImg"/>
          </p:nvPr>
        </p:nvSpPr>
        <p:spPr/>
        <p:txBody>
          <a:bodyPr/>
          <a:lstStyle/>
          <a:p>
            <a:endParaRPr lang="en-GB" dirty="0"/>
          </a:p>
        </p:txBody>
      </p:sp>
      <p:sp>
        <p:nvSpPr>
          <p:cNvPr id="3" name="Notes Placeholder 2">
            <a:extLst>
              <a:ext uri="{FF2B5EF4-FFF2-40B4-BE49-F238E27FC236}">
                <a16:creationId xmlns:a16="http://schemas.microsoft.com/office/drawing/2014/main" id="{90CEA8DF-B331-B4E1-1C7D-8C86BB8A547A}"/>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41E143AD-8C20-A47C-5C85-7871EC0037B2}"/>
              </a:ext>
            </a:extLst>
          </p:cNvPr>
          <p:cNvSpPr>
            <a:spLocks noGrp="1"/>
          </p:cNvSpPr>
          <p:nvPr>
            <p:ph type="sldNum" sz="quarter" idx="5"/>
          </p:nvPr>
        </p:nvSpPr>
        <p:spPr/>
        <p:txBody>
          <a:bodyPr/>
          <a:lstStyle/>
          <a:p>
            <a:fld id="{415C98C2-6634-45C6-AF85-5030345603C8}" type="slidenum">
              <a:rPr lang="en-GB" smtClean="0"/>
              <a:t>5</a:t>
            </a:fld>
            <a:endParaRPr lang="en-GB" dirty="0"/>
          </a:p>
        </p:txBody>
      </p:sp>
    </p:spTree>
    <p:extLst>
      <p:ext uri="{BB962C8B-B14F-4D97-AF65-F5344CB8AC3E}">
        <p14:creationId xmlns:p14="http://schemas.microsoft.com/office/powerpoint/2010/main" val="33997415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67213" y="3314954"/>
            <a:ext cx="6428422" cy="2245614"/>
          </a:xfrm>
          <a:prstGeom prst="rect">
            <a:avLst/>
          </a:prstGeom>
        </p:spPr>
        <p:txBody>
          <a:bodyPr wrap="square" lIns="0" tIns="0" rIns="0" bIns="0">
            <a:spAutoFit/>
          </a:bodyPr>
          <a:lstStyle>
            <a:lvl1pPr>
              <a:defRPr sz="2500" b="1" i="0">
                <a:solidFill>
                  <a:srgbClr val="336E9F"/>
                </a:solidFill>
                <a:latin typeface="Arial"/>
                <a:cs typeface="Arial"/>
              </a:defRPr>
            </a:lvl1pPr>
          </a:lstStyle>
          <a:p>
            <a:endParaRPr/>
          </a:p>
        </p:txBody>
      </p:sp>
      <p:sp>
        <p:nvSpPr>
          <p:cNvPr id="3" name="Holder 3"/>
          <p:cNvSpPr>
            <a:spLocks noGrp="1"/>
          </p:cNvSpPr>
          <p:nvPr>
            <p:ph type="subTitle" idx="4"/>
          </p:nvPr>
        </p:nvSpPr>
        <p:spPr>
          <a:xfrm>
            <a:off x="1134427" y="5988304"/>
            <a:ext cx="5293995" cy="267335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22F9652D-B562-4F99-A3C2-551DA4AA4E31}" type="datetime1">
              <a:rPr lang="en-US" smtClean="0"/>
              <a:t>6/26/2026</a:t>
            </a:fld>
            <a:endParaRPr lang="en-US" dirty="0"/>
          </a:p>
        </p:txBody>
      </p:sp>
      <p:sp>
        <p:nvSpPr>
          <p:cNvPr id="6" name="Holder 6"/>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8C42ABDC-260E-4213-A6F7-8797A6B587DF}" type="datetime1">
              <a:rPr lang="en-US" smtClean="0"/>
              <a:t>6/26/2026</a:t>
            </a:fld>
            <a:endParaRPr lang="en-US" dirty="0"/>
          </a:p>
        </p:txBody>
      </p:sp>
      <p:sp>
        <p:nvSpPr>
          <p:cNvPr id="4" name="Holder 4"/>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extLst>
      <p:ext uri="{BB962C8B-B14F-4D97-AF65-F5344CB8AC3E}">
        <p14:creationId xmlns:p14="http://schemas.microsoft.com/office/powerpoint/2010/main" val="21933723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6047994" y="488949"/>
            <a:ext cx="1080135" cy="389255"/>
          </a:xfrm>
          <a:custGeom>
            <a:avLst/>
            <a:gdLst/>
            <a:ahLst/>
            <a:cxnLst/>
            <a:rect l="l" t="t" r="r" b="b"/>
            <a:pathLst>
              <a:path w="1080134" h="389255">
                <a:moveTo>
                  <a:pt x="1080008" y="388899"/>
                </a:moveTo>
                <a:lnTo>
                  <a:pt x="0" y="388899"/>
                </a:lnTo>
                <a:lnTo>
                  <a:pt x="0" y="0"/>
                </a:lnTo>
                <a:lnTo>
                  <a:pt x="1080008" y="0"/>
                </a:lnTo>
                <a:lnTo>
                  <a:pt x="1080008" y="388899"/>
                </a:lnTo>
                <a:close/>
              </a:path>
            </a:pathLst>
          </a:custGeom>
          <a:solidFill>
            <a:srgbClr val="0072BC"/>
          </a:solidFill>
        </p:spPr>
        <p:txBody>
          <a:bodyPr wrap="square" lIns="0" tIns="0" rIns="0" bIns="0" rtlCol="0"/>
          <a:lstStyle/>
          <a:p>
            <a:endParaRPr dirty="0"/>
          </a:p>
        </p:txBody>
      </p:sp>
      <p:sp>
        <p:nvSpPr>
          <p:cNvPr id="17" name="bg object 17"/>
          <p:cNvSpPr/>
          <p:nvPr/>
        </p:nvSpPr>
        <p:spPr>
          <a:xfrm>
            <a:off x="6080569" y="502157"/>
            <a:ext cx="1005205" cy="362585"/>
          </a:xfrm>
          <a:custGeom>
            <a:avLst/>
            <a:gdLst/>
            <a:ahLst/>
            <a:cxnLst/>
            <a:rect l="l" t="t" r="r" b="b"/>
            <a:pathLst>
              <a:path w="1005204" h="362584">
                <a:moveTo>
                  <a:pt x="402132" y="6019"/>
                </a:moveTo>
                <a:lnTo>
                  <a:pt x="313791" y="6019"/>
                </a:lnTo>
                <a:lnTo>
                  <a:pt x="264579" y="249034"/>
                </a:lnTo>
                <a:lnTo>
                  <a:pt x="263575" y="249034"/>
                </a:lnTo>
                <a:lnTo>
                  <a:pt x="191782" y="6032"/>
                </a:lnTo>
                <a:lnTo>
                  <a:pt x="74815" y="6032"/>
                </a:lnTo>
                <a:lnTo>
                  <a:pt x="0" y="356425"/>
                </a:lnTo>
                <a:lnTo>
                  <a:pt x="88353" y="356425"/>
                </a:lnTo>
                <a:lnTo>
                  <a:pt x="137045" y="113982"/>
                </a:lnTo>
                <a:lnTo>
                  <a:pt x="138074" y="113982"/>
                </a:lnTo>
                <a:lnTo>
                  <a:pt x="211366" y="356425"/>
                </a:lnTo>
                <a:lnTo>
                  <a:pt x="327837" y="356425"/>
                </a:lnTo>
                <a:lnTo>
                  <a:pt x="402132" y="6019"/>
                </a:lnTo>
                <a:close/>
              </a:path>
              <a:path w="1005204" h="362584">
                <a:moveTo>
                  <a:pt x="735418" y="6019"/>
                </a:moveTo>
                <a:lnTo>
                  <a:pt x="641540" y="6019"/>
                </a:lnTo>
                <a:lnTo>
                  <a:pt x="613905" y="140081"/>
                </a:lnTo>
                <a:lnTo>
                  <a:pt x="502945" y="140081"/>
                </a:lnTo>
                <a:lnTo>
                  <a:pt x="530567" y="6032"/>
                </a:lnTo>
                <a:lnTo>
                  <a:pt x="436689" y="6032"/>
                </a:lnTo>
                <a:lnTo>
                  <a:pt x="363905" y="356425"/>
                </a:lnTo>
                <a:lnTo>
                  <a:pt x="457771" y="356425"/>
                </a:lnTo>
                <a:lnTo>
                  <a:pt x="488911" y="206324"/>
                </a:lnTo>
                <a:lnTo>
                  <a:pt x="599871" y="206324"/>
                </a:lnTo>
                <a:lnTo>
                  <a:pt x="568731" y="356425"/>
                </a:lnTo>
                <a:lnTo>
                  <a:pt x="662635" y="356425"/>
                </a:lnTo>
                <a:lnTo>
                  <a:pt x="735418" y="6019"/>
                </a:lnTo>
                <a:close/>
              </a:path>
              <a:path w="1005204" h="362584">
                <a:moveTo>
                  <a:pt x="1004976" y="15557"/>
                </a:moveTo>
                <a:lnTo>
                  <a:pt x="984326" y="8483"/>
                </a:lnTo>
                <a:lnTo>
                  <a:pt x="958608" y="3644"/>
                </a:lnTo>
                <a:lnTo>
                  <a:pt x="929233" y="889"/>
                </a:lnTo>
                <a:lnTo>
                  <a:pt x="897547" y="0"/>
                </a:lnTo>
                <a:lnTo>
                  <a:pt x="851814" y="3556"/>
                </a:lnTo>
                <a:lnTo>
                  <a:pt x="809396" y="15341"/>
                </a:lnTo>
                <a:lnTo>
                  <a:pt x="774242" y="37096"/>
                </a:lnTo>
                <a:lnTo>
                  <a:pt x="750265" y="70573"/>
                </a:lnTo>
                <a:lnTo>
                  <a:pt x="741400" y="117475"/>
                </a:lnTo>
                <a:lnTo>
                  <a:pt x="751471" y="157848"/>
                </a:lnTo>
                <a:lnTo>
                  <a:pt x="776668" y="183692"/>
                </a:lnTo>
                <a:lnTo>
                  <a:pt x="809409" y="200494"/>
                </a:lnTo>
                <a:lnTo>
                  <a:pt x="842162" y="213753"/>
                </a:lnTo>
                <a:lnTo>
                  <a:pt x="867359" y="228930"/>
                </a:lnTo>
                <a:lnTo>
                  <a:pt x="877430" y="251510"/>
                </a:lnTo>
                <a:lnTo>
                  <a:pt x="869848" y="273278"/>
                </a:lnTo>
                <a:lnTo>
                  <a:pt x="850963" y="285902"/>
                </a:lnTo>
                <a:lnTo>
                  <a:pt x="826617" y="291744"/>
                </a:lnTo>
                <a:lnTo>
                  <a:pt x="802652" y="293179"/>
                </a:lnTo>
                <a:lnTo>
                  <a:pt x="778865" y="291731"/>
                </a:lnTo>
                <a:lnTo>
                  <a:pt x="754964" y="287655"/>
                </a:lnTo>
                <a:lnTo>
                  <a:pt x="733323" y="281305"/>
                </a:lnTo>
                <a:lnTo>
                  <a:pt x="716305" y="273075"/>
                </a:lnTo>
                <a:lnTo>
                  <a:pt x="694207" y="344385"/>
                </a:lnTo>
                <a:lnTo>
                  <a:pt x="718997" y="351231"/>
                </a:lnTo>
                <a:lnTo>
                  <a:pt x="746353" y="356997"/>
                </a:lnTo>
                <a:lnTo>
                  <a:pt x="774763" y="360972"/>
                </a:lnTo>
                <a:lnTo>
                  <a:pt x="802652" y="362458"/>
                </a:lnTo>
                <a:lnTo>
                  <a:pt x="851700" y="359067"/>
                </a:lnTo>
                <a:lnTo>
                  <a:pt x="898055" y="347408"/>
                </a:lnTo>
                <a:lnTo>
                  <a:pt x="937018" y="325259"/>
                </a:lnTo>
                <a:lnTo>
                  <a:pt x="963853" y="290360"/>
                </a:lnTo>
                <a:lnTo>
                  <a:pt x="973861" y="240487"/>
                </a:lnTo>
                <a:lnTo>
                  <a:pt x="963777" y="196786"/>
                </a:lnTo>
                <a:lnTo>
                  <a:pt x="938580" y="168554"/>
                </a:lnTo>
                <a:lnTo>
                  <a:pt x="905827" y="150431"/>
                </a:lnTo>
                <a:lnTo>
                  <a:pt x="873061" y="137020"/>
                </a:lnTo>
                <a:lnTo>
                  <a:pt x="847864" y="122974"/>
                </a:lnTo>
                <a:lnTo>
                  <a:pt x="837793" y="102908"/>
                </a:lnTo>
                <a:lnTo>
                  <a:pt x="843076" y="85801"/>
                </a:lnTo>
                <a:lnTo>
                  <a:pt x="857478" y="75565"/>
                </a:lnTo>
                <a:lnTo>
                  <a:pt x="878865" y="70586"/>
                </a:lnTo>
                <a:lnTo>
                  <a:pt x="905065" y="69291"/>
                </a:lnTo>
                <a:lnTo>
                  <a:pt x="929220" y="70599"/>
                </a:lnTo>
                <a:lnTo>
                  <a:pt x="949934" y="74117"/>
                </a:lnTo>
                <a:lnTo>
                  <a:pt x="967536" y="79235"/>
                </a:lnTo>
                <a:lnTo>
                  <a:pt x="982383" y="85356"/>
                </a:lnTo>
                <a:lnTo>
                  <a:pt x="1004976" y="15557"/>
                </a:lnTo>
                <a:close/>
              </a:path>
            </a:pathLst>
          </a:custGeom>
          <a:solidFill>
            <a:srgbClr val="FFFFFF"/>
          </a:solidFill>
        </p:spPr>
        <p:txBody>
          <a:bodyPr wrap="square" lIns="0" tIns="0" rIns="0" bIns="0" rtlCol="0"/>
          <a:lstStyle/>
          <a:p>
            <a:endParaRPr dirty="0"/>
          </a:p>
        </p:txBody>
      </p:sp>
      <p:sp>
        <p:nvSpPr>
          <p:cNvPr id="18" name="bg object 18"/>
          <p:cNvSpPr/>
          <p:nvPr/>
        </p:nvSpPr>
        <p:spPr>
          <a:xfrm>
            <a:off x="6052426" y="1033779"/>
            <a:ext cx="120014" cy="209550"/>
          </a:xfrm>
          <a:custGeom>
            <a:avLst/>
            <a:gdLst/>
            <a:ahLst/>
            <a:cxnLst/>
            <a:rect l="l" t="t" r="r" b="b"/>
            <a:pathLst>
              <a:path w="120014" h="209550">
                <a:moveTo>
                  <a:pt x="119964" y="176530"/>
                </a:moveTo>
                <a:lnTo>
                  <a:pt x="40551" y="176530"/>
                </a:lnTo>
                <a:lnTo>
                  <a:pt x="40551" y="118110"/>
                </a:lnTo>
                <a:lnTo>
                  <a:pt x="112725" y="118110"/>
                </a:lnTo>
                <a:lnTo>
                  <a:pt x="112725" y="85090"/>
                </a:lnTo>
                <a:lnTo>
                  <a:pt x="40551" y="85090"/>
                </a:lnTo>
                <a:lnTo>
                  <a:pt x="40551" y="33020"/>
                </a:lnTo>
                <a:lnTo>
                  <a:pt x="119392" y="33020"/>
                </a:lnTo>
                <a:lnTo>
                  <a:pt x="119392" y="0"/>
                </a:lnTo>
                <a:lnTo>
                  <a:pt x="0" y="0"/>
                </a:lnTo>
                <a:lnTo>
                  <a:pt x="0" y="33020"/>
                </a:lnTo>
                <a:lnTo>
                  <a:pt x="0" y="85090"/>
                </a:lnTo>
                <a:lnTo>
                  <a:pt x="0" y="118110"/>
                </a:lnTo>
                <a:lnTo>
                  <a:pt x="0" y="176530"/>
                </a:lnTo>
                <a:lnTo>
                  <a:pt x="0" y="209550"/>
                </a:lnTo>
                <a:lnTo>
                  <a:pt x="119964" y="209550"/>
                </a:lnTo>
                <a:lnTo>
                  <a:pt x="119964" y="176530"/>
                </a:lnTo>
                <a:close/>
              </a:path>
            </a:pathLst>
          </a:custGeom>
          <a:solidFill>
            <a:srgbClr val="231F20"/>
          </a:solidFill>
        </p:spPr>
        <p:txBody>
          <a:bodyPr wrap="square" lIns="0" tIns="0" rIns="0" bIns="0" rtlCol="0"/>
          <a:lstStyle/>
          <a:p>
            <a:endParaRPr dirty="0"/>
          </a:p>
        </p:txBody>
      </p:sp>
      <p:pic>
        <p:nvPicPr>
          <p:cNvPr id="19" name="bg object 19"/>
          <p:cNvPicPr/>
          <p:nvPr/>
        </p:nvPicPr>
        <p:blipFill>
          <a:blip r:embed="rId2" cstate="print"/>
          <a:stretch>
            <a:fillRect/>
          </a:stretch>
        </p:blipFill>
        <p:spPr>
          <a:xfrm>
            <a:off x="6210058" y="1085303"/>
            <a:ext cx="137071" cy="157492"/>
          </a:xfrm>
          <a:prstGeom prst="rect">
            <a:avLst/>
          </a:prstGeom>
        </p:spPr>
      </p:pic>
      <p:pic>
        <p:nvPicPr>
          <p:cNvPr id="20" name="bg object 20"/>
          <p:cNvPicPr/>
          <p:nvPr/>
        </p:nvPicPr>
        <p:blipFill>
          <a:blip r:embed="rId3" cstate="print"/>
          <a:stretch>
            <a:fillRect/>
          </a:stretch>
        </p:blipFill>
        <p:spPr>
          <a:xfrm>
            <a:off x="6377533" y="1085303"/>
            <a:ext cx="146646" cy="223824"/>
          </a:xfrm>
          <a:prstGeom prst="rect">
            <a:avLst/>
          </a:prstGeom>
        </p:spPr>
      </p:pic>
      <p:sp>
        <p:nvSpPr>
          <p:cNvPr id="21" name="bg object 21"/>
          <p:cNvSpPr/>
          <p:nvPr/>
        </p:nvSpPr>
        <p:spPr>
          <a:xfrm>
            <a:off x="6565036" y="1018666"/>
            <a:ext cx="39370" cy="224154"/>
          </a:xfrm>
          <a:custGeom>
            <a:avLst/>
            <a:gdLst/>
            <a:ahLst/>
            <a:cxnLst/>
            <a:rect l="l" t="t" r="r" b="b"/>
            <a:pathLst>
              <a:path w="39370" h="224155">
                <a:moveTo>
                  <a:pt x="38823" y="224129"/>
                </a:moveTo>
                <a:lnTo>
                  <a:pt x="0" y="224129"/>
                </a:lnTo>
                <a:lnTo>
                  <a:pt x="0" y="0"/>
                </a:lnTo>
                <a:lnTo>
                  <a:pt x="38823" y="0"/>
                </a:lnTo>
                <a:lnTo>
                  <a:pt x="38823" y="224129"/>
                </a:lnTo>
                <a:close/>
              </a:path>
            </a:pathLst>
          </a:custGeom>
          <a:solidFill>
            <a:srgbClr val="231F20"/>
          </a:solidFill>
        </p:spPr>
        <p:txBody>
          <a:bodyPr wrap="square" lIns="0" tIns="0" rIns="0" bIns="0" rtlCol="0"/>
          <a:lstStyle/>
          <a:p>
            <a:endParaRPr dirty="0"/>
          </a:p>
        </p:txBody>
      </p:sp>
      <p:pic>
        <p:nvPicPr>
          <p:cNvPr id="22" name="bg object 22"/>
          <p:cNvPicPr/>
          <p:nvPr/>
        </p:nvPicPr>
        <p:blipFill>
          <a:blip r:embed="rId4" cstate="print"/>
          <a:stretch>
            <a:fillRect/>
          </a:stretch>
        </p:blipFill>
        <p:spPr>
          <a:xfrm>
            <a:off x="6635153" y="1085316"/>
            <a:ext cx="134759" cy="161061"/>
          </a:xfrm>
          <a:prstGeom prst="rect">
            <a:avLst/>
          </a:prstGeom>
        </p:spPr>
      </p:pic>
      <p:pic>
        <p:nvPicPr>
          <p:cNvPr id="23" name="bg object 23"/>
          <p:cNvPicPr/>
          <p:nvPr/>
        </p:nvPicPr>
        <p:blipFill>
          <a:blip r:embed="rId5" cstate="print"/>
          <a:stretch>
            <a:fillRect/>
          </a:stretch>
        </p:blipFill>
        <p:spPr>
          <a:xfrm>
            <a:off x="6805841" y="1085303"/>
            <a:ext cx="137058" cy="157492"/>
          </a:xfrm>
          <a:prstGeom prst="rect">
            <a:avLst/>
          </a:prstGeom>
        </p:spPr>
      </p:pic>
      <p:pic>
        <p:nvPicPr>
          <p:cNvPr id="24" name="bg object 24"/>
          <p:cNvPicPr/>
          <p:nvPr/>
        </p:nvPicPr>
        <p:blipFill>
          <a:blip r:embed="rId6" cstate="print"/>
          <a:stretch>
            <a:fillRect/>
          </a:stretch>
        </p:blipFill>
        <p:spPr>
          <a:xfrm>
            <a:off x="6973341" y="1018666"/>
            <a:ext cx="146634" cy="227711"/>
          </a:xfrm>
          <a:prstGeom prst="rect">
            <a:avLst/>
          </a:prstGeom>
        </p:spPr>
      </p:pic>
      <p:sp>
        <p:nvSpPr>
          <p:cNvPr id="2" name="Holder 2"/>
          <p:cNvSpPr>
            <a:spLocks noGrp="1"/>
          </p:cNvSpPr>
          <p:nvPr>
            <p:ph type="title"/>
          </p:nvPr>
        </p:nvSpPr>
        <p:spPr/>
        <p:txBody>
          <a:bodyPr lIns="0" tIns="0" rIns="0" bIns="0"/>
          <a:lstStyle>
            <a:lvl1pPr>
              <a:defRPr sz="2500" b="1" i="0">
                <a:solidFill>
                  <a:srgbClr val="336E9F"/>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5FD9D50E-4690-4E03-B162-622D76B89FAB}" type="datetime1">
              <a:rPr lang="en-US" smtClean="0"/>
              <a:t>6/26/2026</a:t>
            </a:fld>
            <a:endParaRPr lang="en-US" dirty="0"/>
          </a:p>
        </p:txBody>
      </p:sp>
      <p:sp>
        <p:nvSpPr>
          <p:cNvPr id="6" name="Holder 6"/>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500" b="1" i="0">
                <a:solidFill>
                  <a:srgbClr val="336E9F"/>
                </a:solidFill>
                <a:latin typeface="Arial"/>
                <a:cs typeface="Arial"/>
              </a:defRPr>
            </a:lvl1pPr>
          </a:lstStyle>
          <a:p>
            <a:endParaRPr/>
          </a:p>
        </p:txBody>
      </p:sp>
      <p:sp>
        <p:nvSpPr>
          <p:cNvPr id="3" name="Holder 3"/>
          <p:cNvSpPr>
            <a:spLocks noGrp="1"/>
          </p:cNvSpPr>
          <p:nvPr>
            <p:ph sz="half" idx="2"/>
          </p:nvPr>
        </p:nvSpPr>
        <p:spPr>
          <a:xfrm>
            <a:off x="378142" y="2459482"/>
            <a:ext cx="3289839" cy="7057644"/>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3894867" y="2459482"/>
            <a:ext cx="3289839" cy="7057644"/>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E8AACCDA-3876-4658-9287-CCC828892860}" type="datetime1">
              <a:rPr lang="en-US" smtClean="0"/>
              <a:t>6/26/2026</a:t>
            </a:fld>
            <a:endParaRPr lang="en-US" dirty="0"/>
          </a:p>
        </p:txBody>
      </p:sp>
      <p:sp>
        <p:nvSpPr>
          <p:cNvPr id="7" name="Holder 7"/>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500" b="1" i="0">
                <a:solidFill>
                  <a:srgbClr val="336E9F"/>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40FFE991-B92E-4C62-A42D-59D4829621BA}" type="datetime1">
              <a:rPr lang="en-US" smtClean="0"/>
              <a:t>6/26/2026</a:t>
            </a:fld>
            <a:endParaRPr lang="en-US" dirty="0"/>
          </a:p>
        </p:txBody>
      </p:sp>
      <p:sp>
        <p:nvSpPr>
          <p:cNvPr id="5" name="Holder 5"/>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D8F0F707-61EE-40EE-9685-8E3057F58D79}" type="datetime1">
              <a:rPr lang="en-US" smtClean="0"/>
              <a:t>6/26/2026</a:t>
            </a:fld>
            <a:endParaRPr lang="en-US" dirty="0"/>
          </a:p>
        </p:txBody>
      </p:sp>
      <p:sp>
        <p:nvSpPr>
          <p:cNvPr id="4" name="Holder 4"/>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67213" y="3314954"/>
            <a:ext cx="6428422" cy="2245614"/>
          </a:xfrm>
          <a:prstGeom prst="rect">
            <a:avLst/>
          </a:prstGeom>
        </p:spPr>
        <p:txBody>
          <a:bodyPr wrap="square" lIns="0" tIns="0" rIns="0" bIns="0">
            <a:spAutoFit/>
          </a:bodyPr>
          <a:lstStyle>
            <a:lvl1pPr>
              <a:defRPr sz="2500" b="1" i="0">
                <a:solidFill>
                  <a:srgbClr val="336E9F"/>
                </a:solidFill>
                <a:latin typeface="Arial"/>
                <a:cs typeface="Arial"/>
              </a:defRPr>
            </a:lvl1pPr>
          </a:lstStyle>
          <a:p>
            <a:endParaRPr/>
          </a:p>
        </p:txBody>
      </p:sp>
      <p:sp>
        <p:nvSpPr>
          <p:cNvPr id="3" name="Holder 3"/>
          <p:cNvSpPr>
            <a:spLocks noGrp="1"/>
          </p:cNvSpPr>
          <p:nvPr>
            <p:ph type="subTitle" idx="4"/>
          </p:nvPr>
        </p:nvSpPr>
        <p:spPr>
          <a:xfrm>
            <a:off x="1134427" y="5988304"/>
            <a:ext cx="5293995" cy="267335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3062482B-8460-4A63-8204-BDF0A316FFB5}" type="datetime1">
              <a:rPr lang="en-US" smtClean="0"/>
              <a:t>6/26/2026</a:t>
            </a:fld>
            <a:endParaRPr lang="en-US" dirty="0"/>
          </a:p>
        </p:txBody>
      </p:sp>
      <p:sp>
        <p:nvSpPr>
          <p:cNvPr id="6" name="Holder 6"/>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extLst>
      <p:ext uri="{BB962C8B-B14F-4D97-AF65-F5344CB8AC3E}">
        <p14:creationId xmlns:p14="http://schemas.microsoft.com/office/powerpoint/2010/main" val="7938620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6047994" y="488949"/>
            <a:ext cx="1080135" cy="389255"/>
          </a:xfrm>
          <a:custGeom>
            <a:avLst/>
            <a:gdLst/>
            <a:ahLst/>
            <a:cxnLst/>
            <a:rect l="l" t="t" r="r" b="b"/>
            <a:pathLst>
              <a:path w="1080134" h="389255">
                <a:moveTo>
                  <a:pt x="1080008" y="388899"/>
                </a:moveTo>
                <a:lnTo>
                  <a:pt x="0" y="388899"/>
                </a:lnTo>
                <a:lnTo>
                  <a:pt x="0" y="0"/>
                </a:lnTo>
                <a:lnTo>
                  <a:pt x="1080008" y="0"/>
                </a:lnTo>
                <a:lnTo>
                  <a:pt x="1080008" y="388899"/>
                </a:lnTo>
                <a:close/>
              </a:path>
            </a:pathLst>
          </a:custGeom>
          <a:solidFill>
            <a:srgbClr val="0072BC"/>
          </a:solidFill>
        </p:spPr>
        <p:txBody>
          <a:bodyPr wrap="square" lIns="0" tIns="0" rIns="0" bIns="0" rtlCol="0"/>
          <a:lstStyle/>
          <a:p>
            <a:endParaRPr dirty="0"/>
          </a:p>
        </p:txBody>
      </p:sp>
      <p:sp>
        <p:nvSpPr>
          <p:cNvPr id="17" name="bg object 17"/>
          <p:cNvSpPr/>
          <p:nvPr/>
        </p:nvSpPr>
        <p:spPr>
          <a:xfrm>
            <a:off x="6080569" y="502157"/>
            <a:ext cx="1005205" cy="362585"/>
          </a:xfrm>
          <a:custGeom>
            <a:avLst/>
            <a:gdLst/>
            <a:ahLst/>
            <a:cxnLst/>
            <a:rect l="l" t="t" r="r" b="b"/>
            <a:pathLst>
              <a:path w="1005204" h="362584">
                <a:moveTo>
                  <a:pt x="402132" y="6019"/>
                </a:moveTo>
                <a:lnTo>
                  <a:pt x="313791" y="6019"/>
                </a:lnTo>
                <a:lnTo>
                  <a:pt x="264579" y="249034"/>
                </a:lnTo>
                <a:lnTo>
                  <a:pt x="263575" y="249034"/>
                </a:lnTo>
                <a:lnTo>
                  <a:pt x="191782" y="6032"/>
                </a:lnTo>
                <a:lnTo>
                  <a:pt x="74815" y="6032"/>
                </a:lnTo>
                <a:lnTo>
                  <a:pt x="0" y="356425"/>
                </a:lnTo>
                <a:lnTo>
                  <a:pt x="88353" y="356425"/>
                </a:lnTo>
                <a:lnTo>
                  <a:pt x="137045" y="113982"/>
                </a:lnTo>
                <a:lnTo>
                  <a:pt x="138074" y="113982"/>
                </a:lnTo>
                <a:lnTo>
                  <a:pt x="211366" y="356425"/>
                </a:lnTo>
                <a:lnTo>
                  <a:pt x="327837" y="356425"/>
                </a:lnTo>
                <a:lnTo>
                  <a:pt x="402132" y="6019"/>
                </a:lnTo>
                <a:close/>
              </a:path>
              <a:path w="1005204" h="362584">
                <a:moveTo>
                  <a:pt x="735418" y="6019"/>
                </a:moveTo>
                <a:lnTo>
                  <a:pt x="641540" y="6019"/>
                </a:lnTo>
                <a:lnTo>
                  <a:pt x="613905" y="140081"/>
                </a:lnTo>
                <a:lnTo>
                  <a:pt x="502945" y="140081"/>
                </a:lnTo>
                <a:lnTo>
                  <a:pt x="530567" y="6032"/>
                </a:lnTo>
                <a:lnTo>
                  <a:pt x="436689" y="6032"/>
                </a:lnTo>
                <a:lnTo>
                  <a:pt x="363905" y="356425"/>
                </a:lnTo>
                <a:lnTo>
                  <a:pt x="457771" y="356425"/>
                </a:lnTo>
                <a:lnTo>
                  <a:pt x="488911" y="206324"/>
                </a:lnTo>
                <a:lnTo>
                  <a:pt x="599871" y="206324"/>
                </a:lnTo>
                <a:lnTo>
                  <a:pt x="568731" y="356425"/>
                </a:lnTo>
                <a:lnTo>
                  <a:pt x="662635" y="356425"/>
                </a:lnTo>
                <a:lnTo>
                  <a:pt x="735418" y="6019"/>
                </a:lnTo>
                <a:close/>
              </a:path>
              <a:path w="1005204" h="362584">
                <a:moveTo>
                  <a:pt x="1004976" y="15557"/>
                </a:moveTo>
                <a:lnTo>
                  <a:pt x="984326" y="8483"/>
                </a:lnTo>
                <a:lnTo>
                  <a:pt x="958608" y="3644"/>
                </a:lnTo>
                <a:lnTo>
                  <a:pt x="929233" y="889"/>
                </a:lnTo>
                <a:lnTo>
                  <a:pt x="897547" y="0"/>
                </a:lnTo>
                <a:lnTo>
                  <a:pt x="851814" y="3556"/>
                </a:lnTo>
                <a:lnTo>
                  <a:pt x="809396" y="15341"/>
                </a:lnTo>
                <a:lnTo>
                  <a:pt x="774242" y="37096"/>
                </a:lnTo>
                <a:lnTo>
                  <a:pt x="750265" y="70573"/>
                </a:lnTo>
                <a:lnTo>
                  <a:pt x="741400" y="117475"/>
                </a:lnTo>
                <a:lnTo>
                  <a:pt x="751471" y="157848"/>
                </a:lnTo>
                <a:lnTo>
                  <a:pt x="776668" y="183692"/>
                </a:lnTo>
                <a:lnTo>
                  <a:pt x="809409" y="200494"/>
                </a:lnTo>
                <a:lnTo>
                  <a:pt x="842162" y="213753"/>
                </a:lnTo>
                <a:lnTo>
                  <a:pt x="867359" y="228930"/>
                </a:lnTo>
                <a:lnTo>
                  <a:pt x="877430" y="251510"/>
                </a:lnTo>
                <a:lnTo>
                  <a:pt x="869848" y="273278"/>
                </a:lnTo>
                <a:lnTo>
                  <a:pt x="850963" y="285902"/>
                </a:lnTo>
                <a:lnTo>
                  <a:pt x="826617" y="291744"/>
                </a:lnTo>
                <a:lnTo>
                  <a:pt x="802652" y="293179"/>
                </a:lnTo>
                <a:lnTo>
                  <a:pt x="778865" y="291731"/>
                </a:lnTo>
                <a:lnTo>
                  <a:pt x="754964" y="287655"/>
                </a:lnTo>
                <a:lnTo>
                  <a:pt x="733323" y="281305"/>
                </a:lnTo>
                <a:lnTo>
                  <a:pt x="716305" y="273075"/>
                </a:lnTo>
                <a:lnTo>
                  <a:pt x="694207" y="344385"/>
                </a:lnTo>
                <a:lnTo>
                  <a:pt x="718997" y="351231"/>
                </a:lnTo>
                <a:lnTo>
                  <a:pt x="746353" y="356997"/>
                </a:lnTo>
                <a:lnTo>
                  <a:pt x="774763" y="360972"/>
                </a:lnTo>
                <a:lnTo>
                  <a:pt x="802652" y="362458"/>
                </a:lnTo>
                <a:lnTo>
                  <a:pt x="851700" y="359067"/>
                </a:lnTo>
                <a:lnTo>
                  <a:pt x="898055" y="347408"/>
                </a:lnTo>
                <a:lnTo>
                  <a:pt x="937018" y="325259"/>
                </a:lnTo>
                <a:lnTo>
                  <a:pt x="963853" y="290360"/>
                </a:lnTo>
                <a:lnTo>
                  <a:pt x="973861" y="240487"/>
                </a:lnTo>
                <a:lnTo>
                  <a:pt x="963777" y="196786"/>
                </a:lnTo>
                <a:lnTo>
                  <a:pt x="938580" y="168554"/>
                </a:lnTo>
                <a:lnTo>
                  <a:pt x="905827" y="150431"/>
                </a:lnTo>
                <a:lnTo>
                  <a:pt x="873061" y="137020"/>
                </a:lnTo>
                <a:lnTo>
                  <a:pt x="847864" y="122974"/>
                </a:lnTo>
                <a:lnTo>
                  <a:pt x="837793" y="102908"/>
                </a:lnTo>
                <a:lnTo>
                  <a:pt x="843076" y="85801"/>
                </a:lnTo>
                <a:lnTo>
                  <a:pt x="857478" y="75565"/>
                </a:lnTo>
                <a:lnTo>
                  <a:pt x="878865" y="70586"/>
                </a:lnTo>
                <a:lnTo>
                  <a:pt x="905065" y="69291"/>
                </a:lnTo>
                <a:lnTo>
                  <a:pt x="929220" y="70599"/>
                </a:lnTo>
                <a:lnTo>
                  <a:pt x="949934" y="74117"/>
                </a:lnTo>
                <a:lnTo>
                  <a:pt x="967536" y="79235"/>
                </a:lnTo>
                <a:lnTo>
                  <a:pt x="982383" y="85356"/>
                </a:lnTo>
                <a:lnTo>
                  <a:pt x="1004976" y="15557"/>
                </a:lnTo>
                <a:close/>
              </a:path>
            </a:pathLst>
          </a:custGeom>
          <a:solidFill>
            <a:srgbClr val="FFFFFF"/>
          </a:solidFill>
        </p:spPr>
        <p:txBody>
          <a:bodyPr wrap="square" lIns="0" tIns="0" rIns="0" bIns="0" rtlCol="0"/>
          <a:lstStyle/>
          <a:p>
            <a:endParaRPr dirty="0"/>
          </a:p>
        </p:txBody>
      </p:sp>
      <p:sp>
        <p:nvSpPr>
          <p:cNvPr id="18" name="bg object 18"/>
          <p:cNvSpPr/>
          <p:nvPr/>
        </p:nvSpPr>
        <p:spPr>
          <a:xfrm>
            <a:off x="6052426" y="1033779"/>
            <a:ext cx="120014" cy="209550"/>
          </a:xfrm>
          <a:custGeom>
            <a:avLst/>
            <a:gdLst/>
            <a:ahLst/>
            <a:cxnLst/>
            <a:rect l="l" t="t" r="r" b="b"/>
            <a:pathLst>
              <a:path w="120014" h="209550">
                <a:moveTo>
                  <a:pt x="119964" y="176530"/>
                </a:moveTo>
                <a:lnTo>
                  <a:pt x="40551" y="176530"/>
                </a:lnTo>
                <a:lnTo>
                  <a:pt x="40551" y="118110"/>
                </a:lnTo>
                <a:lnTo>
                  <a:pt x="112725" y="118110"/>
                </a:lnTo>
                <a:lnTo>
                  <a:pt x="112725" y="85090"/>
                </a:lnTo>
                <a:lnTo>
                  <a:pt x="40551" y="85090"/>
                </a:lnTo>
                <a:lnTo>
                  <a:pt x="40551" y="33020"/>
                </a:lnTo>
                <a:lnTo>
                  <a:pt x="119392" y="33020"/>
                </a:lnTo>
                <a:lnTo>
                  <a:pt x="119392" y="0"/>
                </a:lnTo>
                <a:lnTo>
                  <a:pt x="0" y="0"/>
                </a:lnTo>
                <a:lnTo>
                  <a:pt x="0" y="33020"/>
                </a:lnTo>
                <a:lnTo>
                  <a:pt x="0" y="85090"/>
                </a:lnTo>
                <a:lnTo>
                  <a:pt x="0" y="118110"/>
                </a:lnTo>
                <a:lnTo>
                  <a:pt x="0" y="176530"/>
                </a:lnTo>
                <a:lnTo>
                  <a:pt x="0" y="209550"/>
                </a:lnTo>
                <a:lnTo>
                  <a:pt x="119964" y="209550"/>
                </a:lnTo>
                <a:lnTo>
                  <a:pt x="119964" y="176530"/>
                </a:lnTo>
                <a:close/>
              </a:path>
            </a:pathLst>
          </a:custGeom>
          <a:solidFill>
            <a:srgbClr val="231F20"/>
          </a:solidFill>
        </p:spPr>
        <p:txBody>
          <a:bodyPr wrap="square" lIns="0" tIns="0" rIns="0" bIns="0" rtlCol="0"/>
          <a:lstStyle/>
          <a:p>
            <a:endParaRPr dirty="0"/>
          </a:p>
        </p:txBody>
      </p:sp>
      <p:pic>
        <p:nvPicPr>
          <p:cNvPr id="19" name="bg object 19"/>
          <p:cNvPicPr/>
          <p:nvPr/>
        </p:nvPicPr>
        <p:blipFill>
          <a:blip r:embed="rId2" cstate="print"/>
          <a:stretch>
            <a:fillRect/>
          </a:stretch>
        </p:blipFill>
        <p:spPr>
          <a:xfrm>
            <a:off x="6210058" y="1085303"/>
            <a:ext cx="137071" cy="157492"/>
          </a:xfrm>
          <a:prstGeom prst="rect">
            <a:avLst/>
          </a:prstGeom>
        </p:spPr>
      </p:pic>
      <p:pic>
        <p:nvPicPr>
          <p:cNvPr id="20" name="bg object 20"/>
          <p:cNvPicPr/>
          <p:nvPr/>
        </p:nvPicPr>
        <p:blipFill>
          <a:blip r:embed="rId3" cstate="print"/>
          <a:stretch>
            <a:fillRect/>
          </a:stretch>
        </p:blipFill>
        <p:spPr>
          <a:xfrm>
            <a:off x="6377533" y="1085303"/>
            <a:ext cx="146646" cy="223824"/>
          </a:xfrm>
          <a:prstGeom prst="rect">
            <a:avLst/>
          </a:prstGeom>
        </p:spPr>
      </p:pic>
      <p:sp>
        <p:nvSpPr>
          <p:cNvPr id="21" name="bg object 21"/>
          <p:cNvSpPr/>
          <p:nvPr/>
        </p:nvSpPr>
        <p:spPr>
          <a:xfrm>
            <a:off x="6565036" y="1018666"/>
            <a:ext cx="39370" cy="224154"/>
          </a:xfrm>
          <a:custGeom>
            <a:avLst/>
            <a:gdLst/>
            <a:ahLst/>
            <a:cxnLst/>
            <a:rect l="l" t="t" r="r" b="b"/>
            <a:pathLst>
              <a:path w="39370" h="224155">
                <a:moveTo>
                  <a:pt x="38823" y="224129"/>
                </a:moveTo>
                <a:lnTo>
                  <a:pt x="0" y="224129"/>
                </a:lnTo>
                <a:lnTo>
                  <a:pt x="0" y="0"/>
                </a:lnTo>
                <a:lnTo>
                  <a:pt x="38823" y="0"/>
                </a:lnTo>
                <a:lnTo>
                  <a:pt x="38823" y="224129"/>
                </a:lnTo>
                <a:close/>
              </a:path>
            </a:pathLst>
          </a:custGeom>
          <a:solidFill>
            <a:srgbClr val="231F20"/>
          </a:solidFill>
        </p:spPr>
        <p:txBody>
          <a:bodyPr wrap="square" lIns="0" tIns="0" rIns="0" bIns="0" rtlCol="0"/>
          <a:lstStyle/>
          <a:p>
            <a:endParaRPr dirty="0"/>
          </a:p>
        </p:txBody>
      </p:sp>
      <p:pic>
        <p:nvPicPr>
          <p:cNvPr id="22" name="bg object 22"/>
          <p:cNvPicPr/>
          <p:nvPr/>
        </p:nvPicPr>
        <p:blipFill>
          <a:blip r:embed="rId4" cstate="print"/>
          <a:stretch>
            <a:fillRect/>
          </a:stretch>
        </p:blipFill>
        <p:spPr>
          <a:xfrm>
            <a:off x="6635153" y="1085316"/>
            <a:ext cx="134759" cy="161061"/>
          </a:xfrm>
          <a:prstGeom prst="rect">
            <a:avLst/>
          </a:prstGeom>
        </p:spPr>
      </p:pic>
      <p:pic>
        <p:nvPicPr>
          <p:cNvPr id="23" name="bg object 23"/>
          <p:cNvPicPr/>
          <p:nvPr/>
        </p:nvPicPr>
        <p:blipFill>
          <a:blip r:embed="rId5" cstate="print"/>
          <a:stretch>
            <a:fillRect/>
          </a:stretch>
        </p:blipFill>
        <p:spPr>
          <a:xfrm>
            <a:off x="6805841" y="1085303"/>
            <a:ext cx="137058" cy="157492"/>
          </a:xfrm>
          <a:prstGeom prst="rect">
            <a:avLst/>
          </a:prstGeom>
        </p:spPr>
      </p:pic>
      <p:pic>
        <p:nvPicPr>
          <p:cNvPr id="24" name="bg object 24"/>
          <p:cNvPicPr/>
          <p:nvPr/>
        </p:nvPicPr>
        <p:blipFill>
          <a:blip r:embed="rId6" cstate="print"/>
          <a:stretch>
            <a:fillRect/>
          </a:stretch>
        </p:blipFill>
        <p:spPr>
          <a:xfrm>
            <a:off x="6973341" y="1018666"/>
            <a:ext cx="146634" cy="227711"/>
          </a:xfrm>
          <a:prstGeom prst="rect">
            <a:avLst/>
          </a:prstGeom>
        </p:spPr>
      </p:pic>
      <p:sp>
        <p:nvSpPr>
          <p:cNvPr id="2" name="Holder 2"/>
          <p:cNvSpPr>
            <a:spLocks noGrp="1"/>
          </p:cNvSpPr>
          <p:nvPr>
            <p:ph type="title"/>
          </p:nvPr>
        </p:nvSpPr>
        <p:spPr/>
        <p:txBody>
          <a:bodyPr lIns="0" tIns="0" rIns="0" bIns="0"/>
          <a:lstStyle>
            <a:lvl1pPr>
              <a:defRPr sz="2500" b="1" i="0">
                <a:solidFill>
                  <a:srgbClr val="336E9F"/>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F3B32BE0-769B-4D48-9F4C-B6D3CF851D88}" type="datetime1">
              <a:rPr lang="en-US" smtClean="0"/>
              <a:t>6/26/2026</a:t>
            </a:fld>
            <a:endParaRPr lang="en-US" dirty="0"/>
          </a:p>
        </p:txBody>
      </p:sp>
      <p:sp>
        <p:nvSpPr>
          <p:cNvPr id="6" name="Holder 6"/>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extLst>
      <p:ext uri="{BB962C8B-B14F-4D97-AF65-F5344CB8AC3E}">
        <p14:creationId xmlns:p14="http://schemas.microsoft.com/office/powerpoint/2010/main" val="36022956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500" b="1" i="0">
                <a:solidFill>
                  <a:srgbClr val="336E9F"/>
                </a:solidFill>
                <a:latin typeface="Arial"/>
                <a:cs typeface="Arial"/>
              </a:defRPr>
            </a:lvl1pPr>
          </a:lstStyle>
          <a:p>
            <a:endParaRPr/>
          </a:p>
        </p:txBody>
      </p:sp>
      <p:sp>
        <p:nvSpPr>
          <p:cNvPr id="3" name="Holder 3"/>
          <p:cNvSpPr>
            <a:spLocks noGrp="1"/>
          </p:cNvSpPr>
          <p:nvPr>
            <p:ph sz="half" idx="2"/>
          </p:nvPr>
        </p:nvSpPr>
        <p:spPr>
          <a:xfrm>
            <a:off x="378142" y="2459482"/>
            <a:ext cx="3289839" cy="7057644"/>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3894867" y="2459482"/>
            <a:ext cx="3289839" cy="7057644"/>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743E8F1A-ED46-42F4-9AF3-C6DA57F403C4}" type="datetime1">
              <a:rPr lang="en-US" smtClean="0"/>
              <a:t>6/26/2026</a:t>
            </a:fld>
            <a:endParaRPr lang="en-US" dirty="0"/>
          </a:p>
        </p:txBody>
      </p:sp>
      <p:sp>
        <p:nvSpPr>
          <p:cNvPr id="7" name="Holder 7"/>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extLst>
      <p:ext uri="{BB962C8B-B14F-4D97-AF65-F5344CB8AC3E}">
        <p14:creationId xmlns:p14="http://schemas.microsoft.com/office/powerpoint/2010/main" val="10185800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500" b="1" i="0">
                <a:solidFill>
                  <a:srgbClr val="336E9F"/>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dirty="0"/>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3A1A0929-1706-4F18-BE8E-8FD82C0568A2}" type="datetime1">
              <a:rPr lang="en-US" smtClean="0"/>
              <a:t>6/26/2026</a:t>
            </a:fld>
            <a:endParaRPr lang="en-US" dirty="0"/>
          </a:p>
        </p:txBody>
      </p:sp>
      <p:sp>
        <p:nvSpPr>
          <p:cNvPr id="5" name="Holder 5"/>
          <p:cNvSpPr>
            <a:spLocks noGrp="1"/>
          </p:cNvSpPr>
          <p:nvPr>
            <p:ph type="sldNum" sz="quarter" idx="7"/>
          </p:nvPr>
        </p:nvSpPr>
        <p:spPr/>
        <p:txBody>
          <a:bodyPr lIns="0" tIns="0" rIns="0" bIns="0"/>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extLst>
      <p:ext uri="{BB962C8B-B14F-4D97-AF65-F5344CB8AC3E}">
        <p14:creationId xmlns:p14="http://schemas.microsoft.com/office/powerpoint/2010/main" val="421502352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theme" Target="../theme/theme2.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887298" y="2332202"/>
            <a:ext cx="5178425" cy="406400"/>
          </a:xfrm>
          <a:prstGeom prst="rect">
            <a:avLst/>
          </a:prstGeom>
        </p:spPr>
        <p:txBody>
          <a:bodyPr wrap="square" lIns="0" tIns="0" rIns="0" bIns="0">
            <a:spAutoFit/>
          </a:bodyPr>
          <a:lstStyle>
            <a:lvl1pPr>
              <a:defRPr sz="2500" b="1" i="0">
                <a:solidFill>
                  <a:srgbClr val="336E9F"/>
                </a:solidFill>
                <a:latin typeface="Arial"/>
                <a:cs typeface="Arial"/>
              </a:defRPr>
            </a:lvl1pPr>
          </a:lstStyle>
          <a:p>
            <a:endParaRPr/>
          </a:p>
        </p:txBody>
      </p:sp>
      <p:sp>
        <p:nvSpPr>
          <p:cNvPr id="3" name="Holder 3"/>
          <p:cNvSpPr>
            <a:spLocks noGrp="1"/>
          </p:cNvSpPr>
          <p:nvPr>
            <p:ph type="body" idx="1"/>
          </p:nvPr>
        </p:nvSpPr>
        <p:spPr>
          <a:xfrm>
            <a:off x="378142" y="2459482"/>
            <a:ext cx="6806565" cy="276999"/>
          </a:xfrm>
          <a:prstGeom prst="rect">
            <a:avLst/>
          </a:prstGeom>
        </p:spPr>
        <p:txBody>
          <a:bodyPr wrap="square" lIns="0" tIns="0" rIns="0" bIns="0">
            <a:spAutoFit/>
          </a:bodyPr>
          <a:lstStyle>
            <a:lvl1pPr>
              <a:defRPr/>
            </a:lvl1pPr>
          </a:lstStyle>
          <a:p>
            <a:endParaRPr dirty="0"/>
          </a:p>
        </p:txBody>
      </p:sp>
      <p:sp>
        <p:nvSpPr>
          <p:cNvPr id="4" name="Holder 4"/>
          <p:cNvSpPr>
            <a:spLocks noGrp="1"/>
          </p:cNvSpPr>
          <p:nvPr>
            <p:ph type="ftr" sz="quarter" idx="5"/>
          </p:nvPr>
        </p:nvSpPr>
        <p:spPr>
          <a:xfrm>
            <a:off x="2571369" y="9944862"/>
            <a:ext cx="2420112" cy="534670"/>
          </a:xfrm>
          <a:prstGeom prst="rect">
            <a:avLst/>
          </a:prstGeom>
        </p:spPr>
        <p:txBody>
          <a:bodyPr wrap="square" lIns="0" tIns="0" rIns="0" bIns="0">
            <a:spAutoFit/>
          </a:bodyPr>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a:xfrm>
            <a:off x="378142" y="9944862"/>
            <a:ext cx="1739455" cy="534670"/>
          </a:xfrm>
          <a:prstGeom prst="rect">
            <a:avLst/>
          </a:prstGeom>
        </p:spPr>
        <p:txBody>
          <a:bodyPr wrap="square" lIns="0" tIns="0" rIns="0" bIns="0">
            <a:spAutoFit/>
          </a:bodyPr>
          <a:lstStyle>
            <a:lvl1pPr algn="l">
              <a:defRPr>
                <a:solidFill>
                  <a:schemeClr val="tx1">
                    <a:tint val="75000"/>
                  </a:schemeClr>
                </a:solidFill>
              </a:defRPr>
            </a:lvl1pPr>
          </a:lstStyle>
          <a:p>
            <a:fld id="{8A7FEDF9-B28A-4875-B5B7-33E2BE5E7992}" type="datetime1">
              <a:rPr lang="en-US" smtClean="0"/>
              <a:t>6/26/2026</a:t>
            </a:fld>
            <a:endParaRPr lang="en-US" dirty="0"/>
          </a:p>
        </p:txBody>
      </p:sp>
      <p:sp>
        <p:nvSpPr>
          <p:cNvPr id="6" name="Holder 6"/>
          <p:cNvSpPr>
            <a:spLocks noGrp="1"/>
          </p:cNvSpPr>
          <p:nvPr>
            <p:ph type="sldNum" sz="quarter" idx="7"/>
          </p:nvPr>
        </p:nvSpPr>
        <p:spPr>
          <a:xfrm>
            <a:off x="6803618" y="10141302"/>
            <a:ext cx="330834" cy="246221"/>
          </a:xfrm>
          <a:prstGeom prst="rect">
            <a:avLst/>
          </a:prstGeom>
        </p:spPr>
        <p:txBody>
          <a:bodyPr wrap="square" lIns="0" tIns="0" rIns="0" bIns="0">
            <a:spAutoFit/>
          </a:bodyPr>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hf sldNum="0" hdr="0" ftr="0" dt="0"/>
  <p:txStyles>
    <p:titleStyle>
      <a:lvl1pPr>
        <a:defRPr>
          <a:latin typeface="+mj-lt"/>
          <a:ea typeface="+mj-ea"/>
          <a:cs typeface="+mj-cs"/>
        </a:defRPr>
      </a:lvl1pPr>
    </p:titleStyle>
    <p:bodyStyle>
      <a:lvl1pPr marL="0">
        <a:defRPr>
          <a:latin typeface="Arial" panose="020B0604020202020204" pitchFamily="34" charset="0"/>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887298" y="2332202"/>
            <a:ext cx="5178425" cy="406400"/>
          </a:xfrm>
          <a:prstGeom prst="rect">
            <a:avLst/>
          </a:prstGeom>
        </p:spPr>
        <p:txBody>
          <a:bodyPr wrap="square" lIns="0" tIns="0" rIns="0" bIns="0">
            <a:spAutoFit/>
          </a:bodyPr>
          <a:lstStyle>
            <a:lvl1pPr>
              <a:defRPr sz="2500" b="1" i="0">
                <a:solidFill>
                  <a:srgbClr val="336E9F"/>
                </a:solidFill>
                <a:latin typeface="Arial"/>
                <a:cs typeface="Arial"/>
              </a:defRPr>
            </a:lvl1pPr>
          </a:lstStyle>
          <a:p>
            <a:endParaRPr/>
          </a:p>
        </p:txBody>
      </p:sp>
      <p:sp>
        <p:nvSpPr>
          <p:cNvPr id="3" name="Holder 3"/>
          <p:cNvSpPr>
            <a:spLocks noGrp="1"/>
          </p:cNvSpPr>
          <p:nvPr>
            <p:ph type="body" idx="1"/>
          </p:nvPr>
        </p:nvSpPr>
        <p:spPr>
          <a:xfrm>
            <a:off x="378142" y="2459482"/>
            <a:ext cx="6806565" cy="276999"/>
          </a:xfrm>
          <a:prstGeom prst="rect">
            <a:avLst/>
          </a:prstGeom>
        </p:spPr>
        <p:txBody>
          <a:bodyPr wrap="square" lIns="0" tIns="0" rIns="0" bIns="0">
            <a:spAutoFit/>
          </a:bodyPr>
          <a:lstStyle>
            <a:lvl1pPr>
              <a:defRPr/>
            </a:lvl1pPr>
          </a:lstStyle>
          <a:p>
            <a:endParaRPr dirty="0"/>
          </a:p>
        </p:txBody>
      </p:sp>
      <p:sp>
        <p:nvSpPr>
          <p:cNvPr id="4" name="Holder 4"/>
          <p:cNvSpPr>
            <a:spLocks noGrp="1"/>
          </p:cNvSpPr>
          <p:nvPr>
            <p:ph type="ftr" sz="quarter" idx="5"/>
          </p:nvPr>
        </p:nvSpPr>
        <p:spPr>
          <a:xfrm>
            <a:off x="2571369" y="9944862"/>
            <a:ext cx="2420112" cy="534670"/>
          </a:xfrm>
          <a:prstGeom prst="rect">
            <a:avLst/>
          </a:prstGeom>
        </p:spPr>
        <p:txBody>
          <a:bodyPr wrap="square" lIns="0" tIns="0" rIns="0" bIns="0">
            <a:spAutoFit/>
          </a:bodyPr>
          <a:lstStyle>
            <a:lvl1pPr algn="ctr">
              <a:defRPr>
                <a:solidFill>
                  <a:schemeClr val="tx1">
                    <a:tint val="75000"/>
                  </a:schemeClr>
                </a:solidFill>
              </a:defRPr>
            </a:lvl1pPr>
          </a:lstStyle>
          <a:p>
            <a:endParaRPr dirty="0"/>
          </a:p>
        </p:txBody>
      </p:sp>
      <p:sp>
        <p:nvSpPr>
          <p:cNvPr id="5" name="Holder 5"/>
          <p:cNvSpPr>
            <a:spLocks noGrp="1"/>
          </p:cNvSpPr>
          <p:nvPr>
            <p:ph type="dt" sz="half" idx="6"/>
          </p:nvPr>
        </p:nvSpPr>
        <p:spPr>
          <a:xfrm>
            <a:off x="378142" y="9944862"/>
            <a:ext cx="1739455" cy="534670"/>
          </a:xfrm>
          <a:prstGeom prst="rect">
            <a:avLst/>
          </a:prstGeom>
        </p:spPr>
        <p:txBody>
          <a:bodyPr wrap="square" lIns="0" tIns="0" rIns="0" bIns="0">
            <a:spAutoFit/>
          </a:bodyPr>
          <a:lstStyle>
            <a:lvl1pPr algn="l">
              <a:defRPr>
                <a:solidFill>
                  <a:schemeClr val="tx1">
                    <a:tint val="75000"/>
                  </a:schemeClr>
                </a:solidFill>
              </a:defRPr>
            </a:lvl1pPr>
          </a:lstStyle>
          <a:p>
            <a:fld id="{280CAC09-7571-4AA5-81D5-83E1A9062BB6}" type="datetime1">
              <a:rPr lang="en-US" smtClean="0"/>
              <a:t>6/26/2026</a:t>
            </a:fld>
            <a:endParaRPr lang="en-US" dirty="0"/>
          </a:p>
        </p:txBody>
      </p:sp>
      <p:sp>
        <p:nvSpPr>
          <p:cNvPr id="6" name="Holder 6"/>
          <p:cNvSpPr>
            <a:spLocks noGrp="1"/>
          </p:cNvSpPr>
          <p:nvPr>
            <p:ph type="sldNum" sz="quarter" idx="7"/>
          </p:nvPr>
        </p:nvSpPr>
        <p:spPr>
          <a:xfrm>
            <a:off x="6803618" y="10141302"/>
            <a:ext cx="330834" cy="246221"/>
          </a:xfrm>
          <a:prstGeom prst="rect">
            <a:avLst/>
          </a:prstGeom>
        </p:spPr>
        <p:txBody>
          <a:bodyPr wrap="square" lIns="0" tIns="0" rIns="0" bIns="0">
            <a:spAutoFit/>
          </a:bodyPr>
          <a:lstStyle>
            <a:lvl1pPr>
              <a:defRPr sz="800" b="0" i="0">
                <a:solidFill>
                  <a:schemeClr val="tx1"/>
                </a:solidFill>
                <a:latin typeface="Arial"/>
                <a:cs typeface="Arial"/>
              </a:defRPr>
            </a:lvl1pPr>
          </a:lstStyle>
          <a:p>
            <a:pPr marL="93980">
              <a:lnSpc>
                <a:spcPct val="100000"/>
              </a:lnSpc>
              <a:spcBef>
                <a:spcPts val="25"/>
              </a:spcBef>
            </a:pPr>
            <a:fld id="{81D60167-4931-47E6-BA6A-407CBD079E47}" type="slidenum">
              <a:rPr/>
              <a:t>‹#›</a:t>
            </a:fld>
            <a:r>
              <a:rPr spc="195" dirty="0"/>
              <a:t> </a:t>
            </a:r>
            <a:r>
              <a:rPr lang="en-GB" spc="-25" dirty="0"/>
              <a:t>58</a:t>
            </a:r>
            <a:endParaRPr spc="-25" dirty="0"/>
          </a:p>
        </p:txBody>
      </p:sp>
    </p:spTree>
    <p:extLst>
      <p:ext uri="{BB962C8B-B14F-4D97-AF65-F5344CB8AC3E}">
        <p14:creationId xmlns:p14="http://schemas.microsoft.com/office/powerpoint/2010/main" val="237198099"/>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Lst>
  <p:hf sldNum="0" hdr="0" ftr="0" dt="0"/>
  <p:txStyles>
    <p:titleStyle>
      <a:lvl1pPr>
        <a:defRPr>
          <a:latin typeface="+mj-lt"/>
          <a:ea typeface="+mj-ea"/>
          <a:cs typeface="+mj-cs"/>
        </a:defRPr>
      </a:lvl1pPr>
    </p:titleStyle>
    <p:bodyStyle>
      <a:lvl1pPr marL="0">
        <a:defRPr>
          <a:latin typeface="Arial" panose="020B0604020202020204" pitchFamily="34" charset="0"/>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5.xml"/><Relationship Id="rId6" Type="http://schemas.openxmlformats.org/officeDocument/2006/relationships/slide" Target="slide1.xml"/><Relationship Id="rId5" Type="http://schemas.openxmlformats.org/officeDocument/2006/relationships/chart" Target="../charts/chart4.xml"/><Relationship Id="rId4" Type="http://schemas.openxmlformats.org/officeDocument/2006/relationships/chart" Target="../charts/chart3.xml"/></Relationships>
</file>

<file path=ppt/slides/_rels/slide13.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5.xml"/><Relationship Id="rId6" Type="http://schemas.openxmlformats.org/officeDocument/2006/relationships/slide" Target="slide1.xml"/><Relationship Id="rId5" Type="http://schemas.openxmlformats.org/officeDocument/2006/relationships/chart" Target="../charts/chart8.xml"/><Relationship Id="rId4" Type="http://schemas.openxmlformats.org/officeDocument/2006/relationships/chart" Target="../charts/chart7.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5.xml"/><Relationship Id="rId5" Type="http://schemas.openxmlformats.org/officeDocument/2006/relationships/slide" Target="slide1.xml"/><Relationship Id="rId4" Type="http://schemas.openxmlformats.org/officeDocument/2006/relationships/chart" Target="../charts/chart11.xml"/></Relationships>
</file>

<file path=ppt/slides/_rels/slide15.xml.rels><?xml version="1.0" encoding="UTF-8" standalone="yes"?>
<Relationships xmlns="http://schemas.openxmlformats.org/package/2006/relationships"><Relationship Id="rId3" Type="http://schemas.openxmlformats.org/officeDocument/2006/relationships/chart" Target="../charts/chart13.xml"/><Relationship Id="rId7" Type="http://schemas.openxmlformats.org/officeDocument/2006/relationships/slide" Target="slide1.xml"/><Relationship Id="rId2" Type="http://schemas.openxmlformats.org/officeDocument/2006/relationships/chart" Target="../charts/chart12.xml"/><Relationship Id="rId1" Type="http://schemas.openxmlformats.org/officeDocument/2006/relationships/slideLayout" Target="../slideLayouts/slideLayout5.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16.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8" Type="http://schemas.openxmlformats.org/officeDocument/2006/relationships/slide" Target="slide16.xml"/><Relationship Id="rId13" Type="http://schemas.openxmlformats.org/officeDocument/2006/relationships/slide" Target="slide39.xml"/><Relationship Id="rId18" Type="http://schemas.openxmlformats.org/officeDocument/2006/relationships/slide" Target="slide70.xml"/><Relationship Id="rId3" Type="http://schemas.openxmlformats.org/officeDocument/2006/relationships/slide" Target="slide5.xml"/><Relationship Id="rId7" Type="http://schemas.openxmlformats.org/officeDocument/2006/relationships/slide" Target="slide12.xml"/><Relationship Id="rId12" Type="http://schemas.openxmlformats.org/officeDocument/2006/relationships/slide" Target="slide35.xml"/><Relationship Id="rId17" Type="http://schemas.openxmlformats.org/officeDocument/2006/relationships/slide" Target="slide56.xml"/><Relationship Id="rId2" Type="http://schemas.openxmlformats.org/officeDocument/2006/relationships/slide" Target="slide3.xml"/><Relationship Id="rId16" Type="http://schemas.openxmlformats.org/officeDocument/2006/relationships/slide" Target="slide52.xml"/><Relationship Id="rId1" Type="http://schemas.openxmlformats.org/officeDocument/2006/relationships/slideLayout" Target="../slideLayouts/slideLayout5.xml"/><Relationship Id="rId6" Type="http://schemas.openxmlformats.org/officeDocument/2006/relationships/slide" Target="slide10.xml"/><Relationship Id="rId11" Type="http://schemas.openxmlformats.org/officeDocument/2006/relationships/slide" Target="slide30.xml"/><Relationship Id="rId5" Type="http://schemas.openxmlformats.org/officeDocument/2006/relationships/slide" Target="slide9.xml"/><Relationship Id="rId15" Type="http://schemas.openxmlformats.org/officeDocument/2006/relationships/slide" Target="slide47.xml"/><Relationship Id="rId10" Type="http://schemas.openxmlformats.org/officeDocument/2006/relationships/slide" Target="slide26.xml"/><Relationship Id="rId4" Type="http://schemas.openxmlformats.org/officeDocument/2006/relationships/slide" Target="slide7.xml"/><Relationship Id="rId9" Type="http://schemas.openxmlformats.org/officeDocument/2006/relationships/slide" Target="slide21.xml"/><Relationship Id="rId14" Type="http://schemas.openxmlformats.org/officeDocument/2006/relationships/slide" Target="slide43.xml"/></Relationships>
</file>

<file path=ppt/slides/_rels/slide20.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3" Type="http://schemas.openxmlformats.org/officeDocument/2006/relationships/chart" Target="../charts/chart17.xml"/><Relationship Id="rId7" Type="http://schemas.openxmlformats.org/officeDocument/2006/relationships/chart" Target="../charts/chart21.xml"/><Relationship Id="rId2" Type="http://schemas.openxmlformats.org/officeDocument/2006/relationships/slide" Target="slide1.xml"/><Relationship Id="rId1" Type="http://schemas.openxmlformats.org/officeDocument/2006/relationships/slideLayout" Target="../slideLayouts/slideLayout10.xml"/><Relationship Id="rId6" Type="http://schemas.openxmlformats.org/officeDocument/2006/relationships/chart" Target="../charts/chart20.xml"/><Relationship Id="rId5" Type="http://schemas.openxmlformats.org/officeDocument/2006/relationships/chart" Target="../charts/chart19.xml"/><Relationship Id="rId4" Type="http://schemas.openxmlformats.org/officeDocument/2006/relationships/chart" Target="../charts/chart18.xml"/></Relationships>
</file>

<file path=ppt/slides/_rels/slide57.xml.rels><?xml version="1.0" encoding="UTF-8" standalone="yes"?>
<Relationships xmlns="http://schemas.openxmlformats.org/package/2006/relationships"><Relationship Id="rId3" Type="http://schemas.openxmlformats.org/officeDocument/2006/relationships/chart" Target="../charts/chart23.xml"/><Relationship Id="rId7" Type="http://schemas.openxmlformats.org/officeDocument/2006/relationships/slide" Target="slide1.xml"/><Relationship Id="rId2" Type="http://schemas.openxmlformats.org/officeDocument/2006/relationships/chart" Target="../charts/chart22.xml"/><Relationship Id="rId1" Type="http://schemas.openxmlformats.org/officeDocument/2006/relationships/slideLayout" Target="../slideLayouts/slideLayout10.xml"/><Relationship Id="rId6" Type="http://schemas.openxmlformats.org/officeDocument/2006/relationships/chart" Target="../charts/chart26.xml"/><Relationship Id="rId5" Type="http://schemas.openxmlformats.org/officeDocument/2006/relationships/chart" Target="../charts/chart25.xml"/><Relationship Id="rId4" Type="http://schemas.openxmlformats.org/officeDocument/2006/relationships/chart" Target="../charts/chart24.xml"/></Relationships>
</file>

<file path=ppt/slides/_rels/slide58.xml.rels><?xml version="1.0" encoding="UTF-8" standalone="yes"?>
<Relationships xmlns="http://schemas.openxmlformats.org/package/2006/relationships"><Relationship Id="rId3" Type="http://schemas.openxmlformats.org/officeDocument/2006/relationships/chart" Target="../charts/chart28.xml"/><Relationship Id="rId7" Type="http://schemas.openxmlformats.org/officeDocument/2006/relationships/slide" Target="slide1.xml"/><Relationship Id="rId2" Type="http://schemas.openxmlformats.org/officeDocument/2006/relationships/chart" Target="../charts/chart27.xml"/><Relationship Id="rId1" Type="http://schemas.openxmlformats.org/officeDocument/2006/relationships/slideLayout" Target="../slideLayouts/slideLayout10.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59.xml.rels><?xml version="1.0" encoding="UTF-8" standalone="yes"?>
<Relationships xmlns="http://schemas.openxmlformats.org/package/2006/relationships"><Relationship Id="rId3" Type="http://schemas.openxmlformats.org/officeDocument/2006/relationships/chart" Target="../charts/chart32.xml"/><Relationship Id="rId7" Type="http://schemas.openxmlformats.org/officeDocument/2006/relationships/chart" Target="../charts/chart36.xml"/><Relationship Id="rId2" Type="http://schemas.openxmlformats.org/officeDocument/2006/relationships/slide" Target="slide1.xml"/><Relationship Id="rId1" Type="http://schemas.openxmlformats.org/officeDocument/2006/relationships/slideLayout" Target="../slideLayouts/slideLayout10.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chart" Target="../charts/chart33.xml"/></Relationships>
</file>

<file path=ppt/slides/_rels/slide6.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hyperlink" Target="https://www.ncpes.co.uk/latest-local-results/" TargetMode="Externa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chart" Target="../charts/chart38.xml"/><Relationship Id="rId7" Type="http://schemas.openxmlformats.org/officeDocument/2006/relationships/slide" Target="slide1.xml"/><Relationship Id="rId2" Type="http://schemas.openxmlformats.org/officeDocument/2006/relationships/chart" Target="../charts/chart37.xml"/><Relationship Id="rId1" Type="http://schemas.openxmlformats.org/officeDocument/2006/relationships/slideLayout" Target="../slideLayouts/slideLayout10.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chart" Target="../charts/chart39.xml"/></Relationships>
</file>

<file path=ppt/slides/_rels/slide61.xml.rels><?xml version="1.0" encoding="UTF-8" standalone="yes"?>
<Relationships xmlns="http://schemas.openxmlformats.org/package/2006/relationships"><Relationship Id="rId3" Type="http://schemas.openxmlformats.org/officeDocument/2006/relationships/chart" Target="../charts/chart43.xml"/><Relationship Id="rId7" Type="http://schemas.openxmlformats.org/officeDocument/2006/relationships/slide" Target="slide1.xml"/><Relationship Id="rId2" Type="http://schemas.openxmlformats.org/officeDocument/2006/relationships/chart" Target="../charts/chart42.xml"/><Relationship Id="rId1" Type="http://schemas.openxmlformats.org/officeDocument/2006/relationships/slideLayout" Target="../slideLayouts/slideLayout10.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chart" Target="../charts/chart44.xml"/></Relationships>
</file>

<file path=ppt/slides/_rels/slide62.xml.rels><?xml version="1.0" encoding="UTF-8" standalone="yes"?>
<Relationships xmlns="http://schemas.openxmlformats.org/package/2006/relationships"><Relationship Id="rId3" Type="http://schemas.openxmlformats.org/officeDocument/2006/relationships/chart" Target="../charts/chart48.xml"/><Relationship Id="rId7" Type="http://schemas.openxmlformats.org/officeDocument/2006/relationships/slide" Target="slide1.xml"/><Relationship Id="rId2" Type="http://schemas.openxmlformats.org/officeDocument/2006/relationships/chart" Target="../charts/chart47.xml"/><Relationship Id="rId1" Type="http://schemas.openxmlformats.org/officeDocument/2006/relationships/slideLayout" Target="../slideLayouts/slideLayout10.xml"/><Relationship Id="rId6" Type="http://schemas.openxmlformats.org/officeDocument/2006/relationships/chart" Target="../charts/chart51.xml"/><Relationship Id="rId5" Type="http://schemas.openxmlformats.org/officeDocument/2006/relationships/chart" Target="../charts/chart50.xml"/><Relationship Id="rId4" Type="http://schemas.openxmlformats.org/officeDocument/2006/relationships/chart" Target="../charts/chart49.xml"/></Relationships>
</file>

<file path=ppt/slides/_rels/slide63.xml.rels><?xml version="1.0" encoding="UTF-8" standalone="yes"?>
<Relationships xmlns="http://schemas.openxmlformats.org/package/2006/relationships"><Relationship Id="rId3" Type="http://schemas.openxmlformats.org/officeDocument/2006/relationships/chart" Target="../charts/chart53.xml"/><Relationship Id="rId7" Type="http://schemas.openxmlformats.org/officeDocument/2006/relationships/slide" Target="slide1.xml"/><Relationship Id="rId2" Type="http://schemas.openxmlformats.org/officeDocument/2006/relationships/chart" Target="../charts/chart52.xml"/><Relationship Id="rId1" Type="http://schemas.openxmlformats.org/officeDocument/2006/relationships/slideLayout" Target="../slideLayouts/slideLayout10.xml"/><Relationship Id="rId6" Type="http://schemas.openxmlformats.org/officeDocument/2006/relationships/chart" Target="../charts/chart56.xml"/><Relationship Id="rId5" Type="http://schemas.openxmlformats.org/officeDocument/2006/relationships/chart" Target="../charts/chart55.xml"/><Relationship Id="rId4" Type="http://schemas.openxmlformats.org/officeDocument/2006/relationships/chart" Target="../charts/chart54.xml"/></Relationships>
</file>

<file path=ppt/slides/_rels/slide64.xml.rels><?xml version="1.0" encoding="UTF-8" standalone="yes"?>
<Relationships xmlns="http://schemas.openxmlformats.org/package/2006/relationships"><Relationship Id="rId3" Type="http://schemas.openxmlformats.org/officeDocument/2006/relationships/chart" Target="../charts/chart58.xml"/><Relationship Id="rId7" Type="http://schemas.openxmlformats.org/officeDocument/2006/relationships/slide" Target="slide1.xml"/><Relationship Id="rId2" Type="http://schemas.openxmlformats.org/officeDocument/2006/relationships/chart" Target="../charts/chart57.xml"/><Relationship Id="rId1" Type="http://schemas.openxmlformats.org/officeDocument/2006/relationships/slideLayout" Target="../slideLayouts/slideLayout10.xml"/><Relationship Id="rId6" Type="http://schemas.openxmlformats.org/officeDocument/2006/relationships/chart" Target="../charts/chart61.xml"/><Relationship Id="rId5" Type="http://schemas.openxmlformats.org/officeDocument/2006/relationships/chart" Target="../charts/chart60.xml"/><Relationship Id="rId4" Type="http://schemas.openxmlformats.org/officeDocument/2006/relationships/chart" Target="../charts/chart59.xml"/></Relationships>
</file>

<file path=ppt/slides/_rels/slide65.xml.rels><?xml version="1.0" encoding="UTF-8" standalone="yes"?>
<Relationships xmlns="http://schemas.openxmlformats.org/package/2006/relationships"><Relationship Id="rId3" Type="http://schemas.openxmlformats.org/officeDocument/2006/relationships/chart" Target="../charts/chart63.xml"/><Relationship Id="rId7" Type="http://schemas.openxmlformats.org/officeDocument/2006/relationships/slide" Target="slide1.xml"/><Relationship Id="rId2" Type="http://schemas.openxmlformats.org/officeDocument/2006/relationships/chart" Target="../charts/chart62.xml"/><Relationship Id="rId1" Type="http://schemas.openxmlformats.org/officeDocument/2006/relationships/slideLayout" Target="../slideLayouts/slideLayout10.xml"/><Relationship Id="rId6" Type="http://schemas.openxmlformats.org/officeDocument/2006/relationships/chart" Target="../charts/chart66.xml"/><Relationship Id="rId5" Type="http://schemas.openxmlformats.org/officeDocument/2006/relationships/chart" Target="../charts/chart65.xml"/><Relationship Id="rId4" Type="http://schemas.openxmlformats.org/officeDocument/2006/relationships/chart" Target="../charts/chart64.xml"/></Relationships>
</file>

<file path=ppt/slides/_rels/slide66.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slide" Target="slide1.xml"/><Relationship Id="rId1" Type="http://schemas.openxmlformats.org/officeDocument/2006/relationships/slideLayout" Target="../slideLayouts/slideLayout10.xml"/><Relationship Id="rId6" Type="http://schemas.openxmlformats.org/officeDocument/2006/relationships/chart" Target="../charts/chart70.xml"/><Relationship Id="rId5" Type="http://schemas.openxmlformats.org/officeDocument/2006/relationships/chart" Target="../charts/chart69.xml"/><Relationship Id="rId4" Type="http://schemas.openxmlformats.org/officeDocument/2006/relationships/chart" Target="../charts/chart68.xml"/></Relationships>
</file>

<file path=ppt/slides/_rels/slide67.xml.rels><?xml version="1.0" encoding="UTF-8" standalone="yes"?>
<Relationships xmlns="http://schemas.openxmlformats.org/package/2006/relationships"><Relationship Id="rId3" Type="http://schemas.openxmlformats.org/officeDocument/2006/relationships/chart" Target="../charts/chart71.xml"/><Relationship Id="rId7" Type="http://schemas.openxmlformats.org/officeDocument/2006/relationships/chart" Target="../charts/chart75.xml"/><Relationship Id="rId2" Type="http://schemas.openxmlformats.org/officeDocument/2006/relationships/slide" Target="slide1.xml"/><Relationship Id="rId1" Type="http://schemas.openxmlformats.org/officeDocument/2006/relationships/slideLayout" Target="../slideLayouts/slideLayout10.xml"/><Relationship Id="rId6" Type="http://schemas.openxmlformats.org/officeDocument/2006/relationships/chart" Target="../charts/chart74.xml"/><Relationship Id="rId5" Type="http://schemas.openxmlformats.org/officeDocument/2006/relationships/chart" Target="../charts/chart73.xml"/><Relationship Id="rId4" Type="http://schemas.openxmlformats.org/officeDocument/2006/relationships/chart" Target="../charts/chart72.xml"/></Relationships>
</file>

<file path=ppt/slides/_rels/slide68.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chart" Target="../charts/chart76.xml"/><Relationship Id="rId1" Type="http://schemas.openxmlformats.org/officeDocument/2006/relationships/slideLayout" Target="../slideLayouts/slideLayout10.xml"/><Relationship Id="rId4" Type="http://schemas.openxmlformats.org/officeDocument/2006/relationships/chart" Target="../charts/chart77.xml"/></Relationships>
</file>

<file path=ppt/slides/_rels/slide69.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chart" Target="../charts/chart78.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chart" Target="../charts/chart79.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hyperlink" Target="https://www.ncpes.co.uk/" TargetMode="External"/><Relationship Id="rId2" Type="http://schemas.openxmlformats.org/officeDocument/2006/relationships/hyperlink" Target="mailto:regulation@statistics.gov.uk" TargetMode="External"/><Relationship Id="rId1" Type="http://schemas.openxmlformats.org/officeDocument/2006/relationships/slideLayout" Target="../slideLayouts/slideLayout5.xml"/><Relationship Id="rId4" Type="http://schemas.openxmlformats.org/officeDocument/2006/relationships/slide" Target="slide1.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6" name="object 1">
            <a:extLst>
              <a:ext uri="{FF2B5EF4-FFF2-40B4-BE49-F238E27FC236}">
                <a16:creationId xmlns:a16="http://schemas.microsoft.com/office/drawing/2014/main" id="{42802C63-09E1-E7B2-F836-4DD10883D731}"/>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5959609" y="442204"/>
            <a:ext cx="1247641" cy="942096"/>
          </a:xfrm>
          <a:prstGeom prst="rect">
            <a:avLst/>
          </a:prstGeom>
        </p:spPr>
      </p:pic>
      <p:sp>
        <p:nvSpPr>
          <p:cNvPr id="19" name="object 2">
            <a:extLst>
              <a:ext uri="{FF2B5EF4-FFF2-40B4-BE49-F238E27FC236}">
                <a16:creationId xmlns:a16="http://schemas.microsoft.com/office/drawing/2014/main" id="{D33F6F43-B804-2615-1B11-DAE214A2F6D0}"/>
              </a:ext>
            </a:extLst>
          </p:cNvPr>
          <p:cNvSpPr txBox="1">
            <a:spLocks noGrp="1"/>
          </p:cNvSpPr>
          <p:nvPr>
            <p:ph type="title" idx="4294967295"/>
          </p:nvPr>
        </p:nvSpPr>
        <p:spPr>
          <a:xfrm>
            <a:off x="859065" y="2305089"/>
            <a:ext cx="5433785" cy="782265"/>
          </a:xfrm>
          <a:prstGeom prst="rect">
            <a:avLst/>
          </a:prstGeom>
          <a:noFill/>
          <a:ln>
            <a:noFill/>
            <a:prstDash/>
          </a:ln>
          <a:effectLst/>
        </p:spPr>
        <p:txBody>
          <a:bodyPr rot="0" spcFirstLastPara="0" vertOverflow="overflow" horzOverflow="overflow" vert="horz" wrap="square" lIns="0" tIns="12700" rIns="0" bIns="0" numCol="1" spcCol="0" rtlCol="0" fromWordArt="0" anchor="t" anchorCtr="0" forceAA="0" compatLnSpc="1">
            <a:prstTxWarp prst="textNoShape">
              <a:avLst/>
            </a:prstTxWarp>
            <a:spAutoFit/>
          </a:bodyPr>
          <a:lstStyle>
            <a:lvl1pPr>
              <a:defRPr>
                <a:latin typeface="+mj-lt"/>
                <a:ea typeface="+mj-ea"/>
                <a:cs typeface="+mj-cs"/>
              </a:defRPr>
            </a:lvl1p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2500" b="1" i="0" u="none" strike="noStrike" kern="0" cap="none" spc="0"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National Cancer</a:t>
            </a:r>
            <a:r>
              <a:rPr kumimoji="0" lang="en-GB" sz="2500" b="1" i="0" u="none" strike="noStrike" kern="0" cap="none" spc="-30"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 </a:t>
            </a:r>
            <a:r>
              <a:rPr kumimoji="0" lang="en-GB" sz="2500" b="1" i="0" u="none" strike="noStrike" kern="0" cap="none" spc="0"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Patient</a:t>
            </a:r>
            <a:r>
              <a:rPr kumimoji="0" lang="en-GB" sz="2500" b="1" i="0" u="none" strike="noStrike" kern="0" cap="none" spc="-30"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 </a:t>
            </a:r>
            <a:r>
              <a:rPr kumimoji="0" lang="en-GB" sz="2500" b="1" i="0" u="none" strike="noStrike" kern="0" cap="none" spc="0"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Experience</a:t>
            </a:r>
            <a:r>
              <a:rPr kumimoji="0" lang="en-GB" sz="2500" b="1" i="0" u="none" strike="noStrike" kern="0" cap="none" spc="-25"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 </a:t>
            </a:r>
            <a:r>
              <a:rPr kumimoji="0" lang="en-GB" sz="2500" b="1" i="0" u="none" strike="noStrike" kern="0" cap="none" spc="-10" normalizeH="0" baseline="0" noProof="0" dirty="0">
                <a:ln>
                  <a:noFill/>
                </a:ln>
                <a:solidFill>
                  <a:srgbClr val="336E9F"/>
                </a:solidFill>
                <a:effectLst/>
                <a:uLnTx/>
                <a:uFillTx/>
                <a:latin typeface="Arial" panose="020B0604020202020204" pitchFamily="34" charset="0"/>
                <a:ea typeface="+mj-ea"/>
                <a:cs typeface="Arial" panose="020B0604020202020204" pitchFamily="34" charset="0"/>
              </a:rPr>
              <a:t>Survey</a:t>
            </a:r>
          </a:p>
        </p:txBody>
      </p:sp>
      <p:sp>
        <p:nvSpPr>
          <p:cNvPr id="11" name="object 3">
            <a:extLst>
              <a:ext uri="{FF2B5EF4-FFF2-40B4-BE49-F238E27FC236}">
                <a16:creationId xmlns:a16="http://schemas.microsoft.com/office/drawing/2014/main" id="{B51C078E-A153-BE78-AC65-D6ED46E1C165}"/>
              </a:ext>
            </a:extLst>
          </p:cNvPr>
          <p:cNvSpPr txBox="1"/>
          <p:nvPr/>
        </p:nvSpPr>
        <p:spPr>
          <a:xfrm>
            <a:off x="887298" y="3172460"/>
            <a:ext cx="1582420" cy="345440"/>
          </a:xfrm>
          <a:prstGeom prst="rect">
            <a:avLst/>
          </a:prstGeom>
        </p:spPr>
        <p:txBody>
          <a:bodyPr vert="horz" wrap="square" lIns="0" tIns="12700" rIns="0" bIns="0" rtlCol="0">
            <a:spAutoFit/>
          </a:bodyPr>
          <a:lstStyle/>
          <a:p>
            <a:pPr marL="12700">
              <a:lnSpc>
                <a:spcPct val="100000"/>
              </a:lnSpc>
              <a:spcBef>
                <a:spcPts val="100"/>
              </a:spcBef>
            </a:pPr>
            <a:r>
              <a:rPr lang="en-GB" sz="2100" noProof="0" dirty="0">
                <a:solidFill>
                  <a:srgbClr val="336E9F"/>
                </a:solidFill>
                <a:latin typeface="Arial"/>
                <a:cs typeface="Arial"/>
              </a:rPr>
              <a:t>2025 </a:t>
            </a:r>
            <a:r>
              <a:rPr lang="en-GB" sz="2100" spc="-10" noProof="0" dirty="0">
                <a:solidFill>
                  <a:srgbClr val="336E9F"/>
                </a:solidFill>
                <a:latin typeface="Arial"/>
                <a:cs typeface="Arial"/>
              </a:rPr>
              <a:t>Results</a:t>
            </a:r>
            <a:endParaRPr lang="en-GB" sz="2100" noProof="0" dirty="0">
              <a:latin typeface="Arial"/>
              <a:cs typeface="Arial"/>
            </a:endParaRPr>
          </a:p>
        </p:txBody>
      </p:sp>
      <p:sp>
        <p:nvSpPr>
          <p:cNvPr id="12" name="txt_org_name">
            <a:extLst>
              <a:ext uri="{FF2B5EF4-FFF2-40B4-BE49-F238E27FC236}">
                <a16:creationId xmlns:a16="http://schemas.microsoft.com/office/drawing/2014/main" id="{1D17F408-5FFA-FF6F-E4B0-8C80EAF4A736}"/>
              </a:ext>
            </a:extLst>
          </p:cNvPr>
          <p:cNvSpPr txBox="1"/>
          <p:nvPr/>
        </p:nvSpPr>
        <p:spPr>
          <a:xfrm>
            <a:off x="887298" y="4379937"/>
            <a:ext cx="6167552" cy="782265"/>
          </a:xfrm>
          <a:prstGeom prst="rect">
            <a:avLst/>
          </a:prstGeom>
        </p:spPr>
        <p:txBody>
          <a:bodyPr vert="horz" wrap="square" lIns="0" tIns="12700" rIns="0" bIns="0" rtlCol="0">
            <a:spAutoFit/>
          </a:bodyPr>
          <a:lstStyle/>
          <a:p>
            <a:pPr marL="12700">
              <a:lnSpc>
                <a:spcPct val="100000"/>
              </a:lnSpc>
              <a:spcBef>
                <a:spcPts val="100"/>
              </a:spcBef>
            </a:pPr>
            <a:r>
              <a:rPr lang="en-GB" sz="2500" b="1" spc="-10" noProof="0">
                <a:solidFill>
                  <a:srgbClr val="336E9F"/>
                </a:solidFill>
                <a:latin typeface="Arial"/>
                <a:cs typeface="Arial"/>
              </a:rPr>
              <a:t>Humber and North Yorkshire Cancer Alliance</a:t>
            </a:r>
            <a:endParaRPr lang="en-GB" sz="2500" noProof="0" dirty="0">
              <a:latin typeface="Arial"/>
              <a:cs typeface="Arial"/>
            </a:endParaRPr>
          </a:p>
        </p:txBody>
      </p:sp>
      <p:sp>
        <p:nvSpPr>
          <p:cNvPr id="14" name="object 4">
            <a:extLst>
              <a:ext uri="{FF2B5EF4-FFF2-40B4-BE49-F238E27FC236}">
                <a16:creationId xmlns:a16="http://schemas.microsoft.com/office/drawing/2014/main" id="{BD91E27D-ED5F-EDDD-5517-DD6DDA05AD8C}"/>
              </a:ext>
            </a:extLst>
          </p:cNvPr>
          <p:cNvSpPr txBox="1"/>
          <p:nvPr/>
        </p:nvSpPr>
        <p:spPr>
          <a:xfrm>
            <a:off x="859065" y="8699500"/>
            <a:ext cx="4735195" cy="335989"/>
          </a:xfrm>
          <a:prstGeom prst="rect">
            <a:avLst/>
          </a:prstGeom>
        </p:spPr>
        <p:txBody>
          <a:bodyPr vert="horz" wrap="square" lIns="0" tIns="12700" rIns="0" bIns="0" rtlCol="0">
            <a:spAutoFit/>
          </a:bodyPr>
          <a:lstStyle/>
          <a:p>
            <a:pPr marL="12700">
              <a:lnSpc>
                <a:spcPct val="100000"/>
              </a:lnSpc>
              <a:spcBef>
                <a:spcPts val="2155"/>
              </a:spcBef>
            </a:pPr>
            <a:r>
              <a:rPr lang="en-GB" sz="2100" noProof="0" dirty="0">
                <a:solidFill>
                  <a:srgbClr val="336E9F"/>
                </a:solidFill>
                <a:latin typeface="Arial"/>
                <a:cs typeface="Arial"/>
              </a:rPr>
              <a:t>Published July </a:t>
            </a:r>
            <a:r>
              <a:rPr lang="en-GB" sz="2100" spc="-20" noProof="0" dirty="0">
                <a:solidFill>
                  <a:srgbClr val="336E9F"/>
                </a:solidFill>
                <a:latin typeface="Arial"/>
                <a:cs typeface="Arial"/>
              </a:rPr>
              <a:t>2026</a:t>
            </a:r>
            <a:endParaRPr lang="en-GB" sz="2100" noProof="0" dirty="0">
              <a:latin typeface="Arial"/>
              <a:cs typeface="Arial"/>
            </a:endParaRPr>
          </a:p>
        </p:txBody>
      </p:sp>
      <p:sp>
        <p:nvSpPr>
          <p:cNvPr id="13" name="object 5">
            <a:extLst>
              <a:ext uri="{FF2B5EF4-FFF2-40B4-BE49-F238E27FC236}">
                <a16:creationId xmlns:a16="http://schemas.microsoft.com/office/drawing/2014/main" id="{1B54E165-41DF-C6ED-ECF6-25AB4714B3A1}"/>
              </a:ext>
            </a:extLst>
          </p:cNvPr>
          <p:cNvSpPr txBox="1"/>
          <p:nvPr/>
        </p:nvSpPr>
        <p:spPr>
          <a:xfrm>
            <a:off x="654050" y="9377895"/>
            <a:ext cx="6167552" cy="182101"/>
          </a:xfrm>
          <a:prstGeom prst="rect">
            <a:avLst/>
          </a:prstGeom>
        </p:spPr>
        <p:txBody>
          <a:bodyPr vert="horz" wrap="square" lIns="0" tIns="12700" rIns="0" bIns="0" rtlCol="0">
            <a:spAutoFit/>
          </a:bodyPr>
          <a:lstStyle/>
          <a:p>
            <a:pPr marL="12700">
              <a:lnSpc>
                <a:spcPct val="100000"/>
              </a:lnSpc>
              <a:spcBef>
                <a:spcPts val="100"/>
              </a:spcBef>
            </a:pPr>
            <a:r>
              <a:rPr lang="en-GB" sz="1100" noProof="0" dirty="0">
                <a:solidFill>
                  <a:srgbClr val="336E9F"/>
                </a:solidFill>
                <a:latin typeface="Arial"/>
                <a:cs typeface="Arial"/>
              </a:rPr>
              <a:t>The National</a:t>
            </a:r>
            <a:r>
              <a:rPr lang="en-GB" sz="1100" spc="-25" noProof="0" dirty="0">
                <a:solidFill>
                  <a:srgbClr val="336E9F"/>
                </a:solidFill>
                <a:latin typeface="Arial"/>
                <a:cs typeface="Arial"/>
              </a:rPr>
              <a:t> </a:t>
            </a:r>
            <a:r>
              <a:rPr lang="en-GB" sz="1100" noProof="0" dirty="0">
                <a:solidFill>
                  <a:srgbClr val="336E9F"/>
                </a:solidFill>
                <a:latin typeface="Arial"/>
                <a:cs typeface="Arial"/>
              </a:rPr>
              <a:t>Cancer</a:t>
            </a:r>
            <a:r>
              <a:rPr lang="en-GB" sz="1100" spc="-25" noProof="0" dirty="0">
                <a:solidFill>
                  <a:srgbClr val="336E9F"/>
                </a:solidFill>
                <a:latin typeface="Arial"/>
                <a:cs typeface="Arial"/>
              </a:rPr>
              <a:t> </a:t>
            </a:r>
            <a:r>
              <a:rPr lang="en-GB" sz="1100" noProof="0" dirty="0">
                <a:solidFill>
                  <a:srgbClr val="336E9F"/>
                </a:solidFill>
                <a:latin typeface="Arial"/>
                <a:cs typeface="Arial"/>
              </a:rPr>
              <a:t>Patient</a:t>
            </a:r>
            <a:r>
              <a:rPr lang="en-GB" sz="1100" spc="-20" noProof="0" dirty="0">
                <a:solidFill>
                  <a:srgbClr val="336E9F"/>
                </a:solidFill>
                <a:latin typeface="Arial"/>
                <a:cs typeface="Arial"/>
              </a:rPr>
              <a:t> </a:t>
            </a:r>
            <a:r>
              <a:rPr lang="en-GB" sz="1100" noProof="0" dirty="0">
                <a:solidFill>
                  <a:srgbClr val="336E9F"/>
                </a:solidFill>
                <a:latin typeface="Arial"/>
                <a:cs typeface="Arial"/>
              </a:rPr>
              <a:t>Experience</a:t>
            </a:r>
            <a:r>
              <a:rPr lang="en-GB" sz="1100" spc="-25" noProof="0" dirty="0">
                <a:solidFill>
                  <a:srgbClr val="336E9F"/>
                </a:solidFill>
                <a:latin typeface="Arial"/>
                <a:cs typeface="Arial"/>
              </a:rPr>
              <a:t> </a:t>
            </a:r>
            <a:r>
              <a:rPr lang="en-GB" sz="1100" noProof="0" dirty="0">
                <a:solidFill>
                  <a:srgbClr val="336E9F"/>
                </a:solidFill>
                <a:latin typeface="Arial"/>
                <a:cs typeface="Arial"/>
              </a:rPr>
              <a:t>Survey</a:t>
            </a:r>
            <a:r>
              <a:rPr lang="en-GB" sz="1100" spc="-20" noProof="0" dirty="0">
                <a:solidFill>
                  <a:srgbClr val="336E9F"/>
                </a:solidFill>
                <a:latin typeface="Arial"/>
                <a:cs typeface="Arial"/>
              </a:rPr>
              <a:t> </a:t>
            </a:r>
            <a:r>
              <a:rPr lang="en-GB" sz="1100" noProof="0" dirty="0">
                <a:solidFill>
                  <a:srgbClr val="336E9F"/>
                </a:solidFill>
                <a:latin typeface="Arial"/>
                <a:cs typeface="Arial"/>
              </a:rPr>
              <a:t>is</a:t>
            </a:r>
            <a:r>
              <a:rPr lang="en-GB" sz="1100" spc="-25" noProof="0" dirty="0">
                <a:solidFill>
                  <a:srgbClr val="336E9F"/>
                </a:solidFill>
                <a:latin typeface="Arial"/>
                <a:cs typeface="Arial"/>
              </a:rPr>
              <a:t> </a:t>
            </a:r>
            <a:r>
              <a:rPr lang="en-GB" sz="1100" noProof="0" dirty="0">
                <a:solidFill>
                  <a:srgbClr val="336E9F"/>
                </a:solidFill>
                <a:latin typeface="Arial"/>
                <a:cs typeface="Arial"/>
              </a:rPr>
              <a:t>undertaken</a:t>
            </a:r>
            <a:r>
              <a:rPr lang="en-GB" sz="1100" spc="-20" noProof="0" dirty="0">
                <a:solidFill>
                  <a:srgbClr val="336E9F"/>
                </a:solidFill>
                <a:latin typeface="Arial"/>
                <a:cs typeface="Arial"/>
              </a:rPr>
              <a:t> </a:t>
            </a:r>
            <a:r>
              <a:rPr lang="en-GB" sz="1100" noProof="0" dirty="0">
                <a:solidFill>
                  <a:srgbClr val="336E9F"/>
                </a:solidFill>
                <a:latin typeface="Arial"/>
                <a:cs typeface="Arial"/>
              </a:rPr>
              <a:t>by</a:t>
            </a:r>
            <a:r>
              <a:rPr lang="en-GB" sz="1100" spc="-25" noProof="0" dirty="0">
                <a:solidFill>
                  <a:srgbClr val="336E9F"/>
                </a:solidFill>
                <a:latin typeface="Arial"/>
                <a:cs typeface="Arial"/>
              </a:rPr>
              <a:t> </a:t>
            </a:r>
            <a:r>
              <a:rPr lang="en-GB" sz="1100" noProof="0" dirty="0">
                <a:solidFill>
                  <a:srgbClr val="336E9F"/>
                </a:solidFill>
                <a:latin typeface="Arial"/>
                <a:cs typeface="Arial"/>
              </a:rPr>
              <a:t>Picker</a:t>
            </a:r>
            <a:r>
              <a:rPr lang="en-GB" sz="1100" spc="-20" noProof="0" dirty="0">
                <a:solidFill>
                  <a:srgbClr val="336E9F"/>
                </a:solidFill>
                <a:latin typeface="Arial"/>
                <a:cs typeface="Arial"/>
              </a:rPr>
              <a:t> </a:t>
            </a:r>
            <a:r>
              <a:rPr lang="en-GB" sz="1100" noProof="0" dirty="0">
                <a:solidFill>
                  <a:srgbClr val="336E9F"/>
                </a:solidFill>
                <a:latin typeface="Arial"/>
                <a:cs typeface="Arial"/>
              </a:rPr>
              <a:t>on</a:t>
            </a:r>
            <a:r>
              <a:rPr lang="en-GB" sz="1100" spc="-25" noProof="0" dirty="0">
                <a:solidFill>
                  <a:srgbClr val="336E9F"/>
                </a:solidFill>
                <a:latin typeface="Arial"/>
                <a:cs typeface="Arial"/>
              </a:rPr>
              <a:t> </a:t>
            </a:r>
            <a:r>
              <a:rPr lang="en-GB" sz="1100" noProof="0" dirty="0">
                <a:solidFill>
                  <a:srgbClr val="336E9F"/>
                </a:solidFill>
                <a:latin typeface="Arial"/>
                <a:cs typeface="Arial"/>
              </a:rPr>
              <a:t>behalf</a:t>
            </a:r>
            <a:r>
              <a:rPr lang="en-GB" sz="1100" spc="-20" noProof="0" dirty="0">
                <a:solidFill>
                  <a:srgbClr val="336E9F"/>
                </a:solidFill>
                <a:latin typeface="Arial"/>
                <a:cs typeface="Arial"/>
              </a:rPr>
              <a:t> </a:t>
            </a:r>
            <a:r>
              <a:rPr lang="en-GB" sz="1100" noProof="0" dirty="0">
                <a:solidFill>
                  <a:srgbClr val="336E9F"/>
                </a:solidFill>
                <a:latin typeface="Arial"/>
                <a:cs typeface="Arial"/>
              </a:rPr>
              <a:t>of</a:t>
            </a:r>
            <a:r>
              <a:rPr lang="en-GB" sz="1100" spc="-25" noProof="0" dirty="0">
                <a:solidFill>
                  <a:srgbClr val="336E9F"/>
                </a:solidFill>
                <a:latin typeface="Arial"/>
                <a:cs typeface="Arial"/>
              </a:rPr>
              <a:t> </a:t>
            </a:r>
            <a:r>
              <a:rPr lang="en-GB" sz="1100" noProof="0" dirty="0">
                <a:solidFill>
                  <a:srgbClr val="336E9F"/>
                </a:solidFill>
                <a:latin typeface="Arial"/>
                <a:cs typeface="Arial"/>
              </a:rPr>
              <a:t>NHS</a:t>
            </a:r>
            <a:r>
              <a:rPr lang="en-GB" sz="1100" spc="-20" noProof="0" dirty="0">
                <a:solidFill>
                  <a:srgbClr val="336E9F"/>
                </a:solidFill>
                <a:latin typeface="Arial"/>
                <a:cs typeface="Arial"/>
              </a:rPr>
              <a:t> </a:t>
            </a:r>
            <a:r>
              <a:rPr lang="en-GB" sz="1100" spc="-10" noProof="0" dirty="0">
                <a:solidFill>
                  <a:srgbClr val="336E9F"/>
                </a:solidFill>
                <a:latin typeface="Arial"/>
                <a:cs typeface="Arial"/>
              </a:rPr>
              <a:t>England</a:t>
            </a:r>
            <a:endParaRPr lang="en-GB" sz="1100" noProof="0" dirty="0">
              <a:latin typeface="Arial"/>
              <a:cs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Slide Number Placeholder 1">
            <a:extLst>
              <a:ext uri="{FF2B5EF4-FFF2-40B4-BE49-F238E27FC236}">
                <a16:creationId xmlns:a16="http://schemas.microsoft.com/office/drawing/2014/main" id="{46B25A21-6158-0732-2ADD-6AC57DB11633}"/>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5FFFB41-599E-4126-A83E-77476D9B5D93}" type="slidenum">
              <a:rPr lang="en-GB" spc="-25" noProof="0" smtClean="0"/>
              <a:t>10</a:t>
            </a:fld>
            <a:endParaRPr lang="en-GB" spc="-25" noProof="0" dirty="0"/>
          </a:p>
        </p:txBody>
      </p:sp>
      <p:sp>
        <p:nvSpPr>
          <p:cNvPr id="17" name="object 1">
            <a:extLst>
              <a:ext uri="{FF2B5EF4-FFF2-40B4-BE49-F238E27FC236}">
                <a16:creationId xmlns:a16="http://schemas.microsoft.com/office/drawing/2014/main" id="{4F347FE5-4F21-B984-1C48-F0BCAD008548}"/>
              </a:ext>
            </a:extLst>
          </p:cNvPr>
          <p:cNvSpPr txBox="1">
            <a:spLocks noGrp="1"/>
          </p:cNvSpPr>
          <p:nvPr>
            <p:ph type="title" idx="4294967295"/>
          </p:nvPr>
        </p:nvSpPr>
        <p:spPr>
          <a:xfrm>
            <a:off x="484399" y="955736"/>
            <a:ext cx="377791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975"/>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Response </a:t>
            </a:r>
            <a:r>
              <a:rPr kumimoji="0" lang="en-GB" sz="1800" b="1" i="0" u="none" strike="noStrike" kern="0" cap="none" spc="-20" normalizeH="0" baseline="0" noProof="0" dirty="0">
                <a:ln>
                  <a:noFill/>
                </a:ln>
                <a:solidFill>
                  <a:srgbClr val="336E9F"/>
                </a:solidFill>
                <a:effectLst/>
                <a:uLnTx/>
                <a:uFillTx/>
                <a:latin typeface="Arial"/>
                <a:cs typeface="Arial"/>
              </a:rPr>
              <a:t>rate</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19" name="object 2">
            <a:extLst>
              <a:ext uri="{FF2B5EF4-FFF2-40B4-BE49-F238E27FC236}">
                <a16:creationId xmlns:a16="http://schemas.microsoft.com/office/drawing/2014/main" id="{01CC0EBD-7F4B-11A2-73AF-88BE85018FD0}"/>
              </a:ext>
            </a:extLst>
          </p:cNvPr>
          <p:cNvSpPr txBox="1"/>
          <p:nvPr/>
        </p:nvSpPr>
        <p:spPr>
          <a:xfrm>
            <a:off x="484399" y="1342735"/>
            <a:ext cx="3777916" cy="184666"/>
          </a:xfrm>
          <a:prstGeom prst="rect">
            <a:avLst/>
          </a:prstGeom>
          <a:noFill/>
        </p:spPr>
        <p:txBody>
          <a:bodyPr wrap="square" lIns="0" tIns="0" rIns="0" bIns="0">
            <a:spAutoFit/>
          </a:bodyPr>
          <a:lstStyle/>
          <a:p>
            <a:pPr marL="12700">
              <a:lnSpc>
                <a:spcPct val="100000"/>
              </a:lnSpc>
              <a:spcBef>
                <a:spcPts val="660"/>
              </a:spcBef>
            </a:pPr>
            <a:r>
              <a:rPr lang="en-GB" sz="1200" b="1" noProof="0" dirty="0">
                <a:solidFill>
                  <a:srgbClr val="336E9F"/>
                </a:solidFill>
                <a:latin typeface="Arial"/>
                <a:cs typeface="Arial"/>
              </a:rPr>
              <a:t>Overall response </a:t>
            </a:r>
            <a:r>
              <a:rPr lang="en-GB" sz="1200" b="1" spc="-20" noProof="0" dirty="0">
                <a:solidFill>
                  <a:srgbClr val="336E9F"/>
                </a:solidFill>
                <a:latin typeface="Arial"/>
                <a:cs typeface="Arial"/>
              </a:rPr>
              <a:t>rate</a:t>
            </a:r>
            <a:endParaRPr lang="en-GB" sz="1200" noProof="0" dirty="0">
              <a:latin typeface="Arial"/>
              <a:cs typeface="Arial"/>
            </a:endParaRPr>
          </a:p>
        </p:txBody>
      </p:sp>
      <p:sp>
        <p:nvSpPr>
          <p:cNvPr id="3" name="txt_sample_count"/>
          <p:cNvSpPr txBox="1"/>
          <p:nvPr/>
        </p:nvSpPr>
        <p:spPr>
          <a:xfrm>
            <a:off x="484733" y="1606336"/>
            <a:ext cx="6587033" cy="176972"/>
          </a:xfrm>
          <a:prstGeom prst="rect">
            <a:avLst/>
          </a:prstGeom>
        </p:spPr>
        <p:txBody>
          <a:bodyPr vert="horz" wrap="square" lIns="0" tIns="0" rIns="0" bIns="0" rtlCol="0">
            <a:spAutoFit/>
          </a:bodyPr>
          <a:lstStyle/>
          <a:p>
            <a:pPr marL="12700">
              <a:lnSpc>
                <a:spcPct val="100000"/>
              </a:lnSpc>
              <a:spcBef>
                <a:spcPts val="605"/>
              </a:spcBef>
            </a:pPr>
            <a:r>
              <a:rPr lang="en-GB" sz="1150" spc="-10" noProof="0">
                <a:latin typeface="Arial"/>
                <a:cs typeface="Arial"/>
              </a:rPr>
              <a:t>1,994 </a:t>
            </a:r>
            <a:r>
              <a:rPr lang="en-GB" sz="1150" noProof="0" dirty="0">
                <a:latin typeface="Arial"/>
                <a:cs typeface="Arial"/>
              </a:rPr>
              <a:t>patients</a:t>
            </a:r>
            <a:r>
              <a:rPr lang="en-GB" sz="1150" spc="-10" noProof="0" dirty="0">
                <a:latin typeface="Arial"/>
                <a:cs typeface="Arial"/>
              </a:rPr>
              <a:t> </a:t>
            </a:r>
            <a:r>
              <a:rPr lang="en-GB" sz="1150" noProof="0" dirty="0">
                <a:latin typeface="Arial"/>
                <a:cs typeface="Arial"/>
              </a:rPr>
              <a:t>responded</a:t>
            </a:r>
            <a:r>
              <a:rPr lang="en-GB" sz="1150" spc="-5" noProof="0" dirty="0">
                <a:latin typeface="Arial"/>
                <a:cs typeface="Arial"/>
              </a:rPr>
              <a:t> </a:t>
            </a:r>
            <a:r>
              <a:rPr lang="en-GB" sz="1150" noProof="0" dirty="0">
                <a:latin typeface="Arial"/>
                <a:cs typeface="Arial"/>
              </a:rPr>
              <a:t>out</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a</a:t>
            </a:r>
            <a:r>
              <a:rPr lang="en-GB" sz="1150" spc="-5" noProof="0" dirty="0">
                <a:latin typeface="Arial"/>
                <a:cs typeface="Arial"/>
              </a:rPr>
              <a:t> </a:t>
            </a:r>
            <a:r>
              <a:rPr lang="en-GB" sz="1150" noProof="0" dirty="0">
                <a:latin typeface="Arial"/>
                <a:cs typeface="Arial"/>
              </a:rPr>
              <a:t>total</a:t>
            </a:r>
            <a:r>
              <a:rPr lang="en-GB" sz="1150" spc="-10" noProof="0" dirty="0">
                <a:latin typeface="Arial"/>
                <a:cs typeface="Arial"/>
              </a:rPr>
              <a:t> </a:t>
            </a:r>
            <a:r>
              <a:rPr lang="en-GB" sz="1150" noProof="0">
                <a:latin typeface="Arial"/>
                <a:cs typeface="Arial"/>
              </a:rPr>
              <a:t>of</a:t>
            </a:r>
            <a:r>
              <a:rPr lang="en-GB" sz="1150" spc="-5" noProof="0">
                <a:latin typeface="Arial"/>
                <a:cs typeface="Arial"/>
              </a:rPr>
              <a:t> 3,776</a:t>
            </a:r>
            <a:r>
              <a:rPr lang="en-GB" sz="1150" spc="-10" noProof="0">
                <a:latin typeface="Arial"/>
                <a:cs typeface="Arial"/>
              </a:rPr>
              <a:t> </a:t>
            </a:r>
            <a:r>
              <a:rPr lang="en-GB" sz="1150" noProof="0" dirty="0">
                <a:latin typeface="Arial"/>
                <a:cs typeface="Arial"/>
              </a:rPr>
              <a:t>patients,</a:t>
            </a:r>
            <a:r>
              <a:rPr lang="en-GB" sz="1150" spc="-10" noProof="0" dirty="0">
                <a:latin typeface="Arial"/>
                <a:cs typeface="Arial"/>
              </a:rPr>
              <a:t> </a:t>
            </a:r>
            <a:r>
              <a:rPr lang="en-GB" sz="1150" noProof="0" dirty="0">
                <a:latin typeface="Arial"/>
                <a:cs typeface="Arial"/>
              </a:rPr>
              <a:t>resulting</a:t>
            </a:r>
            <a:r>
              <a:rPr lang="en-GB" sz="1150" spc="-5"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a</a:t>
            </a:r>
            <a:r>
              <a:rPr lang="en-GB" sz="1150" spc="-10" noProof="0" dirty="0">
                <a:latin typeface="Arial"/>
                <a:cs typeface="Arial"/>
              </a:rPr>
              <a:t> </a:t>
            </a:r>
            <a:r>
              <a:rPr lang="en-GB" sz="1150" noProof="0" dirty="0">
                <a:latin typeface="Arial"/>
                <a:cs typeface="Arial"/>
              </a:rPr>
              <a:t>response</a:t>
            </a:r>
            <a:r>
              <a:rPr lang="en-GB" sz="1150" spc="-5" noProof="0" dirty="0">
                <a:latin typeface="Arial"/>
                <a:cs typeface="Arial"/>
              </a:rPr>
              <a:t> </a:t>
            </a:r>
            <a:r>
              <a:rPr lang="en-GB" sz="1150" noProof="0" dirty="0">
                <a:latin typeface="Arial"/>
                <a:cs typeface="Arial"/>
              </a:rPr>
              <a:t>rate</a:t>
            </a:r>
            <a:r>
              <a:rPr lang="en-GB" sz="1150" spc="-10" noProof="0" dirty="0">
                <a:latin typeface="Arial"/>
                <a:cs typeface="Arial"/>
              </a:rPr>
              <a:t> </a:t>
            </a:r>
            <a:r>
              <a:rPr lang="en-GB" sz="1150" noProof="0">
                <a:latin typeface="Arial"/>
                <a:cs typeface="Arial"/>
              </a:rPr>
              <a:t>of</a:t>
            </a:r>
            <a:r>
              <a:rPr lang="en-GB" sz="1150" spc="-5" noProof="0">
                <a:latin typeface="Arial"/>
                <a:cs typeface="Arial"/>
              </a:rPr>
              <a:t> 53</a:t>
            </a:r>
            <a:r>
              <a:rPr lang="en-GB" sz="1150" spc="-20" noProof="0">
                <a:latin typeface="Arial"/>
                <a:cs typeface="Arial"/>
              </a:rPr>
              <a:t>%.</a:t>
            </a:r>
            <a:endParaRPr lang="en-GB" sz="1150" noProof="0" dirty="0">
              <a:latin typeface="Arial"/>
              <a:cs typeface="Arial"/>
            </a:endParaRPr>
          </a:p>
        </p:txBody>
      </p:sp>
      <p:graphicFrame>
        <p:nvGraphicFramePr>
          <p:cNvPr id="4" name="tbl_sample_size"/>
          <p:cNvGraphicFramePr>
            <a:graphicFrameLocks noGrp="1"/>
          </p:cNvGraphicFramePr>
          <p:nvPr>
            <p:extLst>
              <p:ext uri="{D42A27DB-BD31-4B8C-83A1-F6EECF244321}">
                <p14:modId xmlns:p14="http://schemas.microsoft.com/office/powerpoint/2010/main" val="2875671681"/>
              </p:ext>
            </p:extLst>
          </p:nvPr>
        </p:nvGraphicFramePr>
        <p:xfrm>
          <a:off x="1508810" y="2036445"/>
          <a:ext cx="4479239" cy="676910"/>
        </p:xfrm>
        <a:graphic>
          <a:graphicData uri="http://schemas.openxmlformats.org/drawingml/2006/table">
            <a:tbl>
              <a:tblPr firstRow="1" bandRow="1">
                <a:tableStyleId>{2D5ABB26-0587-4C30-8999-92F81FD0307C}</a:tableStyleId>
              </a:tblPr>
              <a:tblGrid>
                <a:gridCol w="1389804">
                  <a:extLst>
                    <a:ext uri="{9D8B030D-6E8A-4147-A177-3AD203B41FA5}">
                      <a16:colId xmlns:a16="http://schemas.microsoft.com/office/drawing/2014/main" val="20000"/>
                    </a:ext>
                  </a:extLst>
                </a:gridCol>
                <a:gridCol w="772189">
                  <a:extLst>
                    <a:ext uri="{9D8B030D-6E8A-4147-A177-3AD203B41FA5}">
                      <a16:colId xmlns:a16="http://schemas.microsoft.com/office/drawing/2014/main" val="20001"/>
                    </a:ext>
                  </a:extLst>
                </a:gridCol>
                <a:gridCol w="772188">
                  <a:extLst>
                    <a:ext uri="{9D8B030D-6E8A-4147-A177-3AD203B41FA5}">
                      <a16:colId xmlns:a16="http://schemas.microsoft.com/office/drawing/2014/main" val="20002"/>
                    </a:ext>
                  </a:extLst>
                </a:gridCol>
                <a:gridCol w="772188">
                  <a:extLst>
                    <a:ext uri="{9D8B030D-6E8A-4147-A177-3AD203B41FA5}">
                      <a16:colId xmlns:a16="http://schemas.microsoft.com/office/drawing/2014/main" val="20003"/>
                    </a:ext>
                  </a:extLst>
                </a:gridCol>
                <a:gridCol w="772870">
                  <a:extLst>
                    <a:ext uri="{9D8B030D-6E8A-4147-A177-3AD203B41FA5}">
                      <a16:colId xmlns:a16="http://schemas.microsoft.com/office/drawing/2014/main" val="20004"/>
                    </a:ext>
                  </a:extLst>
                </a:gridCol>
              </a:tblGrid>
              <a:tr h="257810">
                <a:tc>
                  <a:txBody>
                    <a:bodyPr/>
                    <a:lstStyle/>
                    <a:p>
                      <a:pPr>
                        <a:lnSpc>
                          <a:spcPct val="100000"/>
                        </a:lnSpc>
                      </a:pPr>
                      <a:endParaRPr lang="en-GB" sz="900" noProof="0" dirty="0">
                        <a:latin typeface="Arial" panose="020B0604020202020204" pitchFamily="34" charset="0"/>
                        <a:cs typeface="Arial" panose="020B0604020202020204" pitchFamily="34" charset="0"/>
                      </a:endParaRPr>
                    </a:p>
                  </a:txBody>
                  <a:tcPr marL="0" marR="0" marT="0" marB="0" anchor="ctr">
                    <a:lnR w="6350">
                      <a:solidFill>
                        <a:srgbClr val="939598"/>
                      </a:solidFill>
                      <a:prstDash val="solid"/>
                    </a:lnR>
                    <a:lnB w="6350">
                      <a:solidFill>
                        <a:srgbClr val="939598"/>
                      </a:solidFill>
                      <a:prstDash val="solid"/>
                    </a:lnB>
                  </a:tcPr>
                </a:tc>
                <a:tc>
                  <a:txBody>
                    <a:bodyPr/>
                    <a:lstStyle/>
                    <a:p>
                      <a:pPr algn="ctr">
                        <a:lnSpc>
                          <a:spcPct val="100000"/>
                        </a:lnSpc>
                        <a:spcBef>
                          <a:spcPts val="470"/>
                        </a:spcBef>
                      </a:pPr>
                      <a:r>
                        <a:rPr lang="en-GB" sz="850" spc="-20" noProof="0" dirty="0">
                          <a:latin typeface="Arial" panose="020B0604020202020204" pitchFamily="34" charset="0"/>
                          <a:cs typeface="Arial" panose="020B0604020202020204" pitchFamily="34" charset="0"/>
                        </a:rPr>
                        <a:t>Sample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size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10820" marR="175260" indent="-30480">
                        <a:lnSpc>
                          <a:spcPts val="760"/>
                        </a:lnSpc>
                        <a:spcBef>
                          <a:spcPts val="234"/>
                        </a:spcBef>
                      </a:pPr>
                      <a:r>
                        <a:rPr lang="en-GB" sz="850" spc="-25" noProof="0" dirty="0">
                          <a:latin typeface="Arial" panose="020B0604020202020204" pitchFamily="34" charset="0"/>
                          <a:cs typeface="Arial" panose="020B0604020202020204" pitchFamily="34" charset="0"/>
                        </a:rPr>
                        <a:t>Adjusted</a:t>
                      </a:r>
                      <a:r>
                        <a:rPr lang="en-GB" sz="850" spc="-10" noProof="0" dirty="0">
                          <a:latin typeface="Arial" panose="020B0604020202020204" pitchFamily="34" charset="0"/>
                          <a:cs typeface="Arial" panose="020B0604020202020204" pitchFamily="34" charset="0"/>
                        </a:rPr>
                        <a:t> sample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70"/>
                        </a:spcBef>
                      </a:pPr>
                      <a:r>
                        <a:rPr lang="en-GB" sz="850" spc="-10" noProof="0" dirty="0">
                          <a:latin typeface="Arial" panose="020B0604020202020204" pitchFamily="34" charset="0"/>
                          <a:cs typeface="Arial" panose="020B0604020202020204" pitchFamily="34" charset="0"/>
                        </a:rPr>
                        <a:t>Completed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70"/>
                        </a:spcBef>
                      </a:pPr>
                      <a:r>
                        <a:rPr lang="en-GB" sz="850" spc="-20" noProof="0" dirty="0">
                          <a:latin typeface="Arial" panose="020B0604020202020204" pitchFamily="34" charset="0"/>
                          <a:cs typeface="Arial" panose="020B0604020202020204" pitchFamily="34" charset="0"/>
                        </a:rPr>
                        <a:t>Response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rate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209550">
                <a:tc>
                  <a:txBody>
                    <a:bodyPr/>
                    <a:lstStyle/>
                    <a:p>
                      <a:pPr marL="27940">
                        <a:lnSpc>
                          <a:spcPct val="100000"/>
                        </a:lnSpc>
                        <a:spcBef>
                          <a:spcPts val="204"/>
                        </a:spcBef>
                      </a:pPr>
                      <a:r>
                        <a:rPr lang="en-GB" sz="850" noProof="0" dirty="0">
                          <a:solidFill>
                            <a:srgbClr val="336E9F"/>
                          </a:solidFill>
                          <a:latin typeface="Arial" panose="020B0604020202020204" pitchFamily="34" charset="0"/>
                          <a:cs typeface="Arial" panose="020B0604020202020204" pitchFamily="34" charset="0"/>
                        </a:rPr>
                        <a:t>Overall</a:t>
                      </a:r>
                      <a:r>
                        <a:rPr lang="en-GB" sz="850" spc="-35" noProof="0" dirty="0">
                          <a:solidFill>
                            <a:srgbClr val="336E9F"/>
                          </a:solidFill>
                          <a:latin typeface="Arial" panose="020B0604020202020204" pitchFamily="34" charset="0"/>
                          <a:cs typeface="Arial" panose="020B0604020202020204" pitchFamily="34" charset="0"/>
                        </a:rPr>
                        <a:t> </a:t>
                      </a:r>
                      <a:r>
                        <a:rPr lang="en-GB" sz="850" noProof="0" dirty="0">
                          <a:solidFill>
                            <a:srgbClr val="336E9F"/>
                          </a:solidFill>
                          <a:latin typeface="Arial" panose="020B0604020202020204" pitchFamily="34" charset="0"/>
                          <a:cs typeface="Arial" panose="020B0604020202020204" pitchFamily="34" charset="0"/>
                        </a:rPr>
                        <a:t>response</a:t>
                      </a:r>
                      <a:r>
                        <a:rPr lang="en-GB" sz="850" spc="-30" noProof="0" dirty="0">
                          <a:solidFill>
                            <a:srgbClr val="336E9F"/>
                          </a:solidFill>
                          <a:latin typeface="Arial" panose="020B0604020202020204" pitchFamily="34" charset="0"/>
                          <a:cs typeface="Arial" panose="020B0604020202020204" pitchFamily="34" charset="0"/>
                        </a:rPr>
                        <a:t> </a:t>
                      </a:r>
                      <a:r>
                        <a:rPr lang="en-GB" sz="850" spc="-20" noProof="0" dirty="0">
                          <a:solidFill>
                            <a:srgbClr val="336E9F"/>
                          </a:solidFill>
                          <a:latin typeface="Arial" panose="020B0604020202020204" pitchFamily="34" charset="0"/>
                          <a:cs typeface="Arial" panose="020B0604020202020204" pitchFamily="34" charset="0"/>
                        </a:rPr>
                        <a:t>rate</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4,048</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3,776</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1,994</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53%</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09550">
                <a:tc>
                  <a:txBody>
                    <a:bodyPr/>
                    <a:lstStyle/>
                    <a:p>
                      <a:pPr marL="27940">
                        <a:lnSpc>
                          <a:spcPct val="100000"/>
                        </a:lnSpc>
                        <a:spcBef>
                          <a:spcPts val="204"/>
                        </a:spcBef>
                      </a:pPr>
                      <a:r>
                        <a:rPr lang="en-GB" sz="850" spc="-10" noProof="0" dirty="0">
                          <a:latin typeface="Arial" panose="020B0604020202020204" pitchFamily="34" charset="0"/>
                          <a:cs typeface="Arial" panose="020B0604020202020204" pitchFamily="34" charset="0"/>
                        </a:rPr>
                        <a:t>National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latin typeface="Arial" panose="020B0604020202020204" pitchFamily="34" charset="0"/>
                          <a:cs typeface="Arial" panose="020B0604020202020204" pitchFamily="34" charset="0"/>
                        </a:rPr>
                        <a:t>143,951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latin typeface="Arial" panose="020B0604020202020204" pitchFamily="34" charset="0"/>
                          <a:cs typeface="Arial" panose="020B0604020202020204" pitchFamily="34" charset="0"/>
                        </a:rPr>
                        <a:t>134,285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latin typeface="Arial" panose="020B0604020202020204" pitchFamily="34" charset="0"/>
                          <a:cs typeface="Arial" panose="020B0604020202020204" pitchFamily="34" charset="0"/>
                        </a:rPr>
                        <a:t>64,268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000000"/>
                          </a:solidFill>
                          <a:latin typeface="Arial" panose="020B0604020202020204" pitchFamily="34" charset="0"/>
                          <a:cs typeface="Arial" panose="020B0604020202020204" pitchFamily="34" charset="0"/>
                        </a:rPr>
                        <a:t>48%</a:t>
                      </a:r>
                      <a:endParaRPr lang="en-GB" sz="850"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bl>
          </a:graphicData>
        </a:graphic>
      </p:graphicFrame>
      <p:sp>
        <p:nvSpPr>
          <p:cNvPr id="5" name="object 3"/>
          <p:cNvSpPr txBox="1"/>
          <p:nvPr/>
        </p:nvSpPr>
        <p:spPr>
          <a:xfrm>
            <a:off x="419290" y="3028434"/>
            <a:ext cx="2232000" cy="369332"/>
          </a:xfrm>
          <a:prstGeom prst="rect">
            <a:avLst/>
          </a:prstGeom>
        </p:spPr>
        <p:txBody>
          <a:bodyPr vert="horz" wrap="square" lIns="0" tIns="0" rIns="0" bIns="0" rtlCol="0">
            <a:spAutoFit/>
          </a:bodyPr>
          <a:lstStyle/>
          <a:p>
            <a:pPr marL="12700">
              <a:lnSpc>
                <a:spcPct val="100000"/>
              </a:lnSpc>
              <a:spcBef>
                <a:spcPts val="100"/>
              </a:spcBef>
            </a:pPr>
            <a:r>
              <a:rPr lang="en-GB" sz="1200" b="1" noProof="0" dirty="0">
                <a:solidFill>
                  <a:srgbClr val="336E9F"/>
                </a:solidFill>
                <a:latin typeface="Arial"/>
                <a:cs typeface="Arial"/>
              </a:rPr>
              <a:t>Respondents by survey mode</a:t>
            </a:r>
            <a:endParaRPr lang="en-GB" sz="1200" noProof="0" dirty="0">
              <a:latin typeface="Arial"/>
              <a:cs typeface="Arial"/>
            </a:endParaRPr>
          </a:p>
        </p:txBody>
      </p:sp>
      <p:graphicFrame>
        <p:nvGraphicFramePr>
          <p:cNvPr id="6" name="tbl_rspndnts_survey_type"/>
          <p:cNvGraphicFramePr>
            <a:graphicFrameLocks noGrp="1"/>
          </p:cNvGraphicFramePr>
          <p:nvPr>
            <p:extLst>
              <p:ext uri="{D42A27DB-BD31-4B8C-83A1-F6EECF244321}">
                <p14:modId xmlns:p14="http://schemas.microsoft.com/office/powerpoint/2010/main" val="1834367342"/>
              </p:ext>
            </p:extLst>
          </p:nvPr>
        </p:nvGraphicFramePr>
        <p:xfrm>
          <a:off x="1508810" y="3303905"/>
          <a:ext cx="2269440" cy="1280795"/>
        </p:xfrm>
        <a:graphic>
          <a:graphicData uri="http://schemas.openxmlformats.org/drawingml/2006/table">
            <a:tbl>
              <a:tblPr firstRow="1" bandRow="1">
                <a:tableStyleId>{2D5ABB26-0587-4C30-8999-92F81FD0307C}</a:tableStyleId>
              </a:tblPr>
              <a:tblGrid>
                <a:gridCol w="1458875">
                  <a:extLst>
                    <a:ext uri="{9D8B030D-6E8A-4147-A177-3AD203B41FA5}">
                      <a16:colId xmlns:a16="http://schemas.microsoft.com/office/drawing/2014/main" val="20000"/>
                    </a:ext>
                  </a:extLst>
                </a:gridCol>
                <a:gridCol w="810565">
                  <a:extLst>
                    <a:ext uri="{9D8B030D-6E8A-4147-A177-3AD203B41FA5}">
                      <a16:colId xmlns:a16="http://schemas.microsoft.com/office/drawing/2014/main" val="20001"/>
                    </a:ext>
                  </a:extLst>
                </a:gridCol>
              </a:tblGrid>
              <a:tr h="234315">
                <a:tc>
                  <a:txBody>
                    <a:bodyPr/>
                    <a:lstStyle/>
                    <a:p>
                      <a:pPr>
                        <a:lnSpc>
                          <a:spcPct val="100000"/>
                        </a:lnSpc>
                      </a:pPr>
                      <a:endParaRPr lang="en-GB" sz="850" noProof="0" dirty="0">
                        <a:latin typeface="Arial" panose="020B0604020202020204" pitchFamily="34" charset="0"/>
                        <a:cs typeface="Arial" panose="020B0604020202020204" pitchFamily="34" charset="0"/>
                      </a:endParaRPr>
                    </a:p>
                  </a:txBody>
                  <a:tcPr marL="0" marR="0" marT="0" marB="0" anchor="ctr">
                    <a:lnR w="6350">
                      <a:solidFill>
                        <a:srgbClr val="939598"/>
                      </a:solidFill>
                      <a:prstDash val="solid"/>
                    </a:lnR>
                    <a:lnB w="6350">
                      <a:solidFill>
                        <a:srgbClr val="939598"/>
                      </a:solidFill>
                      <a:prstDash val="solid"/>
                    </a:lnB>
                  </a:tcPr>
                </a:tc>
                <a:tc>
                  <a:txBody>
                    <a:bodyPr/>
                    <a:lstStyle/>
                    <a:p>
                      <a:pPr marL="107314" marR="101600" indent="37465">
                        <a:lnSpc>
                          <a:spcPts val="760"/>
                        </a:lnSpc>
                        <a:spcBef>
                          <a:spcPts val="140"/>
                        </a:spcBef>
                      </a:pPr>
                      <a:r>
                        <a:rPr lang="en-GB" sz="850" spc="-20" noProof="0" dirty="0">
                          <a:latin typeface="Arial" panose="020B0604020202020204" pitchFamily="34" charset="0"/>
                          <a:cs typeface="Arial" panose="020B0604020202020204" pitchFamily="34" charset="0"/>
                        </a:rPr>
                        <a:t>Number</a:t>
                      </a:r>
                      <a:r>
                        <a:rPr lang="en-GB" sz="850" spc="15" noProof="0" dirty="0">
                          <a:latin typeface="Arial" panose="020B0604020202020204" pitchFamily="34" charset="0"/>
                          <a:cs typeface="Arial" panose="020B0604020202020204" pitchFamily="34" charset="0"/>
                        </a:rPr>
                        <a:t> </a:t>
                      </a:r>
                      <a:r>
                        <a:rPr lang="en-GB" sz="850" spc="-35" noProof="0" dirty="0">
                          <a:latin typeface="Arial" panose="020B0604020202020204" pitchFamily="34" charset="0"/>
                          <a:cs typeface="Arial" panose="020B0604020202020204" pitchFamily="34" charset="0"/>
                        </a:rPr>
                        <a:t>of</a:t>
                      </a:r>
                      <a:r>
                        <a:rPr lang="en-GB" sz="850" spc="50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respondents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Paper</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1,570</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Online</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423</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Phone</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0</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08915">
                <a:tc>
                  <a:txBody>
                    <a:bodyPr/>
                    <a:lstStyle/>
                    <a:p>
                      <a:pPr marL="27940">
                        <a:lnSpc>
                          <a:spcPct val="100000"/>
                        </a:lnSpc>
                        <a:spcBef>
                          <a:spcPts val="204"/>
                        </a:spcBef>
                      </a:pPr>
                      <a:r>
                        <a:rPr lang="en-GB" sz="850" noProof="0" dirty="0">
                          <a:solidFill>
                            <a:srgbClr val="336E9F"/>
                          </a:solidFill>
                          <a:latin typeface="Arial" panose="020B0604020202020204" pitchFamily="34" charset="0"/>
                          <a:cs typeface="Arial" panose="020B0604020202020204" pitchFamily="34" charset="0"/>
                        </a:rPr>
                        <a:t>Translation</a:t>
                      </a:r>
                      <a:r>
                        <a:rPr lang="en-GB" sz="850" spc="-45" noProof="0" dirty="0">
                          <a:solidFill>
                            <a:srgbClr val="336E9F"/>
                          </a:solidFill>
                          <a:latin typeface="Arial" panose="020B0604020202020204" pitchFamily="34" charset="0"/>
                          <a:cs typeface="Arial" panose="020B0604020202020204" pitchFamily="34" charset="0"/>
                        </a:rPr>
                        <a:t> </a:t>
                      </a:r>
                      <a:r>
                        <a:rPr lang="en-GB" sz="850" spc="-10" noProof="0" dirty="0">
                          <a:solidFill>
                            <a:srgbClr val="336E9F"/>
                          </a:solidFill>
                          <a:latin typeface="Arial" panose="020B0604020202020204" pitchFamily="34" charset="0"/>
                          <a:cs typeface="Arial" panose="020B0604020202020204" pitchFamily="34" charset="0"/>
                        </a:rPr>
                        <a:t>service</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08915">
                <a:tc>
                  <a:txBody>
                    <a:bodyPr/>
                    <a:lstStyle/>
                    <a:p>
                      <a:pPr marL="27940">
                        <a:lnSpc>
                          <a:spcPct val="100000"/>
                        </a:lnSpc>
                        <a:spcBef>
                          <a:spcPts val="204"/>
                        </a:spcBef>
                      </a:pPr>
                      <a:r>
                        <a:rPr lang="en-GB" sz="850" b="1" spc="-10" noProof="0" dirty="0">
                          <a:latin typeface="Arial" panose="020B0604020202020204" pitchFamily="34" charset="0"/>
                          <a:cs typeface="Arial" panose="020B0604020202020204" pitchFamily="34" charset="0"/>
                        </a:rPr>
                        <a:t>Total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b="1" noProof="0">
                          <a:latin typeface="Arial" panose="020B0604020202020204" pitchFamily="34" charset="0"/>
                          <a:cs typeface="Arial" panose="020B0604020202020204" pitchFamily="34" charset="0"/>
                        </a:rPr>
                        <a:t>1,994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7" name="object 4"/>
          <p:cNvSpPr txBox="1"/>
          <p:nvPr/>
        </p:nvSpPr>
        <p:spPr>
          <a:xfrm>
            <a:off x="419290" y="4933434"/>
            <a:ext cx="2252345" cy="184666"/>
          </a:xfrm>
          <a:prstGeom prst="rect">
            <a:avLst/>
          </a:prstGeom>
        </p:spPr>
        <p:txBody>
          <a:bodyPr vert="horz" wrap="square" lIns="0" tIns="0" rIns="0" bIns="0" rtlCol="0">
            <a:spAutoFit/>
          </a:bodyPr>
          <a:lstStyle/>
          <a:p>
            <a:pPr marL="12700">
              <a:lnSpc>
                <a:spcPct val="100000"/>
              </a:lnSpc>
              <a:spcBef>
                <a:spcPts val="100"/>
              </a:spcBef>
            </a:pPr>
            <a:r>
              <a:rPr lang="en-GB" sz="1200" b="1" noProof="0" dirty="0">
                <a:solidFill>
                  <a:srgbClr val="336E9F"/>
                </a:solidFill>
                <a:latin typeface="Arial"/>
                <a:cs typeface="Arial"/>
              </a:rPr>
              <a:t>Respondents</a:t>
            </a:r>
            <a:r>
              <a:rPr lang="en-GB" sz="1200" b="1" spc="-15" noProof="0" dirty="0">
                <a:solidFill>
                  <a:srgbClr val="336E9F"/>
                </a:solidFill>
                <a:latin typeface="Arial"/>
                <a:cs typeface="Arial"/>
              </a:rPr>
              <a:t> </a:t>
            </a:r>
            <a:r>
              <a:rPr lang="en-GB" sz="1200" b="1" noProof="0" dirty="0">
                <a:solidFill>
                  <a:srgbClr val="336E9F"/>
                </a:solidFill>
                <a:latin typeface="Arial"/>
                <a:cs typeface="Arial"/>
              </a:rPr>
              <a:t>by</a:t>
            </a:r>
            <a:r>
              <a:rPr lang="en-GB" sz="1200" b="1" spc="-15" noProof="0" dirty="0">
                <a:solidFill>
                  <a:srgbClr val="336E9F"/>
                </a:solidFill>
                <a:latin typeface="Arial"/>
                <a:cs typeface="Arial"/>
              </a:rPr>
              <a:t> </a:t>
            </a:r>
            <a:r>
              <a:rPr lang="en-GB" sz="1200" b="1" noProof="0" dirty="0">
                <a:solidFill>
                  <a:srgbClr val="336E9F"/>
                </a:solidFill>
                <a:latin typeface="Arial"/>
                <a:cs typeface="Arial"/>
              </a:rPr>
              <a:t>tumour</a:t>
            </a:r>
            <a:r>
              <a:rPr lang="en-GB" sz="1200" b="1" spc="-15" noProof="0" dirty="0">
                <a:solidFill>
                  <a:srgbClr val="336E9F"/>
                </a:solidFill>
                <a:latin typeface="Arial"/>
                <a:cs typeface="Arial"/>
              </a:rPr>
              <a:t> </a:t>
            </a:r>
            <a:r>
              <a:rPr lang="en-GB" sz="1200" b="1" spc="-10" noProof="0" dirty="0">
                <a:solidFill>
                  <a:srgbClr val="336E9F"/>
                </a:solidFill>
                <a:latin typeface="Arial"/>
                <a:cs typeface="Arial"/>
              </a:rPr>
              <a:t>group</a:t>
            </a:r>
            <a:endParaRPr lang="en-GB" sz="1200" noProof="0" dirty="0">
              <a:latin typeface="Arial"/>
              <a:cs typeface="Arial"/>
            </a:endParaRPr>
          </a:p>
        </p:txBody>
      </p:sp>
      <p:graphicFrame>
        <p:nvGraphicFramePr>
          <p:cNvPr id="8" name="tbl_rspndnts_tumour_grp"/>
          <p:cNvGraphicFramePr>
            <a:graphicFrameLocks noGrp="1"/>
          </p:cNvGraphicFramePr>
          <p:nvPr>
            <p:extLst>
              <p:ext uri="{D42A27DB-BD31-4B8C-83A1-F6EECF244321}">
                <p14:modId xmlns:p14="http://schemas.microsoft.com/office/powerpoint/2010/main" val="4224619090"/>
              </p:ext>
            </p:extLst>
          </p:nvPr>
        </p:nvGraphicFramePr>
        <p:xfrm>
          <a:off x="1508810" y="5302885"/>
          <a:ext cx="2252345" cy="3168015"/>
        </p:xfrm>
        <a:graphic>
          <a:graphicData uri="http://schemas.openxmlformats.org/drawingml/2006/table">
            <a:tbl>
              <a:tblPr firstRow="1" bandRow="1">
                <a:tableStyleId>{2D5ABB26-0587-4C30-8999-92F81FD0307C}</a:tableStyleId>
              </a:tblPr>
              <a:tblGrid>
                <a:gridCol w="1447885">
                  <a:extLst>
                    <a:ext uri="{9D8B030D-6E8A-4147-A177-3AD203B41FA5}">
                      <a16:colId xmlns:a16="http://schemas.microsoft.com/office/drawing/2014/main" val="20000"/>
                    </a:ext>
                  </a:extLst>
                </a:gridCol>
                <a:gridCol w="804460">
                  <a:extLst>
                    <a:ext uri="{9D8B030D-6E8A-4147-A177-3AD203B41FA5}">
                      <a16:colId xmlns:a16="http://schemas.microsoft.com/office/drawing/2014/main" val="20001"/>
                    </a:ext>
                  </a:extLst>
                </a:gridCol>
              </a:tblGrid>
              <a:tr h="234315">
                <a:tc>
                  <a:txBody>
                    <a:bodyPr/>
                    <a:lstStyle/>
                    <a:p>
                      <a:pPr>
                        <a:lnSpc>
                          <a:spcPct val="100000"/>
                        </a:lnSpc>
                      </a:pPr>
                      <a:endParaRPr lang="en-GB" sz="900" noProof="0" dirty="0">
                        <a:latin typeface="Arial" panose="020B0604020202020204" pitchFamily="34" charset="0"/>
                        <a:cs typeface="Arial" panose="020B0604020202020204" pitchFamily="34" charset="0"/>
                      </a:endParaRPr>
                    </a:p>
                  </a:txBody>
                  <a:tcPr marL="0" marR="0" marT="0" marB="0" anchor="ctr">
                    <a:lnR w="6350">
                      <a:solidFill>
                        <a:srgbClr val="939598"/>
                      </a:solidFill>
                      <a:prstDash val="solid"/>
                    </a:lnR>
                    <a:lnB w="6350">
                      <a:solidFill>
                        <a:srgbClr val="939598"/>
                      </a:solidFill>
                      <a:prstDash val="solid"/>
                    </a:lnB>
                  </a:tcPr>
                </a:tc>
                <a:tc>
                  <a:txBody>
                    <a:bodyPr/>
                    <a:lstStyle/>
                    <a:p>
                      <a:pPr marL="107314" marR="101600" indent="37465">
                        <a:lnSpc>
                          <a:spcPts val="760"/>
                        </a:lnSpc>
                        <a:spcBef>
                          <a:spcPts val="140"/>
                        </a:spcBef>
                      </a:pPr>
                      <a:r>
                        <a:rPr lang="en-GB" sz="850" spc="-20" noProof="0" dirty="0">
                          <a:latin typeface="Arial" panose="020B0604020202020204" pitchFamily="34" charset="0"/>
                          <a:cs typeface="Arial" panose="020B0604020202020204" pitchFamily="34" charset="0"/>
                        </a:rPr>
                        <a:t>Number</a:t>
                      </a:r>
                      <a:r>
                        <a:rPr lang="en-GB" sz="850" spc="15" noProof="0" dirty="0">
                          <a:latin typeface="Arial" panose="020B0604020202020204" pitchFamily="34" charset="0"/>
                          <a:cs typeface="Arial" panose="020B0604020202020204" pitchFamily="34" charset="0"/>
                        </a:rPr>
                        <a:t> </a:t>
                      </a:r>
                      <a:r>
                        <a:rPr lang="en-GB" sz="850" spc="-35" noProof="0" dirty="0">
                          <a:latin typeface="Arial" panose="020B0604020202020204" pitchFamily="34" charset="0"/>
                          <a:cs typeface="Arial" panose="020B0604020202020204" pitchFamily="34" charset="0"/>
                        </a:rPr>
                        <a:t>of</a:t>
                      </a:r>
                      <a:r>
                        <a:rPr lang="en-GB" sz="850" spc="50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respondents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209550">
                <a:tc>
                  <a:txBody>
                    <a:bodyPr/>
                    <a:lstStyle/>
                    <a:p>
                      <a:pPr marL="27940">
                        <a:lnSpc>
                          <a:spcPct val="100000"/>
                        </a:lnSpc>
                        <a:spcBef>
                          <a:spcPts val="204"/>
                        </a:spcBef>
                      </a:pPr>
                      <a:r>
                        <a:rPr lang="en-GB" sz="850" noProof="0" dirty="0">
                          <a:solidFill>
                            <a:srgbClr val="336E9F"/>
                          </a:solidFill>
                          <a:latin typeface="Arial" panose="020B0604020202020204" pitchFamily="34" charset="0"/>
                          <a:cs typeface="Arial" panose="020B0604020202020204" pitchFamily="34" charset="0"/>
                        </a:rPr>
                        <a:t>Brain</a:t>
                      </a:r>
                      <a:r>
                        <a:rPr lang="en-GB" sz="850" spc="-15" noProof="0" dirty="0">
                          <a:solidFill>
                            <a:srgbClr val="336E9F"/>
                          </a:solidFill>
                          <a:latin typeface="Arial" panose="020B0604020202020204" pitchFamily="34" charset="0"/>
                          <a:cs typeface="Arial" panose="020B0604020202020204" pitchFamily="34" charset="0"/>
                        </a:rPr>
                        <a:t> </a:t>
                      </a:r>
                      <a:r>
                        <a:rPr lang="en-GB" sz="850" noProof="0" dirty="0">
                          <a:solidFill>
                            <a:srgbClr val="336E9F"/>
                          </a:solidFill>
                          <a:latin typeface="Arial" panose="020B0604020202020204" pitchFamily="34" charset="0"/>
                          <a:cs typeface="Arial" panose="020B0604020202020204" pitchFamily="34" charset="0"/>
                        </a:rPr>
                        <a:t>/</a:t>
                      </a:r>
                      <a:r>
                        <a:rPr lang="en-GB" sz="850" spc="-10" noProof="0" dirty="0">
                          <a:solidFill>
                            <a:srgbClr val="336E9F"/>
                          </a:solidFill>
                          <a:latin typeface="Arial" panose="020B0604020202020204" pitchFamily="34" charset="0"/>
                          <a:cs typeface="Arial" panose="020B0604020202020204" pitchFamily="34" charset="0"/>
                        </a:rPr>
                        <a:t> </a:t>
                      </a:r>
                      <a:r>
                        <a:rPr lang="en-GB" sz="850" spc="-25" noProof="0" dirty="0">
                          <a:solidFill>
                            <a:srgbClr val="336E9F"/>
                          </a:solidFill>
                          <a:latin typeface="Arial" panose="020B0604020202020204" pitchFamily="34" charset="0"/>
                          <a:cs typeface="Arial" panose="020B0604020202020204" pitchFamily="34" charset="0"/>
                        </a:rPr>
                        <a:t>CNS</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13</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Breast</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495</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09550">
                <a:tc>
                  <a:txBody>
                    <a:bodyPr/>
                    <a:lstStyle/>
                    <a:p>
                      <a:pPr marL="27940">
                        <a:lnSpc>
                          <a:spcPct val="100000"/>
                        </a:lnSpc>
                        <a:spcBef>
                          <a:spcPts val="204"/>
                        </a:spcBef>
                      </a:pPr>
                      <a:r>
                        <a:rPr lang="en-GB" sz="850" noProof="0" dirty="0">
                          <a:solidFill>
                            <a:srgbClr val="336E9F"/>
                          </a:solidFill>
                          <a:latin typeface="Arial" panose="020B0604020202020204" pitchFamily="34" charset="0"/>
                          <a:cs typeface="Arial" panose="020B0604020202020204" pitchFamily="34" charset="0"/>
                        </a:rPr>
                        <a:t>Colorectal</a:t>
                      </a:r>
                      <a:r>
                        <a:rPr lang="en-GB" sz="850" spc="-25" noProof="0" dirty="0">
                          <a:solidFill>
                            <a:srgbClr val="336E9F"/>
                          </a:solidFill>
                          <a:latin typeface="Arial" panose="020B0604020202020204" pitchFamily="34" charset="0"/>
                          <a:cs typeface="Arial" panose="020B0604020202020204" pitchFamily="34" charset="0"/>
                        </a:rPr>
                        <a:t> </a:t>
                      </a:r>
                      <a:r>
                        <a:rPr lang="en-GB" sz="850" noProof="0" dirty="0">
                          <a:solidFill>
                            <a:srgbClr val="336E9F"/>
                          </a:solidFill>
                          <a:latin typeface="Arial" panose="020B0604020202020204" pitchFamily="34" charset="0"/>
                          <a:cs typeface="Arial" panose="020B0604020202020204" pitchFamily="34" charset="0"/>
                        </a:rPr>
                        <a:t>/</a:t>
                      </a:r>
                      <a:r>
                        <a:rPr lang="en-GB" sz="850" spc="-20" noProof="0" dirty="0">
                          <a:solidFill>
                            <a:srgbClr val="336E9F"/>
                          </a:solidFill>
                          <a:latin typeface="Arial" panose="020B0604020202020204" pitchFamily="34" charset="0"/>
                          <a:cs typeface="Arial" panose="020B0604020202020204" pitchFamily="34" charset="0"/>
                        </a:rPr>
                        <a:t> </a:t>
                      </a:r>
                      <a:r>
                        <a:rPr lang="en-GB" sz="850" spc="-25" noProof="0" dirty="0">
                          <a:solidFill>
                            <a:srgbClr val="336E9F"/>
                          </a:solidFill>
                          <a:latin typeface="Arial" panose="020B0604020202020204" pitchFamily="34" charset="0"/>
                          <a:cs typeface="Arial" panose="020B0604020202020204" pitchFamily="34" charset="0"/>
                        </a:rPr>
                        <a:t>LGT</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245</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Gynaecological</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79</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Haematological</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288</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09550">
                <a:tc>
                  <a:txBody>
                    <a:bodyPr/>
                    <a:lstStyle/>
                    <a:p>
                      <a:pPr marL="27940">
                        <a:lnSpc>
                          <a:spcPct val="100000"/>
                        </a:lnSpc>
                        <a:spcBef>
                          <a:spcPts val="204"/>
                        </a:spcBef>
                      </a:pPr>
                      <a:r>
                        <a:rPr lang="en-GB" sz="850" noProof="0" dirty="0">
                          <a:solidFill>
                            <a:srgbClr val="336E9F"/>
                          </a:solidFill>
                          <a:latin typeface="Arial" panose="020B0604020202020204" pitchFamily="34" charset="0"/>
                          <a:cs typeface="Arial" panose="020B0604020202020204" pitchFamily="34" charset="0"/>
                        </a:rPr>
                        <a:t>Head</a:t>
                      </a:r>
                      <a:r>
                        <a:rPr lang="en-GB" sz="850" spc="-20" noProof="0" dirty="0">
                          <a:solidFill>
                            <a:srgbClr val="336E9F"/>
                          </a:solidFill>
                          <a:latin typeface="Arial" panose="020B0604020202020204" pitchFamily="34" charset="0"/>
                          <a:cs typeface="Arial" panose="020B0604020202020204" pitchFamily="34" charset="0"/>
                        </a:rPr>
                        <a:t> </a:t>
                      </a:r>
                      <a:r>
                        <a:rPr lang="en-GB" sz="850" noProof="0" dirty="0">
                          <a:solidFill>
                            <a:srgbClr val="336E9F"/>
                          </a:solidFill>
                          <a:latin typeface="Arial" panose="020B0604020202020204" pitchFamily="34" charset="0"/>
                          <a:cs typeface="Arial" panose="020B0604020202020204" pitchFamily="34" charset="0"/>
                        </a:rPr>
                        <a:t>and</a:t>
                      </a:r>
                      <a:r>
                        <a:rPr lang="en-GB" sz="850" spc="-15" noProof="0" dirty="0">
                          <a:solidFill>
                            <a:srgbClr val="336E9F"/>
                          </a:solidFill>
                          <a:latin typeface="Arial" panose="020B0604020202020204" pitchFamily="34" charset="0"/>
                          <a:cs typeface="Arial" panose="020B0604020202020204" pitchFamily="34" charset="0"/>
                        </a:rPr>
                        <a:t> </a:t>
                      </a:r>
                      <a:r>
                        <a:rPr lang="en-GB" sz="850" spc="-20" noProof="0" dirty="0">
                          <a:solidFill>
                            <a:srgbClr val="336E9F"/>
                          </a:solidFill>
                          <a:latin typeface="Arial" panose="020B0604020202020204" pitchFamily="34" charset="0"/>
                          <a:cs typeface="Arial" panose="020B0604020202020204" pitchFamily="34" charset="0"/>
                        </a:rPr>
                        <a:t>neck</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67</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09550">
                <a:tc>
                  <a:txBody>
                    <a:bodyPr/>
                    <a:lstStyle/>
                    <a:p>
                      <a:pPr marL="27940">
                        <a:lnSpc>
                          <a:spcPct val="100000"/>
                        </a:lnSpc>
                        <a:spcBef>
                          <a:spcPts val="204"/>
                        </a:spcBef>
                      </a:pPr>
                      <a:r>
                        <a:rPr lang="en-GB" sz="850" spc="-20" noProof="0" dirty="0">
                          <a:solidFill>
                            <a:srgbClr val="336E9F"/>
                          </a:solidFill>
                          <a:latin typeface="Arial" panose="020B0604020202020204" pitchFamily="34" charset="0"/>
                          <a:cs typeface="Arial" panose="020B0604020202020204" pitchFamily="34" charset="0"/>
                        </a:rPr>
                        <a:t>Lung</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169</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Prostate</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141</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Sarcoma</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14</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09550">
                <a:tc>
                  <a:txBody>
                    <a:bodyPr/>
                    <a:lstStyle/>
                    <a:p>
                      <a:pPr marL="27940">
                        <a:lnSpc>
                          <a:spcPct val="100000"/>
                        </a:lnSpc>
                        <a:spcBef>
                          <a:spcPts val="204"/>
                        </a:spcBef>
                      </a:pPr>
                      <a:r>
                        <a:rPr lang="en-GB" sz="850" spc="-20" noProof="0" dirty="0">
                          <a:solidFill>
                            <a:srgbClr val="336E9F"/>
                          </a:solidFill>
                          <a:latin typeface="Arial" panose="020B0604020202020204" pitchFamily="34" charset="0"/>
                          <a:cs typeface="Arial" panose="020B0604020202020204" pitchFamily="34" charset="0"/>
                        </a:rPr>
                        <a:t>Skin</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82</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09550">
                <a:tc>
                  <a:txBody>
                    <a:bodyPr/>
                    <a:lstStyle/>
                    <a:p>
                      <a:pPr marL="27940">
                        <a:lnSpc>
                          <a:spcPct val="100000"/>
                        </a:lnSpc>
                        <a:spcBef>
                          <a:spcPts val="204"/>
                        </a:spcBef>
                      </a:pPr>
                      <a:r>
                        <a:rPr lang="en-GB" sz="850" noProof="0" dirty="0">
                          <a:solidFill>
                            <a:srgbClr val="336E9F"/>
                          </a:solidFill>
                          <a:latin typeface="Arial" panose="020B0604020202020204" pitchFamily="34" charset="0"/>
                          <a:cs typeface="Arial" panose="020B0604020202020204" pitchFamily="34" charset="0"/>
                        </a:rPr>
                        <a:t>Upper</a:t>
                      </a:r>
                      <a:r>
                        <a:rPr lang="en-GB" sz="850" spc="-25" noProof="0" dirty="0">
                          <a:solidFill>
                            <a:srgbClr val="336E9F"/>
                          </a:solidFill>
                          <a:latin typeface="Arial" panose="020B0604020202020204" pitchFamily="34" charset="0"/>
                          <a:cs typeface="Arial" panose="020B0604020202020204" pitchFamily="34" charset="0"/>
                        </a:rPr>
                        <a:t> </a:t>
                      </a:r>
                      <a:r>
                        <a:rPr lang="en-GB" sz="850" spc="-10" noProof="0" dirty="0">
                          <a:solidFill>
                            <a:srgbClr val="336E9F"/>
                          </a:solidFill>
                          <a:latin typeface="Arial" panose="020B0604020202020204" pitchFamily="34" charset="0"/>
                          <a:cs typeface="Arial" panose="020B0604020202020204" pitchFamily="34" charset="0"/>
                        </a:rPr>
                        <a:t>gastro</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100</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Urological</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127</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r h="209550">
                <a:tc>
                  <a:txBody>
                    <a:bodyPr/>
                    <a:lstStyle/>
                    <a:p>
                      <a:pPr marL="27940">
                        <a:lnSpc>
                          <a:spcPct val="100000"/>
                        </a:lnSpc>
                        <a:spcBef>
                          <a:spcPts val="204"/>
                        </a:spcBef>
                      </a:pPr>
                      <a:r>
                        <a:rPr lang="en-GB" sz="850" spc="-10" noProof="0" dirty="0">
                          <a:solidFill>
                            <a:srgbClr val="336E9F"/>
                          </a:solidFill>
                          <a:latin typeface="Arial" panose="020B0604020202020204" pitchFamily="34" charset="0"/>
                          <a:cs typeface="Arial" panose="020B0604020202020204" pitchFamily="34" charset="0"/>
                        </a:rPr>
                        <a:t>Other</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noProof="0">
                          <a:solidFill>
                            <a:srgbClr val="336E9F"/>
                          </a:solidFill>
                          <a:latin typeface="Arial" panose="020B0604020202020204" pitchFamily="34" charset="0"/>
                          <a:cs typeface="Arial" panose="020B0604020202020204" pitchFamily="34" charset="0"/>
                        </a:rPr>
                        <a:t>174</a:t>
                      </a:r>
                      <a:endParaRPr lang="en-GB" sz="85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3"/>
                  </a:ext>
                </a:extLst>
              </a:tr>
              <a:tr h="209550">
                <a:tc>
                  <a:txBody>
                    <a:bodyPr/>
                    <a:lstStyle/>
                    <a:p>
                      <a:pPr marL="27940">
                        <a:lnSpc>
                          <a:spcPct val="100000"/>
                        </a:lnSpc>
                        <a:spcBef>
                          <a:spcPts val="204"/>
                        </a:spcBef>
                      </a:pPr>
                      <a:r>
                        <a:rPr lang="en-GB" sz="850" b="1" spc="-10" noProof="0" dirty="0">
                          <a:latin typeface="Arial" panose="020B0604020202020204" pitchFamily="34" charset="0"/>
                          <a:cs typeface="Arial" panose="020B0604020202020204" pitchFamily="34" charset="0"/>
                        </a:rPr>
                        <a:t>Total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204"/>
                        </a:spcBef>
                      </a:pPr>
                      <a:r>
                        <a:rPr lang="en-GB" sz="850" b="1" noProof="0">
                          <a:latin typeface="Arial" panose="020B0604020202020204" pitchFamily="34" charset="0"/>
                          <a:cs typeface="Arial" panose="020B0604020202020204" pitchFamily="34" charset="0"/>
                        </a:rPr>
                        <a:t>1,994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4"/>
                  </a:ext>
                </a:extLst>
              </a:tr>
            </a:tbl>
          </a:graphicData>
        </a:graphic>
      </p:graphicFrame>
      <p:sp>
        <p:nvSpPr>
          <p:cNvPr id="11" name="txt_org_name">
            <a:extLst>
              <a:ext uri="{FF2B5EF4-FFF2-40B4-BE49-F238E27FC236}">
                <a16:creationId xmlns:a16="http://schemas.microsoft.com/office/drawing/2014/main" id="{4B734B9B-783B-CFEA-5826-0E3D03981E6F}"/>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 name="txt_survey">
            <a:extLst>
              <a:ext uri="{FF2B5EF4-FFF2-40B4-BE49-F238E27FC236}">
                <a16:creationId xmlns:a16="http://schemas.microsoft.com/office/drawing/2014/main" id="{5100374A-D489-BE04-49A8-C4701F26BF2C}"/>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15" name="object 2">
            <a:extLst>
              <a:ext uri="{FF2B5EF4-FFF2-40B4-BE49-F238E27FC236}">
                <a16:creationId xmlns:a16="http://schemas.microsoft.com/office/drawing/2014/main" id="{B4CFB0CF-7F5D-C1C5-341A-1C2D5FBA1B43}"/>
              </a:ext>
            </a:extLst>
          </p:cNvPr>
          <p:cNvSpPr txBox="1"/>
          <p:nvPr/>
        </p:nvSpPr>
        <p:spPr>
          <a:xfrm>
            <a:off x="387540" y="10223500"/>
            <a:ext cx="2420620" cy="123111"/>
          </a:xfrm>
          <a:prstGeom prst="rect">
            <a:avLst/>
          </a:prstGeom>
        </p:spPr>
        <p:txBody>
          <a:bodyPr vert="horz" wrap="square" lIns="0" tIns="0" rIns="0" bIns="0" rtlCol="0">
            <a:spAutoFit/>
          </a:bodyPr>
          <a:lstStyle/>
          <a:p>
            <a:pPr marL="12700">
              <a:lnSpc>
                <a:spcPct val="100000"/>
              </a:lnSpc>
              <a:spcBef>
                <a:spcPts val="100"/>
              </a:spcBef>
            </a:pPr>
            <a:r>
              <a:rPr lang="en-GB" sz="800" noProof="0" dirty="0">
                <a:latin typeface="Arial"/>
                <a:cs typeface="Arial"/>
              </a:rPr>
              <a:t>*</a:t>
            </a:r>
            <a:r>
              <a:rPr lang="en-GB" sz="800" spc="-20" noProof="0" dirty="0">
                <a:latin typeface="Arial"/>
                <a:cs typeface="Arial"/>
              </a:rPr>
              <a:t> </a:t>
            </a:r>
            <a:r>
              <a:rPr lang="en-GB" sz="800" noProof="0" dirty="0">
                <a:latin typeface="Arial"/>
                <a:cs typeface="Arial"/>
              </a:rPr>
              <a:t>indicates</a:t>
            </a:r>
            <a:r>
              <a:rPr lang="en-GB" sz="800" spc="-20" noProof="0" dirty="0">
                <a:latin typeface="Arial"/>
                <a:cs typeface="Arial"/>
              </a:rPr>
              <a:t> </a:t>
            </a:r>
            <a:r>
              <a:rPr lang="en-GB" sz="800" noProof="0" dirty="0">
                <a:latin typeface="Arial"/>
                <a:cs typeface="Arial"/>
              </a:rPr>
              <a:t>the</a:t>
            </a:r>
            <a:r>
              <a:rPr lang="en-GB" sz="800" spc="-15" noProof="0" dirty="0">
                <a:latin typeface="Arial"/>
                <a:cs typeface="Arial"/>
              </a:rPr>
              <a:t> </a:t>
            </a:r>
            <a:r>
              <a:rPr lang="en-GB" sz="800" noProof="0" dirty="0">
                <a:latin typeface="Arial"/>
                <a:cs typeface="Arial"/>
              </a:rPr>
              <a:t>count</a:t>
            </a:r>
            <a:r>
              <a:rPr lang="en-GB" sz="800" spc="-20" noProof="0" dirty="0">
                <a:latin typeface="Arial"/>
                <a:cs typeface="Arial"/>
              </a:rPr>
              <a:t> </a:t>
            </a:r>
            <a:r>
              <a:rPr lang="en-GB" sz="800" noProof="0" dirty="0">
                <a:latin typeface="Arial"/>
                <a:cs typeface="Arial"/>
              </a:rPr>
              <a:t>is</a:t>
            </a:r>
            <a:r>
              <a:rPr lang="en-GB" sz="800" spc="-20" noProof="0" dirty="0">
                <a:latin typeface="Arial"/>
                <a:cs typeface="Arial"/>
              </a:rPr>
              <a:t> </a:t>
            </a:r>
            <a:r>
              <a:rPr lang="en-GB" sz="800" noProof="0" dirty="0">
                <a:latin typeface="Arial"/>
                <a:cs typeface="Arial"/>
              </a:rPr>
              <a:t>not</a:t>
            </a:r>
            <a:r>
              <a:rPr lang="en-GB" sz="800" spc="-15" noProof="0" dirty="0">
                <a:latin typeface="Arial"/>
                <a:cs typeface="Arial"/>
              </a:rPr>
              <a:t> </a:t>
            </a:r>
            <a:r>
              <a:rPr lang="en-GB" sz="800" noProof="0" dirty="0">
                <a:latin typeface="Arial"/>
                <a:cs typeface="Arial"/>
              </a:rPr>
              <a:t>shown</a:t>
            </a:r>
            <a:r>
              <a:rPr lang="en-GB" sz="800" spc="-20" noProof="0" dirty="0">
                <a:latin typeface="Arial"/>
                <a:cs typeface="Arial"/>
              </a:rPr>
              <a:t> </a:t>
            </a:r>
            <a:r>
              <a:rPr lang="en-GB" sz="800" noProof="0" dirty="0">
                <a:latin typeface="Arial"/>
                <a:cs typeface="Arial"/>
              </a:rPr>
              <a:t>due</a:t>
            </a:r>
            <a:r>
              <a:rPr lang="en-GB" sz="800" spc="-20" noProof="0" dirty="0">
                <a:latin typeface="Arial"/>
                <a:cs typeface="Arial"/>
              </a:rPr>
              <a:t> </a:t>
            </a:r>
            <a:r>
              <a:rPr lang="en-GB" sz="800" noProof="0" dirty="0">
                <a:latin typeface="Arial"/>
                <a:cs typeface="Arial"/>
              </a:rPr>
              <a:t>to</a:t>
            </a:r>
            <a:r>
              <a:rPr lang="en-GB" sz="800" spc="-15" noProof="0" dirty="0">
                <a:latin typeface="Arial"/>
                <a:cs typeface="Arial"/>
              </a:rPr>
              <a:t> </a:t>
            </a:r>
            <a:r>
              <a:rPr lang="en-GB" sz="800" spc="-10" noProof="0" dirty="0">
                <a:latin typeface="Arial"/>
                <a:cs typeface="Arial"/>
              </a:rPr>
              <a:t>suppression</a:t>
            </a:r>
            <a:endParaRPr lang="en-GB" sz="800" noProof="0" dirty="0">
              <a:latin typeface="Arial"/>
              <a:cs typeface="Arial"/>
            </a:endParaRPr>
          </a:p>
        </p:txBody>
      </p:sp>
      <p:grpSp>
        <p:nvGrpSpPr>
          <p:cNvPr id="14" name="Group 13">
            <a:extLst>
              <a:ext uri="{FF2B5EF4-FFF2-40B4-BE49-F238E27FC236}">
                <a16:creationId xmlns:a16="http://schemas.microsoft.com/office/drawing/2014/main" id="{58CF45D7-80BA-3ADF-BFEE-F68C41A5A44A}"/>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6" name="object 4">
              <a:hlinkClick r:id="rId2" action="ppaction://hlinksldjump"/>
              <a:extLst>
                <a:ext uri="{FF2B5EF4-FFF2-40B4-BE49-F238E27FC236}">
                  <a16:creationId xmlns:a16="http://schemas.microsoft.com/office/drawing/2014/main" id="{9C1E2B1B-D953-987E-EABA-A4A7CCBB24F9}"/>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8" name="object 3">
              <a:hlinkClick r:id="rId2" action="ppaction://hlinksldjump"/>
              <a:extLst>
                <a:ext uri="{FF2B5EF4-FFF2-40B4-BE49-F238E27FC236}">
                  <a16:creationId xmlns:a16="http://schemas.microsoft.com/office/drawing/2014/main" id="{C1CAFBE2-F7C3-47E7-EF77-194ECDC373F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Slide Number Placeholder 1">
            <a:extLst>
              <a:ext uri="{FF2B5EF4-FFF2-40B4-BE49-F238E27FC236}">
                <a16:creationId xmlns:a16="http://schemas.microsoft.com/office/drawing/2014/main" id="{63D4161C-5991-5312-D151-003027AB063B}"/>
              </a:ext>
            </a:extLst>
          </p:cNvPr>
          <p:cNvSpPr>
            <a:spLocks noGrp="1"/>
          </p:cNvSpPr>
          <p:nvPr>
            <p:ph type="sldNum" sz="quarter" idx="7"/>
          </p:nvPr>
        </p:nvSpPr>
        <p:spPr>
          <a:xfrm>
            <a:off x="7054850" y="10358277"/>
            <a:ext cx="465390" cy="123111"/>
          </a:xfrm>
        </p:spPr>
        <p:txBody>
          <a:bodyPr/>
          <a:lstStyle/>
          <a:p>
            <a:pPr marL="93980">
              <a:lnSpc>
                <a:spcPct val="100000"/>
              </a:lnSpc>
              <a:spcBef>
                <a:spcPts val="25"/>
              </a:spcBef>
            </a:pPr>
            <a:fld id="{D37D90DE-8498-4806-971E-8706D99009E3}" type="slidenum">
              <a:rPr lang="en-GB" spc="-25" noProof="0"/>
              <a:t>11</a:t>
            </a:fld>
            <a:endParaRPr lang="en-GB" spc="-25" noProof="0" dirty="0"/>
          </a:p>
        </p:txBody>
      </p:sp>
      <p:sp>
        <p:nvSpPr>
          <p:cNvPr id="3" name="object 1"/>
          <p:cNvSpPr txBox="1">
            <a:spLocks noGrp="1"/>
          </p:cNvSpPr>
          <p:nvPr>
            <p:ph type="title" idx="4294967295"/>
          </p:nvPr>
        </p:nvSpPr>
        <p:spPr>
          <a:xfrm>
            <a:off x="419290" y="1037297"/>
            <a:ext cx="1880235" cy="184666"/>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200" b="1" i="0" u="none" strike="noStrike" kern="0" cap="none" spc="0" normalizeH="0" baseline="0" noProof="0" dirty="0">
                <a:ln>
                  <a:noFill/>
                </a:ln>
                <a:solidFill>
                  <a:srgbClr val="336E9F"/>
                </a:solidFill>
                <a:effectLst/>
                <a:uLnTx/>
                <a:uFillTx/>
                <a:latin typeface="Arial"/>
                <a:cs typeface="Arial"/>
              </a:rPr>
              <a:t>Respondents by </a:t>
            </a:r>
            <a:r>
              <a:rPr kumimoji="0" lang="en-GB" sz="1200" b="1" i="0" u="none" strike="noStrike" kern="0" cap="none" spc="-10" normalizeH="0" baseline="0" noProof="0" dirty="0">
                <a:ln>
                  <a:noFill/>
                </a:ln>
                <a:solidFill>
                  <a:srgbClr val="336E9F"/>
                </a:solidFill>
                <a:effectLst/>
                <a:uLnTx/>
                <a:uFillTx/>
                <a:latin typeface="Arial"/>
                <a:cs typeface="Arial"/>
              </a:rPr>
              <a:t>ethnicity</a:t>
            </a:r>
            <a:endParaRPr kumimoji="0" lang="en-GB" sz="12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4" name="tbl_rspndnts_ethnicity"/>
          <p:cNvGraphicFramePr>
            <a:graphicFrameLocks noGrp="1"/>
          </p:cNvGraphicFramePr>
          <p:nvPr>
            <p:extLst>
              <p:ext uri="{D42A27DB-BD31-4B8C-83A1-F6EECF244321}">
                <p14:modId xmlns:p14="http://schemas.microsoft.com/office/powerpoint/2010/main" val="303150902"/>
              </p:ext>
            </p:extLst>
          </p:nvPr>
        </p:nvGraphicFramePr>
        <p:xfrm>
          <a:off x="1724812" y="1389380"/>
          <a:ext cx="3729838" cy="6929120"/>
        </p:xfrm>
        <a:graphic>
          <a:graphicData uri="http://schemas.openxmlformats.org/drawingml/2006/table">
            <a:tbl>
              <a:tblPr firstRow="1" bandRow="1">
                <a:tableStyleId>{2D5ABB26-0587-4C30-8999-92F81FD0307C}</a:tableStyleId>
              </a:tblPr>
              <a:tblGrid>
                <a:gridCol w="2785122">
                  <a:extLst>
                    <a:ext uri="{9D8B030D-6E8A-4147-A177-3AD203B41FA5}">
                      <a16:colId xmlns:a16="http://schemas.microsoft.com/office/drawing/2014/main" val="20000"/>
                    </a:ext>
                  </a:extLst>
                </a:gridCol>
                <a:gridCol w="944716">
                  <a:extLst>
                    <a:ext uri="{9D8B030D-6E8A-4147-A177-3AD203B41FA5}">
                      <a16:colId xmlns:a16="http://schemas.microsoft.com/office/drawing/2014/main" val="1559222895"/>
                    </a:ext>
                  </a:extLst>
                </a:gridCol>
              </a:tblGrid>
              <a:tr h="234315">
                <a:tc>
                  <a:txBody>
                    <a:bodyPr/>
                    <a:lstStyle/>
                    <a:p>
                      <a:pPr>
                        <a:lnSpc>
                          <a:spcPct val="100000"/>
                        </a:lnSpc>
                      </a:pPr>
                      <a:endParaRPr lang="en-GB" sz="850" b="0" noProof="0" dirty="0">
                        <a:latin typeface="Arial" panose="020B0604020202020204" pitchFamily="34" charset="0"/>
                        <a:cs typeface="Arial" panose="020B0604020202020204" pitchFamily="34" charset="0"/>
                      </a:endParaRPr>
                    </a:p>
                  </a:txBody>
                  <a:tcPr marL="0" marR="0" marT="0" marB="0" anchor="ctr">
                    <a:lnR w="6350">
                      <a:solidFill>
                        <a:srgbClr val="939598"/>
                      </a:solidFill>
                      <a:prstDash val="solid"/>
                    </a:lnR>
                    <a:lnB w="6350">
                      <a:solidFill>
                        <a:srgbClr val="939598"/>
                      </a:solidFill>
                      <a:prstDash val="solid"/>
                    </a:lnB>
                  </a:tcPr>
                </a:tc>
                <a:tc>
                  <a:txBody>
                    <a:bodyPr/>
                    <a:lstStyle/>
                    <a:p>
                      <a:pPr algn="ctr">
                        <a:lnSpc>
                          <a:spcPct val="100000"/>
                        </a:lnSpc>
                      </a:pPr>
                      <a:r>
                        <a:rPr lang="en-GB" sz="850" b="0" spc="-20" noProof="0" dirty="0">
                          <a:latin typeface="Arial" panose="020B0604020202020204" pitchFamily="34" charset="0"/>
                          <a:cs typeface="Arial" panose="020B0604020202020204" pitchFamily="34" charset="0"/>
                        </a:rPr>
                        <a:t>Number</a:t>
                      </a:r>
                      <a:r>
                        <a:rPr lang="en-GB" sz="850" b="0" spc="15" noProof="0" dirty="0">
                          <a:latin typeface="Arial" panose="020B0604020202020204" pitchFamily="34" charset="0"/>
                          <a:cs typeface="Arial" panose="020B0604020202020204" pitchFamily="34" charset="0"/>
                        </a:rPr>
                        <a:t> </a:t>
                      </a:r>
                      <a:r>
                        <a:rPr lang="en-GB" sz="850" b="0" spc="-35" noProof="0" dirty="0">
                          <a:latin typeface="Arial" panose="020B0604020202020204" pitchFamily="34" charset="0"/>
                          <a:cs typeface="Arial" panose="020B0604020202020204" pitchFamily="34" charset="0"/>
                        </a:rPr>
                        <a:t>of</a:t>
                      </a:r>
                      <a:r>
                        <a:rPr lang="en-GB" sz="850" b="0" spc="500" noProof="0" dirty="0">
                          <a:latin typeface="Arial" panose="020B0604020202020204" pitchFamily="34" charset="0"/>
                          <a:cs typeface="Arial" panose="020B0604020202020204" pitchFamily="34" charset="0"/>
                        </a:rPr>
                        <a:t> </a:t>
                      </a:r>
                      <a:r>
                        <a:rPr lang="en-GB" sz="850" b="0" spc="-25" noProof="0" dirty="0">
                          <a:latin typeface="Arial" panose="020B0604020202020204" pitchFamily="34" charset="0"/>
                          <a:cs typeface="Arial" panose="020B0604020202020204" pitchFamily="34" charset="0"/>
                        </a:rPr>
                        <a:t>respondents</a:t>
                      </a:r>
                      <a:endParaRPr lang="en-GB" sz="850" b="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209550">
                <a:tc gridSpan="2">
                  <a:txBody>
                    <a:bodyPr/>
                    <a:lstStyle/>
                    <a:p>
                      <a:pPr marL="27940">
                        <a:lnSpc>
                          <a:spcPct val="100000"/>
                        </a:lnSpc>
                        <a:spcBef>
                          <a:spcPts val="280"/>
                        </a:spcBef>
                      </a:pPr>
                      <a:r>
                        <a:rPr lang="en-GB" sz="850" b="1" spc="-10" noProof="0" dirty="0">
                          <a:latin typeface="Arial" panose="020B0604020202020204" pitchFamily="34" charset="0"/>
                          <a:cs typeface="Arial" panose="020B0604020202020204" pitchFamily="34" charset="0"/>
                        </a:rPr>
                        <a:t>White</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lang="en-GB"/>
                    </a:p>
                  </a:txBody>
                  <a:tcPr/>
                </a:tc>
                <a:extLst>
                  <a:ext uri="{0D108BD9-81ED-4DB2-BD59-A6C34878D82A}">
                    <a16:rowId xmlns:a16="http://schemas.microsoft.com/office/drawing/2014/main" val="10001"/>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English</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Welsh</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Scottish</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Northern</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Irish</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0" noProof="0" dirty="0">
                          <a:solidFill>
                            <a:srgbClr val="336E9F"/>
                          </a:solidFill>
                          <a:latin typeface="Arial" panose="020B0604020202020204" pitchFamily="34" charset="0"/>
                          <a:cs typeface="Arial" panose="020B0604020202020204" pitchFamily="34" charset="0"/>
                        </a:rPr>
                        <a:t> British</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1,838</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Irish</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5</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Gypsy</a:t>
                      </a:r>
                      <a:r>
                        <a:rPr lang="en-GB" sz="850" b="0" spc="-2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or</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Irish</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Traveller</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57810">
                <a:tc>
                  <a:txBody>
                    <a:bodyPr/>
                    <a:lstStyle/>
                    <a:p>
                      <a:pPr marL="27940">
                        <a:lnSpc>
                          <a:spcPct val="100000"/>
                        </a:lnSpc>
                        <a:spcBef>
                          <a:spcPts val="395"/>
                        </a:spcBef>
                      </a:pPr>
                      <a:r>
                        <a:rPr lang="en-GB" sz="850" b="0" spc="-20" noProof="0" dirty="0">
                          <a:solidFill>
                            <a:srgbClr val="336E9F"/>
                          </a:solidFill>
                          <a:latin typeface="Arial" panose="020B0604020202020204" pitchFamily="34" charset="0"/>
                          <a:cs typeface="Arial" panose="020B0604020202020204" pitchFamily="34" charset="0"/>
                        </a:rPr>
                        <a:t>Roma</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Any</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other</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White</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background</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30</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09550">
                <a:tc gridSpan="2">
                  <a:txBody>
                    <a:bodyPr/>
                    <a:lstStyle/>
                    <a:p>
                      <a:pPr marL="27940">
                        <a:lnSpc>
                          <a:spcPct val="100000"/>
                        </a:lnSpc>
                        <a:spcBef>
                          <a:spcPts val="280"/>
                        </a:spcBef>
                      </a:pPr>
                      <a:r>
                        <a:rPr lang="en-GB" sz="850" b="1" spc="-10" noProof="0" dirty="0">
                          <a:latin typeface="Arial" panose="020B0604020202020204" pitchFamily="34" charset="0"/>
                          <a:cs typeface="Arial" panose="020B0604020202020204" pitchFamily="34" charset="0"/>
                        </a:rPr>
                        <a:t>Mixed</a:t>
                      </a:r>
                      <a:r>
                        <a:rPr lang="en-GB" sz="850" b="1" spc="-25" noProof="0" dirty="0">
                          <a:latin typeface="Arial" panose="020B0604020202020204" pitchFamily="34" charset="0"/>
                          <a:cs typeface="Arial" panose="020B0604020202020204" pitchFamily="34" charset="0"/>
                        </a:rPr>
                        <a:t> </a:t>
                      </a:r>
                      <a:r>
                        <a:rPr lang="en-GB" sz="850" b="1" noProof="0" dirty="0">
                          <a:latin typeface="Arial" panose="020B0604020202020204" pitchFamily="34" charset="0"/>
                          <a:cs typeface="Arial" panose="020B0604020202020204" pitchFamily="34" charset="0"/>
                        </a:rPr>
                        <a:t>/</a:t>
                      </a:r>
                      <a:r>
                        <a:rPr lang="en-GB" sz="850" b="1" spc="-20" noProof="0" dirty="0">
                          <a:latin typeface="Arial" panose="020B0604020202020204" pitchFamily="34" charset="0"/>
                          <a:cs typeface="Arial" panose="020B0604020202020204" pitchFamily="34" charset="0"/>
                        </a:rPr>
                        <a:t> Multiple Ethnic</a:t>
                      </a:r>
                      <a:r>
                        <a:rPr lang="en-GB" sz="850" b="1" spc="-25"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Groups</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lang="en-GB"/>
                    </a:p>
                  </a:txBody>
                  <a:tcPr/>
                </a:tc>
                <a:extLst>
                  <a:ext uri="{0D108BD9-81ED-4DB2-BD59-A6C34878D82A}">
                    <a16:rowId xmlns:a16="http://schemas.microsoft.com/office/drawing/2014/main" val="10007"/>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White</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and</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Black</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Caribbean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White</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and</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Black</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African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White</a:t>
                      </a:r>
                      <a:r>
                        <a:rPr lang="en-GB" sz="850" b="0" spc="-2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and</a:t>
                      </a:r>
                      <a:r>
                        <a:rPr lang="en-GB" sz="850" b="0" spc="-20"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Asian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Any</a:t>
                      </a:r>
                      <a:r>
                        <a:rPr lang="en-GB" sz="850" b="0" spc="-2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other</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Mixed</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multiple</a:t>
                      </a:r>
                      <a:r>
                        <a:rPr lang="en-GB" sz="850" b="0" spc="-2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ethnic</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background</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08915">
                <a:tc gridSpan="2">
                  <a:txBody>
                    <a:bodyPr/>
                    <a:lstStyle/>
                    <a:p>
                      <a:pPr marL="27940">
                        <a:lnSpc>
                          <a:spcPct val="100000"/>
                        </a:lnSpc>
                        <a:spcBef>
                          <a:spcPts val="280"/>
                        </a:spcBef>
                      </a:pPr>
                      <a:r>
                        <a:rPr lang="en-GB" sz="850" b="1" spc="-10" noProof="0" dirty="0">
                          <a:latin typeface="Arial" panose="020B0604020202020204" pitchFamily="34" charset="0"/>
                          <a:cs typeface="Arial" panose="020B0604020202020204" pitchFamily="34" charset="0"/>
                        </a:rPr>
                        <a:t>Asian</a:t>
                      </a:r>
                      <a:r>
                        <a:rPr lang="en-GB" sz="850" b="1" spc="-45" noProof="0" dirty="0">
                          <a:latin typeface="Arial" panose="020B0604020202020204" pitchFamily="34" charset="0"/>
                          <a:cs typeface="Arial" panose="020B0604020202020204" pitchFamily="34" charset="0"/>
                        </a:rPr>
                        <a:t> </a:t>
                      </a:r>
                      <a:r>
                        <a:rPr lang="en-GB" sz="850" b="1" noProof="0" dirty="0">
                          <a:latin typeface="Arial" panose="020B0604020202020204" pitchFamily="34" charset="0"/>
                          <a:cs typeface="Arial" panose="020B0604020202020204" pitchFamily="34" charset="0"/>
                        </a:rPr>
                        <a:t>or</a:t>
                      </a:r>
                      <a:r>
                        <a:rPr lang="en-GB" sz="850" b="1" spc="-40"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Asian</a:t>
                      </a:r>
                      <a:r>
                        <a:rPr lang="en-GB" sz="850" b="1" spc="-40"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British</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lang="en-GB"/>
                    </a:p>
                  </a:txBody>
                  <a:tcPr/>
                </a:tc>
                <a:extLst>
                  <a:ext uri="{0D108BD9-81ED-4DB2-BD59-A6C34878D82A}">
                    <a16:rowId xmlns:a16="http://schemas.microsoft.com/office/drawing/2014/main" val="10012"/>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Indian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3"/>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Pakistani</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4"/>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Bangladeshi</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5"/>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Chinese</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6</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6"/>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Any</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other</a:t>
                      </a:r>
                      <a:r>
                        <a:rPr lang="en-GB" sz="850" b="0" spc="-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Asian</a:t>
                      </a:r>
                      <a:r>
                        <a:rPr lang="en-GB" sz="850" b="0" spc="-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background</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7"/>
                  </a:ext>
                </a:extLst>
              </a:tr>
              <a:tr h="209550">
                <a:tc gridSpan="2">
                  <a:txBody>
                    <a:bodyPr/>
                    <a:lstStyle/>
                    <a:p>
                      <a:pPr marL="27940">
                        <a:lnSpc>
                          <a:spcPct val="100000"/>
                        </a:lnSpc>
                        <a:spcBef>
                          <a:spcPts val="280"/>
                        </a:spcBef>
                      </a:pPr>
                      <a:r>
                        <a:rPr lang="en-GB" sz="850" b="1" spc="-10" noProof="0" dirty="0">
                          <a:latin typeface="Arial" panose="020B0604020202020204" pitchFamily="34" charset="0"/>
                          <a:cs typeface="Arial" panose="020B0604020202020204" pitchFamily="34" charset="0"/>
                        </a:rPr>
                        <a:t>Black</a:t>
                      </a:r>
                      <a:r>
                        <a:rPr lang="en-GB" sz="850" b="1" spc="-20" noProof="0" dirty="0">
                          <a:latin typeface="Arial" panose="020B0604020202020204" pitchFamily="34" charset="0"/>
                          <a:cs typeface="Arial" panose="020B0604020202020204" pitchFamily="34" charset="0"/>
                        </a:rPr>
                        <a:t> </a:t>
                      </a:r>
                      <a:r>
                        <a:rPr lang="en-GB" sz="850" b="1" noProof="0" dirty="0">
                          <a:latin typeface="Arial" panose="020B0604020202020204" pitchFamily="34" charset="0"/>
                          <a:cs typeface="Arial" panose="020B0604020202020204" pitchFamily="34" charset="0"/>
                        </a:rPr>
                        <a:t>/</a:t>
                      </a:r>
                      <a:r>
                        <a:rPr lang="en-GB" sz="850" b="1" spc="-20" noProof="0" dirty="0">
                          <a:latin typeface="Arial" panose="020B0604020202020204" pitchFamily="34" charset="0"/>
                          <a:cs typeface="Arial" panose="020B0604020202020204" pitchFamily="34" charset="0"/>
                        </a:rPr>
                        <a:t> African </a:t>
                      </a:r>
                      <a:r>
                        <a:rPr lang="en-GB" sz="850" b="1" noProof="0" dirty="0">
                          <a:latin typeface="Arial" panose="020B0604020202020204" pitchFamily="34" charset="0"/>
                          <a:cs typeface="Arial" panose="020B0604020202020204" pitchFamily="34" charset="0"/>
                        </a:rPr>
                        <a:t>/</a:t>
                      </a:r>
                      <a:r>
                        <a:rPr lang="en-GB" sz="850" b="1" spc="-20" noProof="0" dirty="0">
                          <a:latin typeface="Arial" panose="020B0604020202020204" pitchFamily="34" charset="0"/>
                          <a:cs typeface="Arial" panose="020B0604020202020204" pitchFamily="34" charset="0"/>
                        </a:rPr>
                        <a:t> Caribbean</a:t>
                      </a:r>
                      <a:r>
                        <a:rPr lang="en-GB" sz="850" b="1" spc="-15" noProof="0" dirty="0">
                          <a:latin typeface="Arial" panose="020B0604020202020204" pitchFamily="34" charset="0"/>
                          <a:cs typeface="Arial" panose="020B0604020202020204" pitchFamily="34" charset="0"/>
                        </a:rPr>
                        <a:t> </a:t>
                      </a:r>
                      <a:r>
                        <a:rPr lang="en-GB" sz="850" b="1" noProof="0" dirty="0">
                          <a:latin typeface="Arial" panose="020B0604020202020204" pitchFamily="34" charset="0"/>
                          <a:cs typeface="Arial" panose="020B0604020202020204" pitchFamily="34" charset="0"/>
                        </a:rPr>
                        <a:t>/</a:t>
                      </a:r>
                      <a:r>
                        <a:rPr lang="en-GB" sz="850" b="1" spc="-20"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Black</a:t>
                      </a:r>
                      <a:r>
                        <a:rPr lang="en-GB" sz="850" b="1" spc="-20"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British</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lang="en-GB"/>
                    </a:p>
                  </a:txBody>
                  <a:tcPr/>
                </a:tc>
                <a:extLst>
                  <a:ext uri="{0D108BD9-81ED-4DB2-BD59-A6C34878D82A}">
                    <a16:rowId xmlns:a16="http://schemas.microsoft.com/office/drawing/2014/main" val="10018"/>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African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9"/>
                  </a:ext>
                </a:extLst>
              </a:tr>
              <a:tr h="257810">
                <a:tc>
                  <a:txBody>
                    <a:bodyPr/>
                    <a:lstStyle/>
                    <a:p>
                      <a:pPr marL="27940">
                        <a:lnSpc>
                          <a:spcPct val="100000"/>
                        </a:lnSpc>
                        <a:spcBef>
                          <a:spcPts val="395"/>
                        </a:spcBef>
                      </a:pPr>
                      <a:r>
                        <a:rPr lang="en-GB" sz="850" b="0" spc="-10" noProof="0" dirty="0">
                          <a:solidFill>
                            <a:srgbClr val="336E9F"/>
                          </a:solidFill>
                          <a:latin typeface="Arial" panose="020B0604020202020204" pitchFamily="34" charset="0"/>
                          <a:cs typeface="Arial" panose="020B0604020202020204" pitchFamily="34" charset="0"/>
                        </a:rPr>
                        <a:t>Caribbean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20"/>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Any</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other</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Black</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African</a:t>
                      </a:r>
                      <a:r>
                        <a:rPr lang="en-GB" sz="850" b="0" spc="-10"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Caribbean</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background</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21"/>
                  </a:ext>
                </a:extLst>
              </a:tr>
              <a:tr h="209550">
                <a:tc gridSpan="2">
                  <a:txBody>
                    <a:bodyPr/>
                    <a:lstStyle/>
                    <a:p>
                      <a:pPr marL="27940">
                        <a:lnSpc>
                          <a:spcPct val="100000"/>
                        </a:lnSpc>
                        <a:spcBef>
                          <a:spcPts val="280"/>
                        </a:spcBef>
                      </a:pPr>
                      <a:r>
                        <a:rPr lang="en-GB" sz="850" b="1" spc="-10" noProof="0" dirty="0">
                          <a:latin typeface="Arial" panose="020B0604020202020204" pitchFamily="34" charset="0"/>
                          <a:cs typeface="Arial" panose="020B0604020202020204" pitchFamily="34" charset="0"/>
                        </a:rPr>
                        <a:t>Other</a:t>
                      </a:r>
                      <a:r>
                        <a:rPr lang="en-GB" sz="850" b="1" spc="-50"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Ethnic Group</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lang="en-GB"/>
                    </a:p>
                  </a:txBody>
                  <a:tcPr/>
                </a:tc>
                <a:extLst>
                  <a:ext uri="{0D108BD9-81ED-4DB2-BD59-A6C34878D82A}">
                    <a16:rowId xmlns:a16="http://schemas.microsoft.com/office/drawing/2014/main" val="10022"/>
                  </a:ext>
                </a:extLst>
              </a:tr>
              <a:tr h="257810">
                <a:tc>
                  <a:txBody>
                    <a:bodyPr/>
                    <a:lstStyle/>
                    <a:p>
                      <a:pPr marL="27940">
                        <a:lnSpc>
                          <a:spcPct val="100000"/>
                        </a:lnSpc>
                        <a:spcBef>
                          <a:spcPts val="395"/>
                        </a:spcBef>
                      </a:pPr>
                      <a:r>
                        <a:rPr lang="en-GB" sz="850" b="0" spc="-20" noProof="0" dirty="0">
                          <a:solidFill>
                            <a:srgbClr val="336E9F"/>
                          </a:solidFill>
                          <a:latin typeface="Arial" panose="020B0604020202020204" pitchFamily="34" charset="0"/>
                          <a:cs typeface="Arial" panose="020B0604020202020204" pitchFamily="34" charset="0"/>
                        </a:rPr>
                        <a:t>Arab</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23"/>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Any</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other</a:t>
                      </a:r>
                      <a:r>
                        <a:rPr lang="en-GB" sz="850" b="0" spc="-15" noProof="0" dirty="0">
                          <a:solidFill>
                            <a:srgbClr val="336E9F"/>
                          </a:solidFill>
                          <a:latin typeface="Arial" panose="020B0604020202020204" pitchFamily="34" charset="0"/>
                          <a:cs typeface="Arial" panose="020B0604020202020204" pitchFamily="34" charset="0"/>
                        </a:rPr>
                        <a:t> </a:t>
                      </a:r>
                      <a:r>
                        <a:rPr lang="en-GB" sz="850" b="0" noProof="0" dirty="0">
                          <a:solidFill>
                            <a:srgbClr val="336E9F"/>
                          </a:solidFill>
                          <a:latin typeface="Arial" panose="020B0604020202020204" pitchFamily="34" charset="0"/>
                          <a:cs typeface="Arial" panose="020B0604020202020204" pitchFamily="34" charset="0"/>
                        </a:rPr>
                        <a:t>ethnic</a:t>
                      </a:r>
                      <a:r>
                        <a:rPr lang="en-GB" sz="850" b="0" spc="-15" noProof="0" dirty="0">
                          <a:solidFill>
                            <a:srgbClr val="336E9F"/>
                          </a:solidFill>
                          <a:latin typeface="Arial" panose="020B0604020202020204" pitchFamily="34" charset="0"/>
                          <a:cs typeface="Arial" panose="020B0604020202020204" pitchFamily="34" charset="0"/>
                        </a:rPr>
                        <a:t> </a:t>
                      </a:r>
                      <a:r>
                        <a:rPr lang="en-GB" sz="850" b="0" spc="-20" noProof="0" dirty="0">
                          <a:solidFill>
                            <a:srgbClr val="336E9F"/>
                          </a:solidFill>
                          <a:latin typeface="Arial" panose="020B0604020202020204" pitchFamily="34" charset="0"/>
                          <a:cs typeface="Arial" panose="020B0604020202020204" pitchFamily="34" charset="0"/>
                        </a:rPr>
                        <a:t>group</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24"/>
                  </a:ext>
                </a:extLst>
              </a:tr>
              <a:tr h="208915">
                <a:tc gridSpan="2">
                  <a:txBody>
                    <a:bodyPr/>
                    <a:lstStyle/>
                    <a:p>
                      <a:pPr marL="27940">
                        <a:lnSpc>
                          <a:spcPct val="100000"/>
                        </a:lnSpc>
                        <a:spcBef>
                          <a:spcPts val="280"/>
                        </a:spcBef>
                      </a:pPr>
                      <a:r>
                        <a:rPr lang="en-GB" sz="850" b="1" spc="-10" noProof="0" dirty="0">
                          <a:latin typeface="Arial" panose="020B0604020202020204" pitchFamily="34" charset="0"/>
                          <a:cs typeface="Arial" panose="020B0604020202020204" pitchFamily="34" charset="0"/>
                        </a:rPr>
                        <a:t>Not</a:t>
                      </a:r>
                      <a:r>
                        <a:rPr lang="en-GB" sz="850" b="1" spc="-45" noProof="0" dirty="0">
                          <a:latin typeface="Arial" panose="020B0604020202020204" pitchFamily="34" charset="0"/>
                          <a:cs typeface="Arial" panose="020B0604020202020204" pitchFamily="34" charset="0"/>
                        </a:rPr>
                        <a:t> </a:t>
                      </a:r>
                      <a:r>
                        <a:rPr lang="en-GB" sz="850" b="1" spc="-10" noProof="0" dirty="0">
                          <a:latin typeface="Arial" panose="020B0604020202020204" pitchFamily="34" charset="0"/>
                          <a:cs typeface="Arial" panose="020B0604020202020204" pitchFamily="34" charset="0"/>
                        </a:rPr>
                        <a:t>given</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lang="en-GB"/>
                    </a:p>
                  </a:txBody>
                  <a:tcPr/>
                </a:tc>
                <a:extLst>
                  <a:ext uri="{0D108BD9-81ED-4DB2-BD59-A6C34878D82A}">
                    <a16:rowId xmlns:a16="http://schemas.microsoft.com/office/drawing/2014/main" val="10025"/>
                  </a:ext>
                </a:extLst>
              </a:tr>
              <a:tr h="257810">
                <a:tc>
                  <a:txBody>
                    <a:bodyPr/>
                    <a:lstStyle/>
                    <a:p>
                      <a:pPr marL="27940">
                        <a:lnSpc>
                          <a:spcPct val="100000"/>
                        </a:lnSpc>
                        <a:spcBef>
                          <a:spcPts val="395"/>
                        </a:spcBef>
                      </a:pPr>
                      <a:r>
                        <a:rPr lang="en-GB" sz="850" b="0" noProof="0" dirty="0">
                          <a:solidFill>
                            <a:srgbClr val="336E9F"/>
                          </a:solidFill>
                          <a:latin typeface="Arial" panose="020B0604020202020204" pitchFamily="34" charset="0"/>
                          <a:cs typeface="Arial" panose="020B0604020202020204" pitchFamily="34" charset="0"/>
                        </a:rPr>
                        <a:t>Not</a:t>
                      </a:r>
                      <a:r>
                        <a:rPr lang="en-GB" sz="850" b="0" spc="-15" noProof="0" dirty="0">
                          <a:solidFill>
                            <a:srgbClr val="336E9F"/>
                          </a:solidFill>
                          <a:latin typeface="Arial" panose="020B0604020202020204" pitchFamily="34" charset="0"/>
                          <a:cs typeface="Arial" panose="020B0604020202020204" pitchFamily="34" charset="0"/>
                        </a:rPr>
                        <a:t> </a:t>
                      </a:r>
                      <a:r>
                        <a:rPr lang="en-GB" sz="850" b="0" spc="-10" noProof="0" dirty="0">
                          <a:solidFill>
                            <a:srgbClr val="336E9F"/>
                          </a:solidFill>
                          <a:latin typeface="Arial" panose="020B0604020202020204" pitchFamily="34" charset="0"/>
                          <a:cs typeface="Arial" panose="020B0604020202020204" pitchFamily="34" charset="0"/>
                        </a:rPr>
                        <a:t>given</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0" noProof="0">
                          <a:solidFill>
                            <a:srgbClr val="336E9F"/>
                          </a:solidFill>
                          <a:latin typeface="Arial" panose="020B0604020202020204" pitchFamily="34" charset="0"/>
                          <a:cs typeface="Arial" panose="020B0604020202020204" pitchFamily="34" charset="0"/>
                        </a:rPr>
                        <a:t>96</a:t>
                      </a:r>
                      <a:endParaRPr lang="en-GB" sz="850" b="0" noProof="0" dirty="0">
                        <a:solidFill>
                          <a:srgbClr val="336E9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26"/>
                  </a:ext>
                </a:extLst>
              </a:tr>
              <a:tr h="257810">
                <a:tc>
                  <a:txBody>
                    <a:bodyPr/>
                    <a:lstStyle/>
                    <a:p>
                      <a:pPr marL="27940">
                        <a:lnSpc>
                          <a:spcPct val="100000"/>
                        </a:lnSpc>
                        <a:spcBef>
                          <a:spcPts val="395"/>
                        </a:spcBef>
                      </a:pPr>
                      <a:r>
                        <a:rPr lang="en-GB" sz="850" b="1" spc="-10" noProof="0" dirty="0">
                          <a:latin typeface="Arial" panose="020B0604020202020204" pitchFamily="34" charset="0"/>
                          <a:cs typeface="Arial" panose="020B0604020202020204" pitchFamily="34" charset="0"/>
                        </a:rPr>
                        <a:t>Total</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7940" algn="ctr">
                        <a:lnSpc>
                          <a:spcPct val="100000"/>
                        </a:lnSpc>
                        <a:spcBef>
                          <a:spcPts val="395"/>
                        </a:spcBef>
                      </a:pPr>
                      <a:r>
                        <a:rPr lang="en-GB" sz="850" b="1" noProof="0">
                          <a:latin typeface="Arial" panose="020B0604020202020204" pitchFamily="34" charset="0"/>
                          <a:cs typeface="Arial" panose="020B0604020202020204" pitchFamily="34" charset="0"/>
                        </a:rPr>
                        <a:t>1,994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27"/>
                  </a:ext>
                </a:extLst>
              </a:tr>
            </a:tbl>
          </a:graphicData>
        </a:graphic>
      </p:graphicFrame>
      <p:sp>
        <p:nvSpPr>
          <p:cNvPr id="5" name="object 2"/>
          <p:cNvSpPr txBox="1"/>
          <p:nvPr/>
        </p:nvSpPr>
        <p:spPr>
          <a:xfrm>
            <a:off x="387540" y="10223500"/>
            <a:ext cx="2420620" cy="123111"/>
          </a:xfrm>
          <a:prstGeom prst="rect">
            <a:avLst/>
          </a:prstGeom>
        </p:spPr>
        <p:txBody>
          <a:bodyPr vert="horz" wrap="square" lIns="0" tIns="0" rIns="0" bIns="0" rtlCol="0">
            <a:spAutoFit/>
          </a:bodyPr>
          <a:lstStyle/>
          <a:p>
            <a:pPr marL="12700">
              <a:lnSpc>
                <a:spcPct val="100000"/>
              </a:lnSpc>
              <a:spcBef>
                <a:spcPts val="100"/>
              </a:spcBef>
            </a:pPr>
            <a:r>
              <a:rPr lang="en-GB" sz="800" noProof="0" dirty="0">
                <a:latin typeface="Arial"/>
                <a:cs typeface="Arial"/>
              </a:rPr>
              <a:t>*</a:t>
            </a:r>
            <a:r>
              <a:rPr lang="en-GB" sz="800" spc="-20" noProof="0" dirty="0">
                <a:latin typeface="Arial"/>
                <a:cs typeface="Arial"/>
              </a:rPr>
              <a:t> </a:t>
            </a:r>
            <a:r>
              <a:rPr lang="en-GB" sz="800" noProof="0" dirty="0">
                <a:latin typeface="Arial"/>
                <a:cs typeface="Arial"/>
              </a:rPr>
              <a:t>indicates</a:t>
            </a:r>
            <a:r>
              <a:rPr lang="en-GB" sz="800" spc="-20" noProof="0" dirty="0">
                <a:latin typeface="Arial"/>
                <a:cs typeface="Arial"/>
              </a:rPr>
              <a:t> </a:t>
            </a:r>
            <a:r>
              <a:rPr lang="en-GB" sz="800" noProof="0" dirty="0">
                <a:latin typeface="Arial"/>
                <a:cs typeface="Arial"/>
              </a:rPr>
              <a:t>the</a:t>
            </a:r>
            <a:r>
              <a:rPr lang="en-GB" sz="800" spc="-15" noProof="0" dirty="0">
                <a:latin typeface="Arial"/>
                <a:cs typeface="Arial"/>
              </a:rPr>
              <a:t> </a:t>
            </a:r>
            <a:r>
              <a:rPr lang="en-GB" sz="800" noProof="0" dirty="0">
                <a:latin typeface="Arial"/>
                <a:cs typeface="Arial"/>
              </a:rPr>
              <a:t>count</a:t>
            </a:r>
            <a:r>
              <a:rPr lang="en-GB" sz="800" spc="-20" noProof="0" dirty="0">
                <a:latin typeface="Arial"/>
                <a:cs typeface="Arial"/>
              </a:rPr>
              <a:t> </a:t>
            </a:r>
            <a:r>
              <a:rPr lang="en-GB" sz="800" noProof="0" dirty="0">
                <a:latin typeface="Arial"/>
                <a:cs typeface="Arial"/>
              </a:rPr>
              <a:t>is</a:t>
            </a:r>
            <a:r>
              <a:rPr lang="en-GB" sz="800" spc="-20" noProof="0" dirty="0">
                <a:latin typeface="Arial"/>
                <a:cs typeface="Arial"/>
              </a:rPr>
              <a:t> </a:t>
            </a:r>
            <a:r>
              <a:rPr lang="en-GB" sz="800" noProof="0" dirty="0">
                <a:latin typeface="Arial"/>
                <a:cs typeface="Arial"/>
              </a:rPr>
              <a:t>not</a:t>
            </a:r>
            <a:r>
              <a:rPr lang="en-GB" sz="800" spc="-15" noProof="0" dirty="0">
                <a:latin typeface="Arial"/>
                <a:cs typeface="Arial"/>
              </a:rPr>
              <a:t> </a:t>
            </a:r>
            <a:r>
              <a:rPr lang="en-GB" sz="800" noProof="0" dirty="0">
                <a:latin typeface="Arial"/>
                <a:cs typeface="Arial"/>
              </a:rPr>
              <a:t>shown</a:t>
            </a:r>
            <a:r>
              <a:rPr lang="en-GB" sz="800" spc="-20" noProof="0" dirty="0">
                <a:latin typeface="Arial"/>
                <a:cs typeface="Arial"/>
              </a:rPr>
              <a:t> </a:t>
            </a:r>
            <a:r>
              <a:rPr lang="en-GB" sz="800" noProof="0" dirty="0">
                <a:latin typeface="Arial"/>
                <a:cs typeface="Arial"/>
              </a:rPr>
              <a:t>due</a:t>
            </a:r>
            <a:r>
              <a:rPr lang="en-GB" sz="800" spc="-20" noProof="0" dirty="0">
                <a:latin typeface="Arial"/>
                <a:cs typeface="Arial"/>
              </a:rPr>
              <a:t> </a:t>
            </a:r>
            <a:r>
              <a:rPr lang="en-GB" sz="800" noProof="0" dirty="0">
                <a:latin typeface="Arial"/>
                <a:cs typeface="Arial"/>
              </a:rPr>
              <a:t>to</a:t>
            </a:r>
            <a:r>
              <a:rPr lang="en-GB" sz="800" spc="-15" noProof="0" dirty="0">
                <a:latin typeface="Arial"/>
                <a:cs typeface="Arial"/>
              </a:rPr>
              <a:t> </a:t>
            </a:r>
            <a:r>
              <a:rPr lang="en-GB" sz="800" spc="-10" noProof="0" dirty="0">
                <a:latin typeface="Arial"/>
                <a:cs typeface="Arial"/>
              </a:rPr>
              <a:t>suppression</a:t>
            </a:r>
            <a:endParaRPr lang="en-GB" sz="800" noProof="0" dirty="0">
              <a:latin typeface="Arial"/>
              <a:cs typeface="Arial"/>
            </a:endParaRPr>
          </a:p>
        </p:txBody>
      </p:sp>
      <p:sp>
        <p:nvSpPr>
          <p:cNvPr id="2" name="txt_org_name">
            <a:extLst>
              <a:ext uri="{FF2B5EF4-FFF2-40B4-BE49-F238E27FC236}">
                <a16:creationId xmlns:a16="http://schemas.microsoft.com/office/drawing/2014/main" id="{8EAEA4C8-24B9-FAD3-CD3F-17AC0001807C}"/>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8" name="txt_survey">
            <a:extLst>
              <a:ext uri="{FF2B5EF4-FFF2-40B4-BE49-F238E27FC236}">
                <a16:creationId xmlns:a16="http://schemas.microsoft.com/office/drawing/2014/main" id="{B0DEB3DD-543E-1A36-092A-D8F8F1885AE8}"/>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382323E6-4CFC-E427-AF4E-8CEC4EA8921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2" name="object 4">
              <a:hlinkClick r:id="rId2" action="ppaction://hlinksldjump"/>
              <a:extLst>
                <a:ext uri="{FF2B5EF4-FFF2-40B4-BE49-F238E27FC236}">
                  <a16:creationId xmlns:a16="http://schemas.microsoft.com/office/drawing/2014/main" id="{461A38A1-E850-DF70-C861-8B677204CE34}"/>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3" name="object 3">
              <a:hlinkClick r:id="rId2" action="ppaction://hlinksldjump"/>
              <a:extLst>
                <a:ext uri="{FF2B5EF4-FFF2-40B4-BE49-F238E27FC236}">
                  <a16:creationId xmlns:a16="http://schemas.microsoft.com/office/drawing/2014/main" id="{BA846CB8-7A95-11A8-4566-EF9A1A0F4F9C}"/>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80068679-424F-027A-6D99-E6502F8107A7}"/>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E28B435A-E9D6-480A-B98C-109DB4C5FC1F}" type="slidenum">
              <a:rPr lang="en-GB" spc="-25" noProof="0"/>
              <a:t>12</a:t>
            </a:fld>
            <a:endParaRPr lang="en-GB" spc="-25" noProof="0" dirty="0"/>
          </a:p>
        </p:txBody>
      </p:sp>
      <p:sp>
        <p:nvSpPr>
          <p:cNvPr id="37" name="object 1">
            <a:extLst>
              <a:ext uri="{FF2B5EF4-FFF2-40B4-BE49-F238E27FC236}">
                <a16:creationId xmlns:a16="http://schemas.microsoft.com/office/drawing/2014/main" id="{7DAF7784-5711-82D1-A0DB-84FABDDFC05E}"/>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Expected range </a:t>
            </a:r>
            <a:r>
              <a:rPr kumimoji="0" lang="en-GB" sz="1800" b="1" i="0" u="none" strike="noStrike" kern="0" cap="none" spc="-10" normalizeH="0" baseline="0" noProof="0" dirty="0">
                <a:ln>
                  <a:noFill/>
                </a:ln>
                <a:solidFill>
                  <a:srgbClr val="336E9F"/>
                </a:solidFill>
                <a:effectLst/>
                <a:uLnTx/>
                <a:uFillTx/>
                <a:latin typeface="Arial"/>
                <a:cs typeface="Arial"/>
              </a:rPr>
              <a:t>charts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21" name="object 3"/>
          <p:cNvSpPr txBox="1"/>
          <p:nvPr/>
        </p:nvSpPr>
        <p:spPr>
          <a:xfrm>
            <a:off x="349250" y="1245536"/>
            <a:ext cx="6785203" cy="166136"/>
          </a:xfrm>
          <a:prstGeom prst="rect">
            <a:avLst/>
          </a:prstGeom>
        </p:spPr>
        <p:txBody>
          <a:bodyPr vert="horz" wrap="square" lIns="0" tIns="12700" rIns="0" bIns="0" rtlCol="0">
            <a:spAutoFit/>
          </a:bodyPr>
          <a:lstStyle/>
          <a:p>
            <a:pPr marL="48260" marR="224790" indent="359410">
              <a:lnSpc>
                <a:spcPct val="131300"/>
              </a:lnSpc>
              <a:spcBef>
                <a:spcPts val="640"/>
              </a:spcBef>
              <a:tabLst>
                <a:tab pos="2064385" algn="l"/>
                <a:tab pos="3720465" algn="l"/>
                <a:tab pos="5376545" algn="l"/>
              </a:tabLst>
            </a:pPr>
            <a:r>
              <a:rPr lang="en-GB" sz="850" noProof="0" dirty="0">
                <a:latin typeface="Arial"/>
                <a:cs typeface="Arial"/>
              </a:rPr>
              <a:t>Lower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Within</a:t>
            </a:r>
            <a:r>
              <a:rPr lang="en-GB" sz="850" spc="-4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Upper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Case</a:t>
            </a:r>
            <a:r>
              <a:rPr lang="en-GB" sz="850" spc="-20" noProof="0" dirty="0">
                <a:latin typeface="Arial"/>
                <a:cs typeface="Arial"/>
              </a:rPr>
              <a:t> </a:t>
            </a:r>
            <a:r>
              <a:rPr lang="en-GB" sz="850" noProof="0" dirty="0">
                <a:latin typeface="Arial"/>
                <a:cs typeface="Arial"/>
              </a:rPr>
              <a:t>mix</a:t>
            </a:r>
            <a:r>
              <a:rPr lang="en-GB" sz="850" spc="-15" noProof="0" dirty="0">
                <a:latin typeface="Arial"/>
                <a:cs typeface="Arial"/>
              </a:rPr>
              <a:t> </a:t>
            </a:r>
            <a:r>
              <a:rPr lang="en-GB" sz="850" noProof="0" dirty="0">
                <a:latin typeface="Arial"/>
                <a:cs typeface="Arial"/>
              </a:rPr>
              <a:t>adjusted</a:t>
            </a:r>
            <a:r>
              <a:rPr lang="en-GB" sz="850" spc="-15" noProof="0" dirty="0">
                <a:latin typeface="Arial"/>
                <a:cs typeface="Arial"/>
              </a:rPr>
              <a:t> </a:t>
            </a:r>
            <a:r>
              <a:rPr lang="en-GB" sz="850" spc="-10" noProof="0" dirty="0">
                <a:latin typeface="Arial"/>
                <a:cs typeface="Arial"/>
              </a:rPr>
              <a:t>score</a:t>
            </a:r>
            <a:endParaRPr lang="en-GB" sz="850" noProof="0" dirty="0">
              <a:latin typeface="Arial"/>
              <a:cs typeface="Arial"/>
            </a:endParaRPr>
          </a:p>
        </p:txBody>
      </p:sp>
      <p:sp>
        <p:nvSpPr>
          <p:cNvPr id="3" name="level_name_text">
            <a:extLst>
              <a:ext uri="{FF2B5EF4-FFF2-40B4-BE49-F238E27FC236}">
                <a16:creationId xmlns:a16="http://schemas.microsoft.com/office/drawing/2014/main" id="{EE572987-ADF2-B3A1-DBC2-F269051BE75D}"/>
              </a:ext>
            </a:extLst>
          </p:cNvPr>
          <p:cNvSpPr txBox="1"/>
          <p:nvPr/>
        </p:nvSpPr>
        <p:spPr>
          <a:xfrm>
            <a:off x="281287" y="1438732"/>
            <a:ext cx="6925963" cy="353943"/>
          </a:xfrm>
          <a:prstGeom prst="rect">
            <a:avLst/>
          </a:prstGeom>
          <a:noFill/>
        </p:spPr>
        <p:txBody>
          <a:bodyPr wrap="square">
            <a:spAutoFit/>
          </a:bodyPr>
          <a:lstStyle/>
          <a:p>
            <a:r>
              <a:rPr lang="en-GB" sz="850" spc="-10" noProof="0" dirty="0">
                <a:latin typeface="Arial"/>
                <a:cs typeface="Arial"/>
              </a:rPr>
              <a:t>The</a:t>
            </a:r>
            <a:r>
              <a:rPr lang="en-GB" sz="850" spc="-25" noProof="0" dirty="0">
                <a:latin typeface="Arial"/>
                <a:cs typeface="Arial"/>
              </a:rPr>
              <a:t> </a:t>
            </a:r>
            <a:r>
              <a:rPr lang="en-GB" sz="850" spc="-10" noProof="0" dirty="0">
                <a:latin typeface="Arial"/>
                <a:cs typeface="Arial"/>
              </a:rPr>
              <a:t>left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a:t>
            </a:r>
            <a:r>
              <a:rPr lang="en-GB" sz="850" spc="-25" noProof="0" dirty="0">
                <a:latin typeface="Arial"/>
                <a:cs typeface="Arial"/>
              </a:rPr>
              <a:t> </a:t>
            </a:r>
            <a:r>
              <a:rPr lang="en-GB" sz="850" noProof="0" dirty="0">
                <a:latin typeface="Arial"/>
                <a:cs typeface="Arial"/>
              </a:rPr>
              <a:t>is</a:t>
            </a:r>
            <a:r>
              <a:rPr lang="en-GB" sz="850" spc="-20" noProof="0" dirty="0">
                <a:latin typeface="Arial"/>
                <a:cs typeface="Arial"/>
              </a:rPr>
              <a:t> the</a:t>
            </a:r>
            <a:r>
              <a:rPr lang="en-GB" sz="850" spc="-25" noProof="0" dirty="0">
                <a:latin typeface="Arial"/>
                <a:cs typeface="Arial"/>
              </a:rPr>
              <a:t> </a:t>
            </a:r>
            <a:r>
              <a:rPr lang="en-GB" sz="850" spc="-20" noProof="0" dirty="0">
                <a:latin typeface="Arial"/>
                <a:cs typeface="Arial"/>
              </a:rPr>
              <a:t>lowest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a:t>
            </a:r>
            <a:r>
              <a:rPr lang="en-GB" sz="850" spc="-20" noProof="0">
                <a:latin typeface="Arial"/>
                <a:cs typeface="Arial"/>
              </a:rPr>
              <a:t>s</a:t>
            </a:r>
            <a:r>
              <a:rPr lang="en-GB" sz="850" spc="-20" noProof="0" dirty="0">
                <a:latin typeface="Arial"/>
                <a:cs typeface="Arial"/>
              </a:rPr>
              <a:t>. </a:t>
            </a:r>
            <a:r>
              <a:rPr lang="en-GB" sz="850" spc="-10" noProof="0" dirty="0">
                <a:latin typeface="Arial"/>
                <a:cs typeface="Arial"/>
              </a:rPr>
              <a:t>The</a:t>
            </a:r>
            <a:r>
              <a:rPr lang="en-GB" sz="850" spc="-25" noProof="0" dirty="0">
                <a:latin typeface="Arial"/>
                <a:cs typeface="Arial"/>
              </a:rPr>
              <a:t> </a:t>
            </a:r>
            <a:r>
              <a:rPr lang="en-GB" sz="850" spc="-20" noProof="0" dirty="0">
                <a:latin typeface="Arial"/>
                <a:cs typeface="Arial"/>
              </a:rPr>
              <a:t>right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 </a:t>
            </a:r>
            <a:r>
              <a:rPr lang="en-GB" sz="850" noProof="0" dirty="0">
                <a:latin typeface="Arial"/>
                <a:cs typeface="Arial"/>
              </a:rPr>
              <a:t>is</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highest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alliances</a:t>
            </a:r>
            <a:r>
              <a:rPr lang="en-GB" sz="850" spc="-25" noProof="0" dirty="0">
                <a:latin typeface="Arial"/>
                <a:cs typeface="Arial"/>
              </a:rPr>
              <a:t>.</a:t>
            </a:r>
            <a:endParaRPr lang="en-GB" sz="850" noProof="0" dirty="0"/>
          </a:p>
        </p:txBody>
      </p:sp>
      <p:sp>
        <p:nvSpPr>
          <p:cNvPr id="43" name="object 10">
            <a:extLst>
              <a:ext uri="{FF2B5EF4-FFF2-40B4-BE49-F238E27FC236}">
                <a16:creationId xmlns:a16="http://schemas.microsoft.com/office/drawing/2014/main" id="{6DC32AB2-B6AA-7394-5630-CF25C6BAC23F}"/>
              </a:ext>
              <a:ext uri="{C183D7F6-B498-43B3-948B-1728B52AA6E4}">
                <adec:decorative xmlns:adec="http://schemas.microsoft.com/office/drawing/2017/decorative" val="1"/>
              </a:ext>
            </a:extLst>
          </p:cNvPr>
          <p:cNvSpPr/>
          <p:nvPr/>
        </p:nvSpPr>
        <p:spPr>
          <a:xfrm>
            <a:off x="346240" y="1871198"/>
            <a:ext cx="6775785" cy="1026248"/>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sp>
        <p:nvSpPr>
          <p:cNvPr id="34" name="object 9"/>
          <p:cNvSpPr txBox="1"/>
          <p:nvPr/>
        </p:nvSpPr>
        <p:spPr>
          <a:xfrm>
            <a:off x="425806" y="1902350"/>
            <a:ext cx="2384425" cy="161583"/>
          </a:xfrm>
          <a:prstGeom prst="rect">
            <a:avLst/>
          </a:prstGeom>
        </p:spPr>
        <p:txBody>
          <a:bodyPr vert="horz" wrap="square" lIns="0" tIns="0" rIns="0" bIns="0" rtlCol="0">
            <a:spAutoFit/>
          </a:bodyPr>
          <a:lstStyle/>
          <a:p>
            <a:pPr>
              <a:lnSpc>
                <a:spcPct val="100000"/>
              </a:lnSpc>
              <a:spcBef>
                <a:spcPts val="100"/>
              </a:spcBef>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4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PRACTICE</a:t>
            </a:r>
            <a:endParaRPr lang="en-GB" sz="1050" noProof="0" dirty="0">
              <a:latin typeface="Arial"/>
              <a:cs typeface="Arial"/>
            </a:endParaRPr>
          </a:p>
        </p:txBody>
      </p:sp>
      <p:graphicFrame>
        <p:nvGraphicFramePr>
          <p:cNvPr id="39" name="exp_tbl_qtext_section1">
            <a:extLst>
              <a:ext uri="{FF2B5EF4-FFF2-40B4-BE49-F238E27FC236}">
                <a16:creationId xmlns:a16="http://schemas.microsoft.com/office/drawing/2014/main" id="{7B952034-A870-C99D-A53A-942FF4CC8847}"/>
              </a:ext>
            </a:extLst>
          </p:cNvPr>
          <p:cNvGraphicFramePr>
            <a:graphicFrameLocks noGrp="1"/>
          </p:cNvGraphicFramePr>
          <p:nvPr>
            <p:extLst>
              <p:ext uri="{D42A27DB-BD31-4B8C-83A1-F6EECF244321}">
                <p14:modId xmlns:p14="http://schemas.microsoft.com/office/powerpoint/2010/main" val="1507875834"/>
              </p:ext>
            </p:extLst>
          </p:nvPr>
        </p:nvGraphicFramePr>
        <p:xfrm>
          <a:off x="428456" y="2148100"/>
          <a:ext cx="3076357" cy="684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0" lvl="0" indent="0" algn="l" defTabSz="914400" eaLnBrk="1" fontAlgn="auto" latinLnBrk="0" hangingPunct="1">
                        <a:lnSpc>
                          <a:spcPct val="100000"/>
                        </a:lnSpc>
                        <a:spcBef>
                          <a:spcPts val="0"/>
                        </a:spcBef>
                        <a:spcAft>
                          <a:spcPts val="0"/>
                        </a:spcAft>
                        <a:buClrTx/>
                        <a:buSzTx/>
                        <a:buFontTx/>
                        <a:buNone/>
                        <a:tabLst/>
                        <a:defRPr/>
                      </a:pPr>
                      <a:r>
                        <a:rPr lang="en-GB" sz="850" noProof="0" dirty="0">
                          <a:latin typeface="Arial" panose="020B0604020202020204" pitchFamily="34" charset="0"/>
                          <a:cs typeface="Arial" panose="020B0604020202020204" pitchFamily="34" charset="0"/>
                        </a:rPr>
                        <a:t>Q2.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spoke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primary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twice </a:t>
                      </a:r>
                      <a:r>
                        <a:rPr lang="en-GB" sz="850" noProof="0" dirty="0">
                          <a:latin typeface="Arial" panose="020B0604020202020204" pitchFamily="34" charset="0"/>
                          <a:cs typeface="Arial" panose="020B0604020202020204" pitchFamily="34" charset="0"/>
                        </a:rPr>
                        <a:t>before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0" marB="0"/>
                </a:tc>
                <a:extLst>
                  <a:ext uri="{0D108BD9-81ED-4DB2-BD59-A6C34878D82A}">
                    <a16:rowId xmlns:a16="http://schemas.microsoft.com/office/drawing/2014/main" val="975127550"/>
                  </a:ext>
                </a:extLst>
              </a:tr>
              <a:tr h="342000">
                <a:tc>
                  <a:txBody>
                    <a:bodyPr/>
                    <a:lstStyle/>
                    <a:p>
                      <a:pPr marL="0" marR="0" lvl="0" indent="0" algn="l" defTabSz="914400" eaLnBrk="1" fontAlgn="auto" latinLnBrk="0" hangingPunct="1">
                        <a:lnSpc>
                          <a:spcPct val="100000"/>
                        </a:lnSpc>
                        <a:spcBef>
                          <a:spcPts val="0"/>
                        </a:spcBef>
                        <a:spcAft>
                          <a:spcPts val="0"/>
                        </a:spcAft>
                        <a:buClrTx/>
                        <a:buSzTx/>
                        <a:buFontTx/>
                        <a:buNone/>
                        <a:tabLst/>
                        <a:defRPr/>
                      </a:pPr>
                      <a:r>
                        <a:rPr lang="en-GB" sz="850" noProof="0" dirty="0">
                          <a:latin typeface="Arial" panose="020B0604020202020204" pitchFamily="34" charset="0"/>
                          <a:cs typeface="Arial" panose="020B0604020202020204" pitchFamily="34" charset="0"/>
                        </a:rPr>
                        <a:t>Q3.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Referral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could</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0" marB="0"/>
                </a:tc>
                <a:extLst>
                  <a:ext uri="{0D108BD9-81ED-4DB2-BD59-A6C34878D82A}">
                    <a16:rowId xmlns:a16="http://schemas.microsoft.com/office/drawing/2014/main" val="167661913"/>
                  </a:ext>
                </a:extLst>
              </a:tr>
            </a:tbl>
          </a:graphicData>
        </a:graphic>
      </p:graphicFrame>
      <p:sp>
        <p:nvSpPr>
          <p:cNvPr id="50" name="object 12">
            <a:extLst>
              <a:ext uri="{FF2B5EF4-FFF2-40B4-BE49-F238E27FC236}">
                <a16:creationId xmlns:a16="http://schemas.microsoft.com/office/drawing/2014/main" id="{BC58FB04-3635-16DE-D8E0-32C3CD4A566C}"/>
              </a:ext>
            </a:extLst>
          </p:cNvPr>
          <p:cNvSpPr txBox="1"/>
          <p:nvPr/>
        </p:nvSpPr>
        <p:spPr>
          <a:xfrm>
            <a:off x="424839" y="3109964"/>
            <a:ext cx="2384425" cy="332163"/>
          </a:xfrm>
          <a:prstGeom prst="rect">
            <a:avLst/>
          </a:prstGeom>
        </p:spPr>
        <p:txBody>
          <a:bodyPr vert="horz" wrap="square" lIns="0" tIns="0" rIns="0" bIns="0" rtlCol="0">
            <a:spAutoFit/>
          </a:bodyPr>
          <a:lstStyle/>
          <a:p>
            <a:pPr>
              <a:spcBef>
                <a:spcPts val="100"/>
              </a:spcBef>
            </a:pPr>
            <a:r>
              <a:rPr lang="en-GB" sz="1050" b="1" spc="-20" noProof="0" dirty="0">
                <a:solidFill>
                  <a:srgbClr val="336E9F"/>
                </a:solidFill>
                <a:latin typeface="Arial"/>
                <a:cs typeface="Arial"/>
              </a:rPr>
              <a:t>DIAGNOSTIC </a:t>
            </a:r>
            <a:r>
              <a:rPr lang="en-GB" sz="1050" b="1" spc="-10" noProof="0" dirty="0">
                <a:solidFill>
                  <a:srgbClr val="336E9F"/>
                </a:solidFill>
                <a:latin typeface="Arial"/>
                <a:cs typeface="Arial"/>
              </a:rPr>
              <a:t>TESTS</a:t>
            </a:r>
            <a:endParaRPr lang="en-GB" sz="1050" noProof="0" dirty="0">
              <a:latin typeface="Arial"/>
              <a:cs typeface="Arial"/>
            </a:endParaRPr>
          </a:p>
        </p:txBody>
      </p:sp>
      <p:sp>
        <p:nvSpPr>
          <p:cNvPr id="51" name="object 11">
            <a:extLst>
              <a:ext uri="{FF2B5EF4-FFF2-40B4-BE49-F238E27FC236}">
                <a16:creationId xmlns:a16="http://schemas.microsoft.com/office/drawing/2014/main" id="{C9B029AF-F441-4B5D-A068-F2A7EFD61287}"/>
              </a:ext>
              <a:ext uri="{C183D7F6-B498-43B3-948B-1728B52AA6E4}">
                <adec:decorative xmlns:adec="http://schemas.microsoft.com/office/drawing/2017/decorative" val="1"/>
              </a:ext>
            </a:extLst>
          </p:cNvPr>
          <p:cNvSpPr/>
          <p:nvPr/>
        </p:nvSpPr>
        <p:spPr>
          <a:xfrm>
            <a:off x="345273" y="3045925"/>
            <a:ext cx="6775785" cy="2109638"/>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49" name="exp_tbl_qtext_section2">
            <a:extLst>
              <a:ext uri="{FF2B5EF4-FFF2-40B4-BE49-F238E27FC236}">
                <a16:creationId xmlns:a16="http://schemas.microsoft.com/office/drawing/2014/main" id="{DE7D626C-F10D-8817-D0AC-FEEAC844332C}"/>
              </a:ext>
            </a:extLst>
          </p:cNvPr>
          <p:cNvGraphicFramePr>
            <a:graphicFrameLocks noGrp="1"/>
          </p:cNvGraphicFramePr>
          <p:nvPr>
            <p:extLst>
              <p:ext uri="{D42A27DB-BD31-4B8C-83A1-F6EECF244321}">
                <p14:modId xmlns:p14="http://schemas.microsoft.com/office/powerpoint/2010/main" val="2418657348"/>
              </p:ext>
            </p:extLst>
          </p:nvPr>
        </p:nvGraphicFramePr>
        <p:xfrm>
          <a:off x="427489" y="3408100"/>
          <a:ext cx="3076357" cy="1710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the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marL="0" marR="5080">
                        <a:lnSpc>
                          <a:spcPts val="860"/>
                        </a:lnSpc>
                        <a:spcBef>
                          <a:spcPts val="0"/>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completely</a:t>
                      </a:r>
                      <a:r>
                        <a:rPr lang="en-GB" sz="850" spc="-20" noProof="0" dirty="0">
                          <a:latin typeface="Arial"/>
                          <a:cs typeface="Arial"/>
                        </a:rPr>
                        <a:t> </a:t>
                      </a:r>
                      <a:r>
                        <a:rPr lang="en-GB" sz="850" noProof="0" dirty="0">
                          <a:latin typeface="Arial"/>
                          <a:cs typeface="Arial"/>
                        </a:rPr>
                        <a:t>have</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felt</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diagnostic</a:t>
                      </a:r>
                      <a:r>
                        <a:rPr lang="en-GB" sz="850" spc="-15" noProof="0" dirty="0">
                          <a:latin typeface="Arial"/>
                          <a:cs typeface="Arial"/>
                        </a:rPr>
                        <a:t> </a:t>
                      </a:r>
                      <a:r>
                        <a:rPr lang="en-GB" sz="850" spc="-20" noProof="0" dirty="0">
                          <a:latin typeface="Arial"/>
                          <a:cs typeface="Arial"/>
                        </a:rPr>
                        <a:t>test </a:t>
                      </a:r>
                      <a:r>
                        <a:rPr lang="en-GB" sz="850" noProof="0" dirty="0">
                          <a:latin typeface="Arial"/>
                          <a:cs typeface="Arial"/>
                        </a:rPr>
                        <a:t>results</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15"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could</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01967332"/>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when </a:t>
                      </a:r>
                      <a:r>
                        <a:rPr lang="en-GB" sz="850" noProof="0" dirty="0">
                          <a:latin typeface="Arial"/>
                          <a:cs typeface="Arial"/>
                        </a:rPr>
                        <a:t>receiving</a:t>
                      </a:r>
                      <a:r>
                        <a:rPr lang="en-GB" sz="850" spc="-30" noProof="0" dirty="0">
                          <a:latin typeface="Arial"/>
                          <a:cs typeface="Arial"/>
                        </a:rPr>
                        <a:t> </a:t>
                      </a:r>
                      <a:r>
                        <a:rPr lang="en-GB" sz="850" noProof="0" dirty="0">
                          <a:latin typeface="Arial"/>
                          <a:cs typeface="Arial"/>
                        </a:rPr>
                        <a:t>diagnostic</a:t>
                      </a:r>
                      <a:r>
                        <a:rPr lang="en-GB" sz="850" spc="-30"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bl>
          </a:graphicData>
        </a:graphic>
      </p:graphicFrame>
      <p:sp>
        <p:nvSpPr>
          <p:cNvPr id="157" name="object 14">
            <a:extLst>
              <a:ext uri="{FF2B5EF4-FFF2-40B4-BE49-F238E27FC236}">
                <a16:creationId xmlns:a16="http://schemas.microsoft.com/office/drawing/2014/main" id="{E47A5F5C-93D2-7B52-233A-F0F161F271C8}"/>
              </a:ext>
            </a:extLst>
          </p:cNvPr>
          <p:cNvSpPr txBox="1"/>
          <p:nvPr/>
        </p:nvSpPr>
        <p:spPr>
          <a:xfrm>
            <a:off x="421714" y="5341866"/>
            <a:ext cx="2848768" cy="172210"/>
          </a:xfrm>
          <a:prstGeom prst="rect">
            <a:avLst/>
          </a:prstGeom>
        </p:spPr>
        <p:txBody>
          <a:bodyPr vert="horz" wrap="square" lIns="0" tIns="0" rIns="0" bIns="0" rtlCol="0">
            <a:spAutoFit/>
          </a:bodyPr>
          <a:lstStyle/>
          <a:p>
            <a:pPr>
              <a:lnSpc>
                <a:spcPct val="100000"/>
              </a:lnSpc>
              <a:spcBef>
                <a:spcPts val="100"/>
              </a:spcBef>
            </a:pPr>
            <a:r>
              <a:rPr lang="en-GB" sz="1050" b="1" spc="-20" noProof="0" dirty="0">
                <a:solidFill>
                  <a:srgbClr val="336E9F"/>
                </a:solidFill>
                <a:latin typeface="Arial"/>
                <a:cs typeface="Arial"/>
              </a:rPr>
              <a:t>FINDING</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OUT</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THAT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YOU</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HAD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CANCER</a:t>
            </a:r>
            <a:endParaRPr lang="en-GB" sz="1050" noProof="0" dirty="0">
              <a:latin typeface="Arial"/>
              <a:cs typeface="Arial"/>
            </a:endParaRPr>
          </a:p>
        </p:txBody>
      </p:sp>
      <p:sp>
        <p:nvSpPr>
          <p:cNvPr id="158" name="object 13">
            <a:extLst>
              <a:ext uri="{FF2B5EF4-FFF2-40B4-BE49-F238E27FC236}">
                <a16:creationId xmlns:a16="http://schemas.microsoft.com/office/drawing/2014/main" id="{24056AA6-56B2-FE69-D793-7CEAACC27C28}"/>
              </a:ext>
              <a:ext uri="{C183D7F6-B498-43B3-948B-1728B52AA6E4}">
                <adec:decorative xmlns:adec="http://schemas.microsoft.com/office/drawing/2017/decorative" val="1"/>
              </a:ext>
            </a:extLst>
          </p:cNvPr>
          <p:cNvSpPr/>
          <p:nvPr/>
        </p:nvSpPr>
        <p:spPr>
          <a:xfrm>
            <a:off x="342148" y="5275905"/>
            <a:ext cx="6775785" cy="2107702"/>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155" name="exp_tbl_qtext_section3">
            <a:extLst>
              <a:ext uri="{FF2B5EF4-FFF2-40B4-BE49-F238E27FC236}">
                <a16:creationId xmlns:a16="http://schemas.microsoft.com/office/drawing/2014/main" id="{C1F6542A-6778-8D69-2F92-BE12FE98BFAB}"/>
              </a:ext>
            </a:extLst>
          </p:cNvPr>
          <p:cNvGraphicFramePr>
            <a:graphicFrameLocks noGrp="1"/>
          </p:cNvGraphicFramePr>
          <p:nvPr>
            <p:extLst>
              <p:ext uri="{D42A27DB-BD31-4B8C-83A1-F6EECF244321}">
                <p14:modId xmlns:p14="http://schemas.microsoft.com/office/powerpoint/2010/main" val="1665134831"/>
              </p:ext>
            </p:extLst>
          </p:nvPr>
        </p:nvGraphicFramePr>
        <p:xfrm>
          <a:off x="424364" y="5619705"/>
          <a:ext cx="3076357" cy="1710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R="5080">
                        <a:lnSpc>
                          <a:spcPts val="860"/>
                        </a:lnSpc>
                        <a:spcBef>
                          <a:spcPts val="0"/>
                        </a:spcBef>
                      </a:pPr>
                      <a:r>
                        <a:rPr lang="en-GB" sz="850" noProof="0" dirty="0">
                          <a:latin typeface="Arial"/>
                          <a:cs typeface="Arial"/>
                        </a:rPr>
                        <a:t>Q12.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could</a:t>
                      </a:r>
                      <a:r>
                        <a:rPr lang="en-GB" sz="850" spc="-15" noProof="0" dirty="0">
                          <a:latin typeface="Arial"/>
                          <a:cs typeface="Arial"/>
                        </a:rPr>
                        <a:t> </a:t>
                      </a:r>
                      <a:r>
                        <a:rPr lang="en-GB" sz="850" noProof="0" dirty="0">
                          <a:latin typeface="Arial"/>
                          <a:cs typeface="Arial"/>
                        </a:rPr>
                        <a:t>have</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member,</a:t>
                      </a:r>
                      <a:r>
                        <a:rPr lang="en-GB" sz="850" spc="-20" noProof="0" dirty="0">
                          <a:latin typeface="Arial"/>
                          <a:cs typeface="Arial"/>
                        </a:rPr>
                        <a:t> </a:t>
                      </a:r>
                      <a:r>
                        <a:rPr lang="en-GB" sz="850" noProof="0" dirty="0">
                          <a:latin typeface="Arial"/>
                          <a:cs typeface="Arial"/>
                        </a:rPr>
                        <a:t>carer</a:t>
                      </a:r>
                      <a:r>
                        <a:rPr lang="en-GB" sz="850" spc="-15" noProof="0" dirty="0">
                          <a:latin typeface="Arial"/>
                          <a:cs typeface="Arial"/>
                        </a:rPr>
                        <a:t> </a:t>
                      </a:r>
                      <a:r>
                        <a:rPr lang="en-GB" sz="850" spc="-25" noProof="0" dirty="0">
                          <a:latin typeface="Arial"/>
                          <a:cs typeface="Arial"/>
                        </a:rPr>
                        <a:t>or </a:t>
                      </a:r>
                      <a:r>
                        <a:rPr lang="en-GB" sz="850" noProof="0" dirty="0">
                          <a:latin typeface="Arial"/>
                          <a:cs typeface="Arial"/>
                        </a:rPr>
                        <a:t>friend</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noProof="0" dirty="0">
                          <a:latin typeface="Arial"/>
                          <a:cs typeface="Arial"/>
                        </a:rPr>
                        <a:t>told</a:t>
                      </a:r>
                      <a:r>
                        <a:rPr lang="en-GB" sz="850" spc="-15"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a:lnSpc>
                          <a:spcPct val="100000"/>
                        </a:lnSpc>
                        <a:spcBef>
                          <a:spcPts val="0"/>
                        </a:spcBef>
                      </a:pPr>
                      <a:r>
                        <a:rPr lang="en-GB" sz="850" noProof="0" dirty="0">
                          <a:latin typeface="Arial"/>
                          <a:cs typeface="Arial"/>
                        </a:rPr>
                        <a:t>Q13.</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sensitively</a:t>
                      </a:r>
                      <a:r>
                        <a:rPr lang="en-GB" sz="850" spc="-20" noProof="0" dirty="0">
                          <a:latin typeface="Arial"/>
                          <a:cs typeface="Arial"/>
                        </a:rPr>
                        <a:t> </a:t>
                      </a:r>
                      <a:r>
                        <a:rPr lang="en-GB" sz="850" noProof="0" dirty="0">
                          <a:latin typeface="Arial"/>
                          <a:cs typeface="Arial"/>
                        </a:rPr>
                        <a:t>that</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spc="-10" noProof="0" dirty="0">
                          <a:latin typeface="Arial"/>
                          <a:cs typeface="Arial"/>
                        </a:rPr>
                        <a:t>cancer</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Q14.</a:t>
                      </a:r>
                      <a:r>
                        <a:rPr lang="en-GB" sz="850" spc="-25"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diagnosis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spc="-10" noProof="0" dirty="0">
                          <a:latin typeface="Arial"/>
                          <a:cs typeface="Arial"/>
                        </a:rPr>
                        <a:t>could </a:t>
                      </a:r>
                      <a:r>
                        <a:rPr lang="en-GB" sz="850" noProof="0" dirty="0">
                          <a:latin typeface="Arial"/>
                          <a:cs typeface="Arial"/>
                        </a:rPr>
                        <a:t>completely</a:t>
                      </a:r>
                      <a:r>
                        <a:rPr lang="en-GB" sz="850" spc="-45"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342000">
                <a:tc>
                  <a:txBody>
                    <a:bodyPr/>
                    <a:lstStyle/>
                    <a:p>
                      <a:pPr marR="5080">
                        <a:lnSpc>
                          <a:spcPts val="860"/>
                        </a:lnSpc>
                        <a:spcBef>
                          <a:spcPts val="0"/>
                        </a:spcBef>
                      </a:pPr>
                      <a:r>
                        <a:rPr lang="en-GB" sz="850" noProof="0" dirty="0">
                          <a:latin typeface="Arial"/>
                          <a:cs typeface="Arial"/>
                        </a:rPr>
                        <a:t>Q15.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diagnosis</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appropriate</a:t>
                      </a:r>
                      <a:r>
                        <a:rPr lang="en-GB" sz="850" spc="-45" noProof="0" dirty="0">
                          <a:latin typeface="Arial"/>
                          <a:cs typeface="Arial"/>
                        </a:rPr>
                        <a:t> </a:t>
                      </a:r>
                      <a:r>
                        <a:rPr lang="en-GB" sz="850" spc="-10" noProof="0" dirty="0">
                          <a:latin typeface="Arial"/>
                          <a:cs typeface="Arial"/>
                        </a:rPr>
                        <a:t>place</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01967332"/>
                  </a:ext>
                </a:extLst>
              </a:tr>
              <a:tr h="342000">
                <a:tc>
                  <a:txBody>
                    <a:bodyPr/>
                    <a:lstStyle/>
                    <a:p>
                      <a:pPr marR="5080">
                        <a:lnSpc>
                          <a:spcPts val="860"/>
                        </a:lnSpc>
                        <a:spcBef>
                          <a:spcPts val="0"/>
                        </a:spcBef>
                      </a:pPr>
                      <a:r>
                        <a:rPr lang="en-GB" sz="850" noProof="0" dirty="0">
                          <a:latin typeface="Arial"/>
                          <a:cs typeface="Arial"/>
                        </a:rPr>
                        <a:t>Q16.</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15" noProof="0" dirty="0">
                          <a:latin typeface="Arial"/>
                          <a:cs typeface="Arial"/>
                        </a:rPr>
                        <a:t> </a:t>
                      </a:r>
                      <a:r>
                        <a:rPr lang="en-GB" sz="850" noProof="0" dirty="0">
                          <a:latin typeface="Arial"/>
                          <a:cs typeface="Arial"/>
                        </a:rPr>
                        <a:t>go</a:t>
                      </a:r>
                      <a:r>
                        <a:rPr lang="en-GB" sz="850" spc="-20" noProof="0" dirty="0">
                          <a:latin typeface="Arial"/>
                          <a:cs typeface="Arial"/>
                        </a:rPr>
                        <a:t> </a:t>
                      </a:r>
                      <a:r>
                        <a:rPr lang="en-GB" sz="850" noProof="0" dirty="0">
                          <a:latin typeface="Arial"/>
                          <a:cs typeface="Arial"/>
                        </a:rPr>
                        <a:t>back</a:t>
                      </a:r>
                      <a:r>
                        <a:rPr lang="en-GB" sz="850" spc="-15" noProof="0" dirty="0">
                          <a:latin typeface="Arial"/>
                          <a:cs typeface="Arial"/>
                        </a:rPr>
                        <a:t> </a:t>
                      </a:r>
                      <a:r>
                        <a:rPr lang="en-GB" sz="850" noProof="0" dirty="0">
                          <a:latin typeface="Arial"/>
                          <a:cs typeface="Arial"/>
                        </a:rPr>
                        <a:t>later</a:t>
                      </a:r>
                      <a:r>
                        <a:rPr lang="en-GB" sz="850" spc="-15"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spc="-20" noProof="0" dirty="0">
                          <a:latin typeface="Arial"/>
                          <a:cs typeface="Arial"/>
                        </a:rPr>
                        <a:t>more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bl>
          </a:graphicData>
        </a:graphic>
      </p:graphicFrame>
      <p:sp>
        <p:nvSpPr>
          <p:cNvPr id="163" name="object 16">
            <a:extLst>
              <a:ext uri="{FF2B5EF4-FFF2-40B4-BE49-F238E27FC236}">
                <a16:creationId xmlns:a16="http://schemas.microsoft.com/office/drawing/2014/main" id="{B9EA6E3D-DC6A-B8CD-8397-18395CF04F2D}"/>
              </a:ext>
            </a:extLst>
          </p:cNvPr>
          <p:cNvSpPr txBox="1"/>
          <p:nvPr/>
        </p:nvSpPr>
        <p:spPr>
          <a:xfrm>
            <a:off x="430140" y="7564044"/>
            <a:ext cx="2848768" cy="112849"/>
          </a:xfrm>
          <a:prstGeom prst="rect">
            <a:avLst/>
          </a:prstGeom>
        </p:spPr>
        <p:txBody>
          <a:bodyPr vert="horz" wrap="square" lIns="0" tIns="0" rIns="0" bIns="0" rtlCol="0">
            <a:spAutoFit/>
          </a:bodyPr>
          <a:lstStyle/>
          <a:p>
            <a:pPr>
              <a:lnSpc>
                <a:spcPct val="100000"/>
              </a:lnSpc>
              <a:spcBef>
                <a:spcPts val="100"/>
              </a:spcBef>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a:t>
            </a:r>
            <a:endParaRPr lang="en-GB" sz="1050" noProof="0" dirty="0">
              <a:latin typeface="Arial"/>
              <a:cs typeface="Arial"/>
            </a:endParaRPr>
          </a:p>
        </p:txBody>
      </p:sp>
      <p:sp>
        <p:nvSpPr>
          <p:cNvPr id="164" name="object 15">
            <a:extLst>
              <a:ext uri="{FF2B5EF4-FFF2-40B4-BE49-F238E27FC236}">
                <a16:creationId xmlns:a16="http://schemas.microsoft.com/office/drawing/2014/main" id="{4F1BE1D2-AB11-1D10-68A1-FAA269D8E83D}"/>
              </a:ext>
              <a:ext uri="{C183D7F6-B498-43B3-948B-1728B52AA6E4}">
                <adec:decorative xmlns:adec="http://schemas.microsoft.com/office/drawing/2017/decorative" val="1"/>
              </a:ext>
            </a:extLst>
          </p:cNvPr>
          <p:cNvSpPr/>
          <p:nvPr/>
        </p:nvSpPr>
        <p:spPr>
          <a:xfrm>
            <a:off x="350574" y="7520820"/>
            <a:ext cx="6775785" cy="1423946"/>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161" name="exp_tbl_qtext_section4">
            <a:extLst>
              <a:ext uri="{FF2B5EF4-FFF2-40B4-BE49-F238E27FC236}">
                <a16:creationId xmlns:a16="http://schemas.microsoft.com/office/drawing/2014/main" id="{179CD767-B29F-4B18-258C-D4AF3591B80C}"/>
              </a:ext>
            </a:extLst>
          </p:cNvPr>
          <p:cNvGraphicFramePr>
            <a:graphicFrameLocks noGrp="1"/>
          </p:cNvGraphicFramePr>
          <p:nvPr>
            <p:extLst>
              <p:ext uri="{D42A27DB-BD31-4B8C-83A1-F6EECF244321}">
                <p14:modId xmlns:p14="http://schemas.microsoft.com/office/powerpoint/2010/main" val="3708710505"/>
              </p:ext>
            </p:extLst>
          </p:nvPr>
        </p:nvGraphicFramePr>
        <p:xfrm>
          <a:off x="432790" y="7918766"/>
          <a:ext cx="3076357" cy="1026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R="5080">
                        <a:lnSpc>
                          <a:spcPts val="860"/>
                        </a:lnSpc>
                        <a:spcBef>
                          <a:spcPts val="0"/>
                        </a:spcBef>
                      </a:pPr>
                      <a:r>
                        <a:rPr lang="en-GB" sz="850" noProof="0" dirty="0">
                          <a:latin typeface="Arial"/>
                          <a:cs typeface="Arial"/>
                        </a:rPr>
                        <a:t>Q17. Patient had a main point of contact within the care team</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38705026"/>
                  </a:ext>
                </a:extLst>
              </a:tr>
              <a:tr h="342000">
                <a:tc>
                  <a:txBody>
                    <a:bodyPr/>
                    <a:lstStyle/>
                    <a:p>
                      <a:pPr marR="5080">
                        <a:lnSpc>
                          <a:spcPts val="860"/>
                        </a:lnSpc>
                        <a:spcBef>
                          <a:spcPts val="0"/>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20" noProof="0" dirty="0">
                          <a:latin typeface="Arial"/>
                          <a:cs typeface="Arial"/>
                        </a:rPr>
                        <a:t>main </a:t>
                      </a:r>
                      <a:r>
                        <a:rPr lang="en-GB" sz="850" noProof="0" dirty="0">
                          <a:latin typeface="Arial"/>
                          <a:cs typeface="Arial"/>
                        </a:rPr>
                        <a:t>contact</a:t>
                      </a:r>
                      <a:r>
                        <a:rPr lang="en-GB" sz="850" spc="-30"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person</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spc="-25" noProof="0" dirty="0">
                          <a:latin typeface="Arial"/>
                          <a:cs typeface="Arial"/>
                        </a:rPr>
                        <a:t>or </a:t>
                      </a:r>
                      <a:r>
                        <a:rPr lang="en-GB" sz="850" noProof="0" dirty="0">
                          <a:latin typeface="Arial"/>
                          <a:cs typeface="Arial"/>
                        </a:rPr>
                        <a:t>quite</a:t>
                      </a:r>
                      <a:r>
                        <a:rPr lang="en-GB" sz="850" spc="-20"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bl>
          </a:graphicData>
        </a:graphic>
      </p:graphicFrame>
      <p:graphicFrame>
        <p:nvGraphicFramePr>
          <p:cNvPr id="165" name="chart_section4">
            <a:extLst>
              <a:ext uri="{FF2B5EF4-FFF2-40B4-BE49-F238E27FC236}">
                <a16:creationId xmlns:a16="http://schemas.microsoft.com/office/drawing/2014/main" id="{2643DFF5-D6BD-94A4-899D-6A371EE335E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281856865"/>
              </p:ext>
            </p:extLst>
          </p:nvPr>
        </p:nvGraphicFramePr>
        <p:xfrm>
          <a:off x="3509147" y="7383607"/>
          <a:ext cx="3599386" cy="17081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4" name="chart_section3">
            <a:extLst>
              <a:ext uri="{FF2B5EF4-FFF2-40B4-BE49-F238E27FC236}">
                <a16:creationId xmlns:a16="http://schemas.microsoft.com/office/drawing/2014/main" id="{264DF7E7-2871-2840-9D36-E4C97C025C5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204329836"/>
              </p:ext>
            </p:extLst>
          </p:nvPr>
        </p:nvGraphicFramePr>
        <p:xfrm>
          <a:off x="3512532" y="4877928"/>
          <a:ext cx="3599386" cy="2749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_section2">
            <a:extLst>
              <a:ext uri="{FF2B5EF4-FFF2-40B4-BE49-F238E27FC236}">
                <a16:creationId xmlns:a16="http://schemas.microsoft.com/office/drawing/2014/main" id="{E156CA1F-35DC-9F7B-C8A4-2FCFD35AF04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66373016"/>
              </p:ext>
            </p:extLst>
          </p:nvPr>
        </p:nvGraphicFramePr>
        <p:xfrm>
          <a:off x="3531090" y="2672565"/>
          <a:ext cx="3599386" cy="2715551"/>
        </p:xfrm>
        <a:graphic>
          <a:graphicData uri="http://schemas.openxmlformats.org/drawingml/2006/chart">
            <c:chart xmlns:c="http://schemas.openxmlformats.org/drawingml/2006/chart" xmlns:r="http://schemas.openxmlformats.org/officeDocument/2006/relationships" r:id="rId4"/>
          </a:graphicData>
        </a:graphic>
      </p:graphicFrame>
      <p:sp>
        <p:nvSpPr>
          <p:cNvPr id="17" name="object 7">
            <a:extLst>
              <a:ext uri="{C183D7F6-B498-43B3-948B-1728B52AA6E4}">
                <adec:decorative xmlns:adec="http://schemas.microsoft.com/office/drawing/2017/decorative" val="1"/>
              </a:ext>
            </a:extLst>
          </p:cNvPr>
          <p:cNvSpPr/>
          <p:nvPr/>
        </p:nvSpPr>
        <p:spPr>
          <a:xfrm>
            <a:off x="5530851" y="1284206"/>
            <a:ext cx="108585" cy="108585"/>
          </a:xfrm>
          <a:custGeom>
            <a:avLst/>
            <a:gdLst/>
            <a:ahLst/>
            <a:cxnLst/>
            <a:rect l="l" t="t" r="r" b="b"/>
            <a:pathLst>
              <a:path w="108585" h="108584">
                <a:moveTo>
                  <a:pt x="53995" y="107991"/>
                </a:moveTo>
                <a:lnTo>
                  <a:pt x="0" y="53995"/>
                </a:lnTo>
                <a:lnTo>
                  <a:pt x="53995" y="0"/>
                </a:lnTo>
                <a:lnTo>
                  <a:pt x="107991" y="53995"/>
                </a:lnTo>
                <a:lnTo>
                  <a:pt x="53995" y="107991"/>
                </a:lnTo>
                <a:close/>
              </a:path>
            </a:pathLst>
          </a:custGeom>
          <a:solidFill>
            <a:srgbClr val="231F20"/>
          </a:solidFill>
        </p:spPr>
        <p:txBody>
          <a:bodyPr wrap="square" lIns="0" tIns="0" rIns="0" bIns="0" rtlCol="0"/>
          <a:lstStyle/>
          <a:p>
            <a:endParaRPr lang="en-GB" noProof="0" dirty="0"/>
          </a:p>
        </p:txBody>
      </p:sp>
      <p:graphicFrame>
        <p:nvGraphicFramePr>
          <p:cNvPr id="38" name="chart_section1">
            <a:extLst>
              <a:ext uri="{FF2B5EF4-FFF2-40B4-BE49-F238E27FC236}">
                <a16:creationId xmlns:a16="http://schemas.microsoft.com/office/drawing/2014/main" id="{8D844446-47AC-6EE2-7B94-F6766068AF4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10987802"/>
              </p:ext>
            </p:extLst>
          </p:nvPr>
        </p:nvGraphicFramePr>
        <p:xfrm>
          <a:off x="3532057" y="1841500"/>
          <a:ext cx="3599386" cy="1142999"/>
        </p:xfrm>
        <a:graphic>
          <a:graphicData uri="http://schemas.openxmlformats.org/drawingml/2006/chart">
            <c:chart xmlns:c="http://schemas.openxmlformats.org/drawingml/2006/chart" xmlns:r="http://schemas.openxmlformats.org/officeDocument/2006/relationships" r:id="rId5"/>
          </a:graphicData>
        </a:graphic>
      </p:graphicFrame>
      <p:sp>
        <p:nvSpPr>
          <p:cNvPr id="16" name="object 6">
            <a:extLst>
              <a:ext uri="{C183D7F6-B498-43B3-948B-1728B52AA6E4}">
                <adec:decorative xmlns:adec="http://schemas.microsoft.com/office/drawing/2017/decorative" val="1"/>
              </a:ext>
            </a:extLst>
          </p:cNvPr>
          <p:cNvSpPr/>
          <p:nvPr/>
        </p:nvSpPr>
        <p:spPr>
          <a:xfrm>
            <a:off x="37020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5" name="object 5">
            <a:extLst>
              <a:ext uri="{C183D7F6-B498-43B3-948B-1728B52AA6E4}">
                <adec:decorative xmlns:adec="http://schemas.microsoft.com/office/drawing/2017/decorative" val="1"/>
              </a:ext>
            </a:extLst>
          </p:cNvPr>
          <p:cNvSpPr/>
          <p:nvPr/>
        </p:nvSpPr>
        <p:spPr>
          <a:xfrm>
            <a:off x="20256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4" name="object 4">
            <a:extLst>
              <a:ext uri="{C183D7F6-B498-43B3-948B-1728B52AA6E4}">
                <adec:decorative xmlns:adec="http://schemas.microsoft.com/office/drawing/2017/decorative" val="1"/>
              </a:ext>
            </a:extLst>
          </p:cNvPr>
          <p:cNvSpPr/>
          <p:nvPr/>
        </p:nvSpPr>
        <p:spPr>
          <a:xfrm>
            <a:off x="425451" y="1267507"/>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40" name="object 2">
            <a:extLst>
              <a:ext uri="{FF2B5EF4-FFF2-40B4-BE49-F238E27FC236}">
                <a16:creationId xmlns:a16="http://schemas.microsoft.com/office/drawing/2014/main" id="{68332A4B-F61B-6062-5795-A77E4CE2162C}"/>
              </a:ext>
              <a:ext uri="{C183D7F6-B498-43B3-948B-1728B52AA6E4}">
                <adec:decorative xmlns:adec="http://schemas.microsoft.com/office/drawing/2017/decorative" val="1"/>
              </a:ext>
            </a:extLst>
          </p:cNvPr>
          <p:cNvSpPr/>
          <p:nvPr/>
        </p:nvSpPr>
        <p:spPr>
          <a:xfrm>
            <a:off x="345848" y="1191872"/>
            <a:ext cx="6775785" cy="585639"/>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sp>
        <p:nvSpPr>
          <p:cNvPr id="33" name="txt_org_name">
            <a:extLst>
              <a:ext uri="{FF2B5EF4-FFF2-40B4-BE49-F238E27FC236}">
                <a16:creationId xmlns:a16="http://schemas.microsoft.com/office/drawing/2014/main" id="{02C23F6C-B8ED-0CE9-B86D-3A81CE8BF82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35" name="txt_survey">
            <a:extLst>
              <a:ext uri="{FF2B5EF4-FFF2-40B4-BE49-F238E27FC236}">
                <a16:creationId xmlns:a16="http://schemas.microsoft.com/office/drawing/2014/main" id="{EA5FBE2A-BD15-5DCC-9B97-0C12D62E6407}"/>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5" name="Group 4">
            <a:extLst>
              <a:ext uri="{FF2B5EF4-FFF2-40B4-BE49-F238E27FC236}">
                <a16:creationId xmlns:a16="http://schemas.microsoft.com/office/drawing/2014/main" id="{C9986D5E-278A-6A2B-0532-08AC9144DD60}"/>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8" name="object 4">
              <a:hlinkClick r:id="rId6" action="ppaction://hlinksldjump"/>
              <a:extLst>
                <a:ext uri="{FF2B5EF4-FFF2-40B4-BE49-F238E27FC236}">
                  <a16:creationId xmlns:a16="http://schemas.microsoft.com/office/drawing/2014/main" id="{665BB8BA-0119-1549-AA84-5E1DB065137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9" name="object 3">
              <a:hlinkClick r:id="rId6" action="ppaction://hlinksldjump"/>
              <a:extLst>
                <a:ext uri="{FF2B5EF4-FFF2-40B4-BE49-F238E27FC236}">
                  <a16:creationId xmlns:a16="http://schemas.microsoft.com/office/drawing/2014/main" id="{0EB548EA-D3F1-B9D1-CECB-300392D61DD3}"/>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 name="Slide Number Placeholder 1">
            <a:extLst>
              <a:ext uri="{FF2B5EF4-FFF2-40B4-BE49-F238E27FC236}">
                <a16:creationId xmlns:a16="http://schemas.microsoft.com/office/drawing/2014/main" id="{8299118A-FCDF-3284-ED07-CEDD086DD6D5}"/>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81AEFDA-71B3-47F9-85A0-38C4012512A2}" type="slidenum">
              <a:rPr lang="en-GB" spc="-25" noProof="0"/>
              <a:t>13</a:t>
            </a:fld>
            <a:endParaRPr lang="en-GB" spc="-25" noProof="0" dirty="0"/>
          </a:p>
        </p:txBody>
      </p:sp>
      <p:sp>
        <p:nvSpPr>
          <p:cNvPr id="183" name="object 1">
            <a:extLst>
              <a:ext uri="{FF2B5EF4-FFF2-40B4-BE49-F238E27FC236}">
                <a16:creationId xmlns:a16="http://schemas.microsoft.com/office/drawing/2014/main" id="{8EA388B7-91FE-94C2-0D67-C462D5BB10EF}"/>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Expected range </a:t>
            </a:r>
            <a:r>
              <a:rPr kumimoji="0" lang="en-GB" sz="1800" b="1" i="0" u="none" strike="noStrike" kern="0" cap="none" spc="-10" normalizeH="0" baseline="0" noProof="0" dirty="0">
                <a:ln>
                  <a:noFill/>
                </a:ln>
                <a:solidFill>
                  <a:srgbClr val="336E9F"/>
                </a:solidFill>
                <a:effectLst/>
                <a:uLnTx/>
                <a:uFillTx/>
                <a:latin typeface="Arial"/>
                <a:cs typeface="Arial"/>
              </a:rPr>
              <a:t>charts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4" name="object 10">
            <a:extLst>
              <a:ext uri="{FF2B5EF4-FFF2-40B4-BE49-F238E27FC236}">
                <a16:creationId xmlns:a16="http://schemas.microsoft.com/office/drawing/2014/main" id="{EC870BBF-3519-FC48-5207-E99E66124904}"/>
              </a:ext>
            </a:extLst>
          </p:cNvPr>
          <p:cNvSpPr txBox="1"/>
          <p:nvPr/>
        </p:nvSpPr>
        <p:spPr>
          <a:xfrm>
            <a:off x="425414" y="1929907"/>
            <a:ext cx="2848768" cy="167134"/>
          </a:xfrm>
          <a:prstGeom prst="rect">
            <a:avLst/>
          </a:prstGeom>
        </p:spPr>
        <p:txBody>
          <a:bodyPr vert="horz" wrap="square" lIns="0" tIns="0" rIns="0" bIns="0" rtlCol="0">
            <a:spAutoFit/>
          </a:bodyPr>
          <a:lstStyle/>
          <a:p>
            <a:pPr>
              <a:lnSpc>
                <a:spcPct val="100000"/>
              </a:lnSpc>
              <a:spcBef>
                <a:spcPts val="740"/>
              </a:spcBef>
            </a:pPr>
            <a:r>
              <a:rPr lang="en-GB" sz="1050" b="1" spc="-25" noProof="0" dirty="0">
                <a:solidFill>
                  <a:srgbClr val="336E9F"/>
                </a:solidFill>
                <a:latin typeface="Arial"/>
                <a:cs typeface="Arial"/>
              </a:rPr>
              <a:t>DECIDING</a:t>
            </a:r>
            <a:r>
              <a:rPr lang="en-GB" sz="1050" b="1" spc="-50" noProof="0" dirty="0">
                <a:solidFill>
                  <a:srgbClr val="336E9F"/>
                </a:solidFill>
                <a:latin typeface="Arial"/>
                <a:cs typeface="Arial"/>
              </a:rPr>
              <a:t> </a:t>
            </a:r>
            <a:r>
              <a:rPr lang="en-GB" sz="1050" b="1" noProof="0" dirty="0">
                <a:solidFill>
                  <a:srgbClr val="336E9F"/>
                </a:solidFill>
                <a:latin typeface="Arial"/>
                <a:cs typeface="Arial"/>
              </a:rPr>
              <a:t>ON</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THE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BEST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TREATMENT</a:t>
            </a:r>
            <a:endParaRPr lang="en-GB" sz="1050" noProof="0" dirty="0">
              <a:latin typeface="Arial"/>
              <a:cs typeface="Arial"/>
            </a:endParaRPr>
          </a:p>
        </p:txBody>
      </p:sp>
      <p:sp>
        <p:nvSpPr>
          <p:cNvPr id="5" name="object 9">
            <a:extLst>
              <a:ext uri="{FF2B5EF4-FFF2-40B4-BE49-F238E27FC236}">
                <a16:creationId xmlns:a16="http://schemas.microsoft.com/office/drawing/2014/main" id="{EC874239-B2C5-1E0A-9A30-0B9BDCE79B73}"/>
              </a:ext>
              <a:ext uri="{C183D7F6-B498-43B3-948B-1728B52AA6E4}">
                <adec:decorative xmlns:adec="http://schemas.microsoft.com/office/drawing/2017/decorative" val="1"/>
              </a:ext>
            </a:extLst>
          </p:cNvPr>
          <p:cNvSpPr/>
          <p:nvPr/>
        </p:nvSpPr>
        <p:spPr>
          <a:xfrm>
            <a:off x="345848" y="1872533"/>
            <a:ext cx="6775785" cy="189010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2" name="exp_tbl_qtext_section5">
            <a:extLst>
              <a:ext uri="{FF2B5EF4-FFF2-40B4-BE49-F238E27FC236}">
                <a16:creationId xmlns:a16="http://schemas.microsoft.com/office/drawing/2014/main" id="{74A44D42-BA3B-A9D1-FB99-7945852641F7}"/>
              </a:ext>
            </a:extLst>
          </p:cNvPr>
          <p:cNvGraphicFramePr>
            <a:graphicFrameLocks noGrp="1"/>
          </p:cNvGraphicFramePr>
          <p:nvPr>
            <p:extLst>
              <p:ext uri="{D42A27DB-BD31-4B8C-83A1-F6EECF244321}">
                <p14:modId xmlns:p14="http://schemas.microsoft.com/office/powerpoint/2010/main" val="1702008471"/>
              </p:ext>
            </p:extLst>
          </p:nvPr>
        </p:nvGraphicFramePr>
        <p:xfrm>
          <a:off x="439258" y="2223084"/>
          <a:ext cx="3076357" cy="14949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gn="l">
                        <a:lnSpc>
                          <a:spcPts val="860"/>
                        </a:lnSpc>
                        <a:spcBef>
                          <a:spcPts val="0"/>
                        </a:spcBef>
                      </a:pPr>
                      <a:r>
                        <a:rPr lang="en-GB" sz="850" noProof="0" dirty="0">
                          <a:latin typeface="Arial"/>
                          <a:cs typeface="Arial"/>
                        </a:rPr>
                        <a:t>Q20.</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could</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marR="28575" algn="l">
                        <a:lnSpc>
                          <a:spcPts val="860"/>
                        </a:lnSpc>
                        <a:spcBef>
                          <a:spcPts val="0"/>
                        </a:spcBef>
                      </a:pPr>
                      <a:r>
                        <a:rPr lang="en-GB" sz="850" noProof="0" dirty="0">
                          <a:latin typeface="Arial"/>
                          <a:cs typeface="Arial"/>
                        </a:rPr>
                        <a:t>Q21.</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much</a:t>
                      </a:r>
                      <a:r>
                        <a:rPr lang="en-GB" sz="850" spc="-25"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wanted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be</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468000">
                <a:tc>
                  <a:txBody>
                    <a:bodyPr/>
                    <a:lstStyle/>
                    <a:p>
                      <a:pPr marR="100330">
                        <a:lnSpc>
                          <a:spcPts val="860"/>
                        </a:lnSpc>
                        <a:spcBef>
                          <a:spcPts val="0"/>
                        </a:spcBef>
                      </a:pPr>
                      <a:r>
                        <a:rPr lang="en-GB" sz="850" noProof="0" dirty="0">
                          <a:latin typeface="Arial"/>
                          <a:cs typeface="Arial"/>
                        </a:rPr>
                        <a:t>Q22.</a:t>
                      </a:r>
                      <a:r>
                        <a:rPr lang="en-GB" sz="850" spc="-25"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and / or</a:t>
                      </a:r>
                      <a:r>
                        <a:rPr lang="en-GB" sz="850" spc="-20" noProof="0" dirty="0">
                          <a:latin typeface="Arial"/>
                          <a:cs typeface="Arial"/>
                        </a:rPr>
                        <a:t> </a:t>
                      </a:r>
                      <a:r>
                        <a:rPr lang="en-GB" sz="850" noProof="0" dirty="0">
                          <a:latin typeface="Arial"/>
                          <a:cs typeface="Arial"/>
                        </a:rPr>
                        <a:t>carers</a:t>
                      </a:r>
                      <a:r>
                        <a:rPr lang="en-GB" sz="850" spc="-25"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involved</a:t>
                      </a:r>
                      <a:r>
                        <a:rPr lang="en-GB" sz="850" spc="-25" noProof="0" dirty="0">
                          <a:latin typeface="Arial"/>
                          <a:cs typeface="Arial"/>
                        </a:rPr>
                        <a:t> </a:t>
                      </a:r>
                      <a:r>
                        <a:rPr lang="en-GB" sz="850" noProof="0" dirty="0">
                          <a:latin typeface="Arial"/>
                          <a:cs typeface="Arial"/>
                        </a:rPr>
                        <a:t>as</a:t>
                      </a:r>
                      <a:r>
                        <a:rPr lang="en-GB" sz="850" spc="-20" noProof="0" dirty="0">
                          <a:latin typeface="Arial"/>
                          <a:cs typeface="Arial"/>
                        </a:rPr>
                        <a:t> much</a:t>
                      </a:r>
                      <a:r>
                        <a:rPr lang="en-GB" sz="850" spc="50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wanted</a:t>
                      </a:r>
                      <a:r>
                        <a:rPr lang="en-GB" sz="850" spc="-15" noProof="0" dirty="0">
                          <a:latin typeface="Arial"/>
                          <a:cs typeface="Arial"/>
                        </a:rPr>
                        <a:t> </a:t>
                      </a:r>
                      <a:r>
                        <a:rPr lang="en-GB" sz="850" noProof="0" dirty="0">
                          <a:latin typeface="Arial"/>
                          <a:cs typeface="Arial"/>
                        </a:rPr>
                        <a:t>them</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be</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noProof="0" dirty="0">
                          <a:latin typeface="Arial"/>
                          <a:cs typeface="Arial"/>
                        </a:rPr>
                        <a:t>about</a:t>
                      </a:r>
                      <a:r>
                        <a:rPr lang="en-GB" sz="850" spc="-15" noProof="0" dirty="0">
                          <a:latin typeface="Arial"/>
                          <a:cs typeface="Arial"/>
                        </a:rPr>
                        <a:t> </a:t>
                      </a:r>
                      <a:r>
                        <a:rPr lang="en-GB" sz="850" spc="-10" noProof="0" dirty="0">
                          <a:latin typeface="Arial"/>
                          <a:cs typeface="Arial"/>
                        </a:rPr>
                        <a:t>treatment options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342000">
                <a:tc>
                  <a:txBody>
                    <a:bodyPr/>
                    <a:lstStyle/>
                    <a:p>
                      <a:pPr marR="5080">
                        <a:lnSpc>
                          <a:spcPts val="860"/>
                        </a:lnSpc>
                        <a:spcBef>
                          <a:spcPts val="0"/>
                        </a:spcBef>
                      </a:pPr>
                      <a:r>
                        <a:rPr lang="en-GB" sz="850" noProof="0" dirty="0">
                          <a:latin typeface="Arial"/>
                          <a:cs typeface="Arial"/>
                        </a:rPr>
                        <a:t>Q23.</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further</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different</a:t>
                      </a:r>
                      <a:r>
                        <a:rPr lang="en-GB" sz="850" spc="-20" noProof="0" dirty="0">
                          <a:latin typeface="Arial"/>
                          <a:cs typeface="Arial"/>
                        </a:rPr>
                        <a:t> </a:t>
                      </a:r>
                      <a:r>
                        <a:rPr lang="en-GB" sz="850" spc="-10" noProof="0" dirty="0">
                          <a:latin typeface="Arial"/>
                          <a:cs typeface="Arial"/>
                        </a:rPr>
                        <a:t>healthcare </a:t>
                      </a:r>
                      <a:r>
                        <a:rPr lang="en-GB" sz="850" noProof="0" dirty="0">
                          <a:latin typeface="Arial"/>
                          <a:cs typeface="Arial"/>
                        </a:rPr>
                        <a:t>professional</a:t>
                      </a:r>
                      <a:r>
                        <a:rPr lang="en-GB" sz="850" spc="-30" noProof="0" dirty="0">
                          <a:latin typeface="Arial"/>
                          <a:cs typeface="Arial"/>
                        </a:rPr>
                        <a:t> </a:t>
                      </a:r>
                      <a:r>
                        <a:rPr lang="en-GB" sz="850" noProof="0" dirty="0">
                          <a:latin typeface="Arial"/>
                          <a:cs typeface="Arial"/>
                        </a:rPr>
                        <a:t>before</a:t>
                      </a:r>
                      <a:r>
                        <a:rPr lang="en-GB" sz="850" spc="-30" noProof="0" dirty="0">
                          <a:latin typeface="Arial"/>
                          <a:cs typeface="Arial"/>
                        </a:rPr>
                        <a:t> </a:t>
                      </a:r>
                      <a:r>
                        <a:rPr lang="en-GB" sz="850" noProof="0" dirty="0">
                          <a:latin typeface="Arial"/>
                          <a:cs typeface="Arial"/>
                        </a:rPr>
                        <a:t>making</a:t>
                      </a:r>
                      <a:r>
                        <a:rPr lang="en-GB" sz="850" spc="-30" noProof="0" dirty="0">
                          <a:latin typeface="Arial"/>
                          <a:cs typeface="Arial"/>
                        </a:rPr>
                        <a:t> </a:t>
                      </a:r>
                      <a:r>
                        <a:rPr lang="en-GB" sz="850" noProof="0" dirty="0">
                          <a:latin typeface="Arial"/>
                          <a:cs typeface="Arial"/>
                        </a:rPr>
                        <a:t>decisions</a:t>
                      </a:r>
                      <a:r>
                        <a:rPr lang="en-GB" sz="850" spc="-25" noProof="0" dirty="0">
                          <a:latin typeface="Arial"/>
                          <a:cs typeface="Arial"/>
                        </a:rPr>
                        <a:t>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spc="-10" noProof="0" dirty="0">
                          <a:latin typeface="Arial"/>
                          <a:cs typeface="Arial"/>
                        </a:rPr>
                        <a:t>treatment options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bl>
          </a:graphicData>
        </a:graphic>
      </p:graphicFrame>
      <p:sp>
        <p:nvSpPr>
          <p:cNvPr id="11" name="object 12">
            <a:extLst>
              <a:ext uri="{FF2B5EF4-FFF2-40B4-BE49-F238E27FC236}">
                <a16:creationId xmlns:a16="http://schemas.microsoft.com/office/drawing/2014/main" id="{7B9AD15A-45E4-E305-B114-C727F9A605C1}"/>
              </a:ext>
            </a:extLst>
          </p:cNvPr>
          <p:cNvSpPr txBox="1"/>
          <p:nvPr/>
        </p:nvSpPr>
        <p:spPr>
          <a:xfrm>
            <a:off x="434867" y="3924198"/>
            <a:ext cx="2848768" cy="143569"/>
          </a:xfrm>
          <a:prstGeom prst="rect">
            <a:avLst/>
          </a:prstGeom>
        </p:spPr>
        <p:txBody>
          <a:bodyPr vert="horz" wrap="square" lIns="0" tIns="0" rIns="0" bIns="0" rtlCol="0">
            <a:spAutoFit/>
          </a:bodyPr>
          <a:lstStyle/>
          <a:p>
            <a:pPr>
              <a:spcBef>
                <a:spcPts val="100"/>
              </a:spcBef>
            </a:pPr>
            <a:r>
              <a:rPr lang="en-GB" sz="1050" b="1" spc="-20" noProof="0" dirty="0">
                <a:solidFill>
                  <a:srgbClr val="336E9F"/>
                </a:solidFill>
                <a:latin typeface="Arial"/>
                <a:cs typeface="Arial"/>
              </a:rPr>
              <a:t>CARE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PLANNING</a:t>
            </a:r>
            <a:endParaRPr lang="en-GB" sz="1050" noProof="0" dirty="0">
              <a:latin typeface="Arial"/>
              <a:cs typeface="Arial"/>
            </a:endParaRPr>
          </a:p>
        </p:txBody>
      </p:sp>
      <p:sp>
        <p:nvSpPr>
          <p:cNvPr id="12" name="object 11">
            <a:extLst>
              <a:ext uri="{FF2B5EF4-FFF2-40B4-BE49-F238E27FC236}">
                <a16:creationId xmlns:a16="http://schemas.microsoft.com/office/drawing/2014/main" id="{3D055126-9619-B323-4A67-ED74D7059BF5}"/>
              </a:ext>
              <a:ext uri="{C183D7F6-B498-43B3-948B-1728B52AA6E4}">
                <adec:decorative xmlns:adec="http://schemas.microsoft.com/office/drawing/2017/decorative" val="1"/>
              </a:ext>
            </a:extLst>
          </p:cNvPr>
          <p:cNvSpPr/>
          <p:nvPr/>
        </p:nvSpPr>
        <p:spPr>
          <a:xfrm>
            <a:off x="345848" y="3881981"/>
            <a:ext cx="6775785" cy="1386793"/>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9" name="exp_tbl_qtext_section6">
            <a:extLst>
              <a:ext uri="{FF2B5EF4-FFF2-40B4-BE49-F238E27FC236}">
                <a16:creationId xmlns:a16="http://schemas.microsoft.com/office/drawing/2014/main" id="{8CA5060A-934E-0093-71B5-4EB516701BBE}"/>
              </a:ext>
            </a:extLst>
          </p:cNvPr>
          <p:cNvGraphicFramePr>
            <a:graphicFrameLocks noGrp="1"/>
          </p:cNvGraphicFramePr>
          <p:nvPr>
            <p:extLst>
              <p:ext uri="{D42A27DB-BD31-4B8C-83A1-F6EECF244321}">
                <p14:modId xmlns:p14="http://schemas.microsoft.com/office/powerpoint/2010/main" val="2482982948"/>
              </p:ext>
            </p:extLst>
          </p:nvPr>
        </p:nvGraphicFramePr>
        <p:xfrm>
          <a:off x="421627" y="4216055"/>
          <a:ext cx="3076357" cy="1026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Q24.</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have</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discussion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their </a:t>
                      </a:r>
                      <a:r>
                        <a:rPr lang="en-GB" sz="850" noProof="0" dirty="0">
                          <a:latin typeface="Arial"/>
                          <a:cs typeface="Arial"/>
                        </a:rPr>
                        <a:t>needs</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concerns</a:t>
                      </a:r>
                      <a:r>
                        <a:rPr lang="en-GB" sz="850" spc="-15" noProof="0" dirty="0">
                          <a:latin typeface="Arial"/>
                          <a:cs typeface="Arial"/>
                        </a:rPr>
                        <a:t> </a:t>
                      </a:r>
                      <a:r>
                        <a:rPr lang="en-GB" sz="850" noProof="0" dirty="0">
                          <a:latin typeface="Arial"/>
                          <a:cs typeface="Arial"/>
                        </a:rPr>
                        <a:t>prior</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38705026"/>
                  </a:ext>
                </a:extLst>
              </a:tr>
              <a:tr h="342000">
                <a:tc>
                  <a:txBody>
                    <a:bodyPr/>
                    <a:lstStyle/>
                    <a:p>
                      <a:pPr marR="5080">
                        <a:lnSpc>
                          <a:spcPts val="860"/>
                        </a:lnSpc>
                        <a:spcBef>
                          <a:spcPts val="0"/>
                        </a:spcBef>
                      </a:pPr>
                      <a:r>
                        <a:rPr lang="en-GB" sz="850" noProof="0" dirty="0">
                          <a:latin typeface="Arial"/>
                          <a:cs typeface="Arial"/>
                        </a:rPr>
                        <a:t>Q25.</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helped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create</a:t>
                      </a:r>
                      <a:r>
                        <a:rPr lang="en-GB" sz="850" spc="-20" noProof="0" dirty="0">
                          <a:latin typeface="Arial"/>
                          <a:cs typeface="Arial"/>
                        </a:rPr>
                        <a:t> </a:t>
                      </a:r>
                      <a:r>
                        <a:rPr lang="en-GB" sz="850" spc="-50" noProof="0" dirty="0">
                          <a:latin typeface="Arial"/>
                          <a:cs typeface="Arial"/>
                        </a:rPr>
                        <a:t>a</a:t>
                      </a:r>
                      <a:r>
                        <a:rPr lang="en-GB" sz="850" noProof="0" dirty="0">
                          <a:latin typeface="Arial"/>
                          <a:cs typeface="Arial"/>
                        </a:rPr>
                        <a:t> care</a:t>
                      </a:r>
                      <a:r>
                        <a:rPr lang="en-GB" sz="850" spc="-20" noProof="0" dirty="0">
                          <a:latin typeface="Arial"/>
                          <a:cs typeface="Arial"/>
                        </a:rPr>
                        <a:t> </a:t>
                      </a:r>
                      <a:r>
                        <a:rPr lang="en-GB" sz="850" noProof="0" dirty="0">
                          <a:latin typeface="Arial"/>
                          <a:cs typeface="Arial"/>
                        </a:rPr>
                        <a:t>plan</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address</a:t>
                      </a:r>
                      <a:r>
                        <a:rPr lang="en-GB" sz="850" spc="-20" noProof="0" dirty="0">
                          <a:latin typeface="Arial"/>
                          <a:cs typeface="Arial"/>
                        </a:rPr>
                        <a:t> </a:t>
                      </a:r>
                      <a:r>
                        <a:rPr lang="en-GB" sz="850" noProof="0" dirty="0">
                          <a:latin typeface="Arial"/>
                          <a:cs typeface="Arial"/>
                        </a:rPr>
                        <a:t>any</a:t>
                      </a:r>
                      <a:r>
                        <a:rPr lang="en-GB" sz="850" spc="-15"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concerns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Q26.</a:t>
                      </a:r>
                      <a:r>
                        <a:rPr lang="en-GB" sz="850" spc="-20" noProof="0" dirty="0">
                          <a:latin typeface="Arial"/>
                          <a:cs typeface="Arial"/>
                        </a:rPr>
                        <a:t> </a:t>
                      </a:r>
                      <a:r>
                        <a:rPr lang="en-GB" sz="850" noProof="0" dirty="0">
                          <a:latin typeface="Arial"/>
                          <a:cs typeface="Arial"/>
                        </a:rPr>
                        <a:t>Care</a:t>
                      </a:r>
                      <a:r>
                        <a:rPr lang="en-GB" sz="850" spc="-25"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noProof="0" dirty="0">
                          <a:latin typeface="Arial"/>
                          <a:cs typeface="Arial"/>
                        </a:rPr>
                        <a:t>reviewed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plan</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them</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ensure</a:t>
                      </a:r>
                      <a:r>
                        <a:rPr lang="en-GB" sz="850" spc="-15" noProof="0" dirty="0">
                          <a:latin typeface="Arial"/>
                          <a:cs typeface="Arial"/>
                        </a:rPr>
                        <a:t> </a:t>
                      </a:r>
                      <a:r>
                        <a:rPr lang="en-GB" sz="850" noProof="0" dirty="0">
                          <a:latin typeface="Arial"/>
                          <a:cs typeface="Arial"/>
                        </a:rPr>
                        <a:t>it</a:t>
                      </a:r>
                      <a:r>
                        <a:rPr lang="en-GB" sz="850" spc="-10" noProof="0" dirty="0">
                          <a:latin typeface="Arial"/>
                          <a:cs typeface="Arial"/>
                        </a:rPr>
                        <a:t> </a:t>
                      </a:r>
                      <a:r>
                        <a:rPr lang="en-GB" sz="850" noProof="0" dirty="0">
                          <a:latin typeface="Arial"/>
                          <a:cs typeface="Arial"/>
                        </a:rPr>
                        <a:t>was</a:t>
                      </a:r>
                      <a:r>
                        <a:rPr lang="en-GB" sz="850" spc="-1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spc="-20" noProof="0" dirty="0">
                          <a:latin typeface="Arial"/>
                          <a:cs typeface="Arial"/>
                        </a:rPr>
                        <a:t>date</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bl>
          </a:graphicData>
        </a:graphic>
      </p:graphicFrame>
      <p:sp>
        <p:nvSpPr>
          <p:cNvPr id="28" name="object 14">
            <a:extLst>
              <a:ext uri="{FF2B5EF4-FFF2-40B4-BE49-F238E27FC236}">
                <a16:creationId xmlns:a16="http://schemas.microsoft.com/office/drawing/2014/main" id="{158A3850-FD2F-D00D-F3B6-9F957332C6D8}"/>
              </a:ext>
            </a:extLst>
          </p:cNvPr>
          <p:cNvSpPr txBox="1"/>
          <p:nvPr/>
        </p:nvSpPr>
        <p:spPr>
          <a:xfrm>
            <a:off x="445744" y="5441475"/>
            <a:ext cx="2848768" cy="140753"/>
          </a:xfrm>
          <a:prstGeom prst="rect">
            <a:avLst/>
          </a:prstGeom>
        </p:spPr>
        <p:txBody>
          <a:bodyPr vert="horz" wrap="square" lIns="0" tIns="0" rIns="0" bIns="0" rtlCol="0">
            <a:spAutoFit/>
          </a:bodyPr>
          <a:lstStyle/>
          <a:p>
            <a:pPr>
              <a:lnSpc>
                <a:spcPct val="100000"/>
              </a:lnSpc>
              <a:spcBef>
                <a:spcPts val="740"/>
              </a:spcBef>
            </a:pPr>
            <a:r>
              <a:rPr lang="en-GB" sz="1050" b="1" spc="-20" noProof="0" dirty="0">
                <a:solidFill>
                  <a:srgbClr val="336E9F"/>
                </a:solidFill>
                <a:latin typeface="Arial"/>
                <a:cs typeface="Arial"/>
              </a:rPr>
              <a:t>SUPPORT</a:t>
            </a:r>
            <a:r>
              <a:rPr lang="en-GB" sz="1050" b="1" spc="-3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HOSPITAL</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STAFF</a:t>
            </a:r>
            <a:endParaRPr lang="en-GB" sz="1050" noProof="0" dirty="0">
              <a:latin typeface="Arial"/>
              <a:cs typeface="Arial"/>
            </a:endParaRPr>
          </a:p>
        </p:txBody>
      </p:sp>
      <p:sp>
        <p:nvSpPr>
          <p:cNvPr id="29" name="object 13">
            <a:extLst>
              <a:ext uri="{FF2B5EF4-FFF2-40B4-BE49-F238E27FC236}">
                <a16:creationId xmlns:a16="http://schemas.microsoft.com/office/drawing/2014/main" id="{4DB4ADF7-12A9-FB56-B651-95DBAE7A2B75}"/>
              </a:ext>
              <a:ext uri="{C183D7F6-B498-43B3-948B-1728B52AA6E4}">
                <adec:decorative xmlns:adec="http://schemas.microsoft.com/office/drawing/2017/decorative" val="1"/>
              </a:ext>
            </a:extLst>
          </p:cNvPr>
          <p:cNvSpPr/>
          <p:nvPr/>
        </p:nvSpPr>
        <p:spPr>
          <a:xfrm>
            <a:off x="345231" y="5378786"/>
            <a:ext cx="6775785" cy="13595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26" name="exp_tbl_qtext_section7">
            <a:extLst>
              <a:ext uri="{FF2B5EF4-FFF2-40B4-BE49-F238E27FC236}">
                <a16:creationId xmlns:a16="http://schemas.microsoft.com/office/drawing/2014/main" id="{B41C5861-D606-8C8D-FE51-06A8A643C88B}"/>
              </a:ext>
            </a:extLst>
          </p:cNvPr>
          <p:cNvGraphicFramePr>
            <a:graphicFrameLocks noGrp="1"/>
          </p:cNvGraphicFramePr>
          <p:nvPr>
            <p:extLst>
              <p:ext uri="{D42A27DB-BD31-4B8C-83A1-F6EECF244321}">
                <p14:modId xmlns:p14="http://schemas.microsoft.com/office/powerpoint/2010/main" val="4250930055"/>
              </p:ext>
            </p:extLst>
          </p:nvPr>
        </p:nvGraphicFramePr>
        <p:xfrm>
          <a:off x="425301" y="5712377"/>
          <a:ext cx="3076357" cy="1026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Q27.</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provided</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relevant</a:t>
                      </a:r>
                      <a:r>
                        <a:rPr lang="en-GB" sz="850" spc="-20" noProof="0" dirty="0">
                          <a:latin typeface="Arial"/>
                          <a:cs typeface="Arial"/>
                        </a:rPr>
                        <a:t> </a:t>
                      </a:r>
                      <a:r>
                        <a:rPr lang="en-GB" sz="850" noProof="0" dirty="0">
                          <a:latin typeface="Arial"/>
                          <a:cs typeface="Arial"/>
                        </a:rPr>
                        <a:t>information</a:t>
                      </a:r>
                      <a:r>
                        <a:rPr lang="en-GB" sz="850" spc="-25" noProof="0" dirty="0">
                          <a:latin typeface="Arial"/>
                          <a:cs typeface="Arial"/>
                        </a:rPr>
                        <a:t> on </a:t>
                      </a:r>
                      <a:r>
                        <a:rPr lang="en-GB" sz="850" noProof="0" dirty="0">
                          <a:latin typeface="Arial"/>
                          <a:cs typeface="Arial"/>
                        </a:rPr>
                        <a:t>available</a:t>
                      </a:r>
                      <a:r>
                        <a:rPr lang="en-GB" sz="850" spc="-35" noProof="0" dirty="0">
                          <a:latin typeface="Arial"/>
                          <a:cs typeface="Arial"/>
                        </a:rPr>
                        <a:t> </a:t>
                      </a:r>
                      <a:r>
                        <a:rPr lang="en-GB" sz="850" spc="-10" noProof="0" dirty="0">
                          <a:latin typeface="Arial"/>
                          <a:cs typeface="Arial"/>
                        </a:rPr>
                        <a:t>support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38705026"/>
                  </a:ext>
                </a:extLst>
              </a:tr>
              <a:tr h="342000">
                <a:tc>
                  <a:txBody>
                    <a:bodyPr/>
                    <a:lstStyle/>
                    <a:p>
                      <a:pPr marR="5080">
                        <a:lnSpc>
                          <a:spcPts val="860"/>
                        </a:lnSpc>
                        <a:spcBef>
                          <a:spcPts val="0"/>
                        </a:spcBef>
                      </a:pPr>
                      <a:r>
                        <a:rPr lang="en-GB" sz="850" noProof="0" dirty="0">
                          <a:latin typeface="Arial"/>
                          <a:cs typeface="Arial"/>
                        </a:rPr>
                        <a:t>Q28.</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15"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15" noProof="0" dirty="0">
                          <a:latin typeface="Arial"/>
                          <a:cs typeface="Arial"/>
                        </a:rPr>
                        <a:t> </a:t>
                      </a:r>
                      <a:r>
                        <a:rPr lang="en-GB" sz="850" noProof="0" dirty="0">
                          <a:latin typeface="Arial"/>
                          <a:cs typeface="Arial"/>
                        </a:rPr>
                        <a:t>level</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support</a:t>
                      </a:r>
                      <a:r>
                        <a:rPr lang="en-GB" sz="850" spc="-15"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spc="-10" noProof="0" dirty="0">
                          <a:latin typeface="Arial"/>
                          <a:cs typeface="Arial"/>
                        </a:rPr>
                        <a:t>their </a:t>
                      </a:r>
                      <a:r>
                        <a:rPr lang="en-GB" sz="850" noProof="0" dirty="0">
                          <a:latin typeface="Arial"/>
                          <a:cs typeface="Arial"/>
                        </a:rPr>
                        <a:t>overall</a:t>
                      </a:r>
                      <a:r>
                        <a:rPr lang="en-GB" sz="850" spc="-20" noProof="0" dirty="0">
                          <a:latin typeface="Arial"/>
                          <a:cs typeface="Arial"/>
                        </a:rPr>
                        <a:t> </a:t>
                      </a:r>
                      <a:r>
                        <a:rPr lang="en-GB" sz="850" noProof="0" dirty="0">
                          <a:latin typeface="Arial"/>
                          <a:cs typeface="Arial"/>
                        </a:rPr>
                        <a:t>health</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hospital</a:t>
                      </a:r>
                      <a:r>
                        <a:rPr lang="en-GB" sz="850" spc="-15"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Q29.</a:t>
                      </a:r>
                      <a:r>
                        <a:rPr lang="en-GB" sz="850" spc="-3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how</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spc="-10" noProof="0" dirty="0">
                          <a:latin typeface="Arial"/>
                          <a:cs typeface="Arial"/>
                        </a:rPr>
                        <a:t>financial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or</a:t>
                      </a:r>
                      <a:r>
                        <a:rPr lang="en-GB" sz="850" spc="-10" noProof="0" dirty="0">
                          <a:latin typeface="Arial"/>
                          <a:cs typeface="Arial"/>
                        </a:rPr>
                        <a:t> benefits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bl>
          </a:graphicData>
        </a:graphic>
      </p:graphicFrame>
      <p:sp>
        <p:nvSpPr>
          <p:cNvPr id="174" name="object 16">
            <a:extLst>
              <a:ext uri="{FF2B5EF4-FFF2-40B4-BE49-F238E27FC236}">
                <a16:creationId xmlns:a16="http://schemas.microsoft.com/office/drawing/2014/main" id="{79BF1068-8721-6899-36CA-E1832CC51B20}"/>
              </a:ext>
            </a:extLst>
          </p:cNvPr>
          <p:cNvSpPr txBox="1"/>
          <p:nvPr/>
        </p:nvSpPr>
        <p:spPr>
          <a:xfrm>
            <a:off x="442070" y="6915607"/>
            <a:ext cx="2848768" cy="200319"/>
          </a:xfrm>
          <a:prstGeom prst="rect">
            <a:avLst/>
          </a:prstGeom>
        </p:spPr>
        <p:txBody>
          <a:bodyPr vert="horz" wrap="square" lIns="0" tIns="0" rIns="0" bIns="0" rtlCol="0">
            <a:spAutoFit/>
          </a:bodyPr>
          <a:lstStyle/>
          <a:p>
            <a:pPr>
              <a:lnSpc>
                <a:spcPct val="100000"/>
              </a:lnSpc>
              <a:spcBef>
                <a:spcPts val="740"/>
              </a:spcBef>
            </a:pPr>
            <a:r>
              <a:rPr lang="en-GB" sz="1050" b="1" spc="-20" noProof="0" dirty="0">
                <a:solidFill>
                  <a:srgbClr val="336E9F"/>
                </a:solidFill>
                <a:latin typeface="Arial"/>
                <a:cs typeface="Arial"/>
              </a:rPr>
              <a:t>HOSPITAL CARE</a:t>
            </a:r>
            <a:endParaRPr lang="en-GB" sz="1050" noProof="0" dirty="0">
              <a:latin typeface="Arial"/>
              <a:cs typeface="Arial"/>
            </a:endParaRPr>
          </a:p>
        </p:txBody>
      </p:sp>
      <p:sp>
        <p:nvSpPr>
          <p:cNvPr id="175" name="object 15">
            <a:extLst>
              <a:ext uri="{FF2B5EF4-FFF2-40B4-BE49-F238E27FC236}">
                <a16:creationId xmlns:a16="http://schemas.microsoft.com/office/drawing/2014/main" id="{BFF58EFD-3183-44E4-1FC6-4601AA968BA6}"/>
              </a:ext>
              <a:ext uri="{C183D7F6-B498-43B3-948B-1728B52AA6E4}">
                <adec:decorative xmlns:adec="http://schemas.microsoft.com/office/drawing/2017/decorative" val="1"/>
              </a:ext>
            </a:extLst>
          </p:cNvPr>
          <p:cNvSpPr/>
          <p:nvPr/>
        </p:nvSpPr>
        <p:spPr>
          <a:xfrm>
            <a:off x="345231" y="6877800"/>
            <a:ext cx="6775785" cy="2687278"/>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31" name="exp_tbl_qtext_section8a">
            <a:extLst>
              <a:ext uri="{FF2B5EF4-FFF2-40B4-BE49-F238E27FC236}">
                <a16:creationId xmlns:a16="http://schemas.microsoft.com/office/drawing/2014/main" id="{FDC6BD14-DF10-90B2-BBCE-2DC8792ACAB3}"/>
              </a:ext>
            </a:extLst>
          </p:cNvPr>
          <p:cNvGraphicFramePr>
            <a:graphicFrameLocks noGrp="1"/>
          </p:cNvGraphicFramePr>
          <p:nvPr>
            <p:extLst>
              <p:ext uri="{D42A27DB-BD31-4B8C-83A1-F6EECF244321}">
                <p14:modId xmlns:p14="http://schemas.microsoft.com/office/powerpoint/2010/main" val="3612485807"/>
              </p:ext>
            </p:extLst>
          </p:nvPr>
        </p:nvGraphicFramePr>
        <p:xfrm>
          <a:off x="421626" y="7171077"/>
          <a:ext cx="3076357" cy="2394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spc="-10" noProof="0" dirty="0">
                          <a:latin typeface="Arial"/>
                          <a:cs typeface="Arial"/>
                        </a:rPr>
                        <a:t>looking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15"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stay</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marR="5080">
                        <a:lnSpc>
                          <a:spcPts val="860"/>
                        </a:lnSpc>
                        <a:spcBef>
                          <a:spcPts val="0"/>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5"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able</a:t>
                      </a:r>
                      <a:r>
                        <a:rPr lang="en-GB" sz="850" spc="-25" noProof="0" dirty="0">
                          <a:latin typeface="Arial"/>
                          <a:cs typeface="Arial"/>
                        </a:rPr>
                        <a:t> to </a:t>
                      </a:r>
                      <a:r>
                        <a:rPr lang="en-GB" sz="850" noProof="0" dirty="0">
                          <a:latin typeface="Arial"/>
                          <a:cs typeface="Arial"/>
                        </a:rPr>
                        <a:t>talk</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0" noProof="0" dirty="0">
                          <a:latin typeface="Arial"/>
                          <a:cs typeface="Arial"/>
                        </a:rPr>
                        <a:t> care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342000">
                <a:tc>
                  <a:txBody>
                    <a:bodyPr/>
                    <a:lstStyle/>
                    <a:p>
                      <a:pPr marR="5080">
                        <a:lnSpc>
                          <a:spcPts val="860"/>
                        </a:lnSpc>
                        <a:spcBef>
                          <a:spcPts val="0"/>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noProof="0" dirty="0">
                          <a:latin typeface="Arial"/>
                          <a:cs typeface="Arial"/>
                        </a:rPr>
                        <a:t>ward</a:t>
                      </a:r>
                      <a:r>
                        <a:rPr lang="en-GB" sz="850" spc="-20" noProof="0" dirty="0">
                          <a:latin typeface="Arial"/>
                          <a:cs typeface="Arial"/>
                        </a:rPr>
                        <a:t> </a:t>
                      </a:r>
                      <a:r>
                        <a:rPr lang="en-GB" sz="850" noProof="0" dirty="0">
                          <a:latin typeface="Arial"/>
                          <a:cs typeface="Arial"/>
                        </a:rPr>
                        <a:t>staff</a:t>
                      </a:r>
                      <a:r>
                        <a:rPr lang="en-GB" sz="850" spc="-15" noProof="0" dirty="0">
                          <a:latin typeface="Arial"/>
                          <a:cs typeface="Arial"/>
                        </a:rPr>
                        <a:t> </a:t>
                      </a:r>
                      <a:r>
                        <a:rPr lang="en-GB" sz="850" spc="-20" noProof="0" dirty="0">
                          <a:latin typeface="Arial"/>
                          <a:cs typeface="Arial"/>
                        </a:rPr>
                        <a:t>when </a:t>
                      </a:r>
                      <a:r>
                        <a:rPr lang="en-GB" sz="850" spc="-10" noProof="0" dirty="0">
                          <a:latin typeface="Arial"/>
                          <a:cs typeface="Arial"/>
                        </a:rPr>
                        <a:t>needed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01967332"/>
                  </a:ext>
                </a:extLst>
              </a:tr>
              <a:tr h="342000">
                <a:tc>
                  <a:txBody>
                    <a:bodyPr/>
                    <a:lstStyle/>
                    <a:p>
                      <a:pPr marR="5080">
                        <a:lnSpc>
                          <a:spcPts val="860"/>
                        </a:lnSpc>
                        <a:spcBef>
                          <a:spcPts val="0"/>
                        </a:spcBef>
                      </a:pPr>
                      <a:r>
                        <a:rPr lang="en-GB" sz="850" noProof="0" dirty="0">
                          <a:latin typeface="Arial"/>
                          <a:cs typeface="Arial"/>
                        </a:rPr>
                        <a:t>Q35.</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fears</a:t>
                      </a:r>
                      <a:r>
                        <a:rPr lang="en-GB" sz="850" spc="-20" noProof="0" dirty="0">
                          <a:latin typeface="Arial"/>
                          <a:cs typeface="Arial"/>
                        </a:rPr>
                        <a:t> with </a:t>
                      </a:r>
                      <a:r>
                        <a:rPr lang="en-GB" sz="850" noProof="0" dirty="0">
                          <a:latin typeface="Arial"/>
                          <a:cs typeface="Arial"/>
                        </a:rPr>
                        <a:t>hospital</a:t>
                      </a:r>
                      <a:r>
                        <a:rPr lang="en-GB" sz="850" spc="-3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r h="342000">
                <a:tc>
                  <a:txBody>
                    <a:bodyPr/>
                    <a:lstStyle/>
                    <a:p>
                      <a:pPr marR="5080">
                        <a:lnSpc>
                          <a:spcPts val="860"/>
                        </a:lnSpc>
                        <a:spcBef>
                          <a:spcPts val="0"/>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0"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control</a:t>
                      </a:r>
                      <a:r>
                        <a:rPr lang="en-GB" sz="850" spc="-25" noProof="0" dirty="0">
                          <a:latin typeface="Arial"/>
                          <a:cs typeface="Arial"/>
                        </a:rPr>
                        <a:t> </a:t>
                      </a:r>
                      <a:r>
                        <a:rPr lang="en-GB" sz="850" spc="-20" noProof="0" dirty="0">
                          <a:latin typeface="Arial"/>
                          <a:cs typeface="Arial"/>
                        </a:rPr>
                        <a:t>pain</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29794737"/>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0" noProof="0" dirty="0">
                          <a:latin typeface="Arial"/>
                          <a:cs typeface="Arial"/>
                        </a:rPr>
                        <a:t> </a:t>
                      </a:r>
                      <a:r>
                        <a:rPr lang="en-GB" sz="850" noProof="0" dirty="0">
                          <a:latin typeface="Arial"/>
                          <a:cs typeface="Arial"/>
                        </a:rPr>
                        <a:t>and</a:t>
                      </a:r>
                      <a:r>
                        <a:rPr lang="en-GB" sz="850" spc="-25" noProof="0" dirty="0">
                          <a:latin typeface="Arial"/>
                          <a:cs typeface="Arial"/>
                        </a:rPr>
                        <a:t>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spc="-25" noProof="0" dirty="0">
                          <a:latin typeface="Arial"/>
                          <a:cs typeface="Arial"/>
                        </a:rPr>
                        <a:t>in </a:t>
                      </a:r>
                      <a:r>
                        <a:rPr lang="en-GB" sz="850" spc="-10" noProof="0" dirty="0">
                          <a:latin typeface="Arial"/>
                          <a:cs typeface="Arial"/>
                        </a:rPr>
                        <a:t>hospital</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29454355"/>
                  </a:ext>
                </a:extLst>
              </a:tr>
            </a:tbl>
          </a:graphicData>
        </a:graphic>
      </p:graphicFrame>
      <p:graphicFrame>
        <p:nvGraphicFramePr>
          <p:cNvPr id="42" name="chart_section8a">
            <a:extLst>
              <a:ext uri="{FF2B5EF4-FFF2-40B4-BE49-F238E27FC236}">
                <a16:creationId xmlns:a16="http://schemas.microsoft.com/office/drawing/2014/main" id="{796270A5-6B24-0B32-5A8F-CDE68AFDB05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61664555"/>
              </p:ext>
            </p:extLst>
          </p:nvPr>
        </p:nvGraphicFramePr>
        <p:xfrm>
          <a:off x="3504421" y="6870700"/>
          <a:ext cx="3599386" cy="275478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_section7">
            <a:extLst>
              <a:ext uri="{FF2B5EF4-FFF2-40B4-BE49-F238E27FC236}">
                <a16:creationId xmlns:a16="http://schemas.microsoft.com/office/drawing/2014/main" id="{D40009B4-0508-88BB-1A1B-A0F29DE523D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90040497"/>
              </p:ext>
            </p:extLst>
          </p:nvPr>
        </p:nvGraphicFramePr>
        <p:xfrm>
          <a:off x="3503804" y="5270500"/>
          <a:ext cx="3599386" cy="15288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_section6">
            <a:extLst>
              <a:ext uri="{FF2B5EF4-FFF2-40B4-BE49-F238E27FC236}">
                <a16:creationId xmlns:a16="http://schemas.microsoft.com/office/drawing/2014/main" id="{5872BD7A-98A8-3712-C632-FA4F40BB862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967002041"/>
              </p:ext>
            </p:extLst>
          </p:nvPr>
        </p:nvGraphicFramePr>
        <p:xfrm>
          <a:off x="3504421" y="3788881"/>
          <a:ext cx="3599386" cy="163574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_section5">
            <a:extLst>
              <a:ext uri="{FF2B5EF4-FFF2-40B4-BE49-F238E27FC236}">
                <a16:creationId xmlns:a16="http://schemas.microsoft.com/office/drawing/2014/main" id="{3F90AA82-3421-B8AE-214B-3E02A009F96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191078379"/>
              </p:ext>
            </p:extLst>
          </p:nvPr>
        </p:nvGraphicFramePr>
        <p:xfrm>
          <a:off x="3516232" y="1689099"/>
          <a:ext cx="3599386" cy="2139019"/>
        </p:xfrm>
        <a:graphic>
          <a:graphicData uri="http://schemas.openxmlformats.org/drawingml/2006/chart">
            <c:chart xmlns:c="http://schemas.openxmlformats.org/drawingml/2006/chart" xmlns:r="http://schemas.openxmlformats.org/officeDocument/2006/relationships" r:id="rId5"/>
          </a:graphicData>
        </a:graphic>
      </p:graphicFrame>
      <p:grpSp>
        <p:nvGrpSpPr>
          <p:cNvPr id="20" name="Group 1">
            <a:extLst>
              <a:ext uri="{FF2B5EF4-FFF2-40B4-BE49-F238E27FC236}">
                <a16:creationId xmlns:a16="http://schemas.microsoft.com/office/drawing/2014/main" id="{E0877AF6-BAE1-A944-1E2E-55CA533A9067}"/>
              </a:ext>
              <a:ext uri="{C183D7F6-B498-43B3-948B-1728B52AA6E4}">
                <adec:decorative xmlns:adec="http://schemas.microsoft.com/office/drawing/2017/decorative" val="1"/>
              </a:ext>
            </a:extLst>
          </p:cNvPr>
          <p:cNvGrpSpPr/>
          <p:nvPr/>
        </p:nvGrpSpPr>
        <p:grpSpPr>
          <a:xfrm>
            <a:off x="281287" y="1191872"/>
            <a:ext cx="6925963" cy="600803"/>
            <a:chOff x="281287" y="1191872"/>
            <a:chExt cx="6925963" cy="600803"/>
          </a:xfrm>
        </p:grpSpPr>
        <p:sp>
          <p:nvSpPr>
            <p:cNvPr id="22" name="level_name_text">
              <a:extLst>
                <a:ext uri="{FF2B5EF4-FFF2-40B4-BE49-F238E27FC236}">
                  <a16:creationId xmlns:a16="http://schemas.microsoft.com/office/drawing/2014/main" id="{3F9D320D-20BB-9880-7AAC-A359E5F7072A}"/>
                </a:ext>
              </a:extLst>
            </p:cNvPr>
            <p:cNvSpPr txBox="1"/>
            <p:nvPr/>
          </p:nvSpPr>
          <p:spPr>
            <a:xfrm>
              <a:off x="281287" y="1438732"/>
              <a:ext cx="6925963" cy="353943"/>
            </a:xfrm>
            <a:prstGeom prst="rect">
              <a:avLst/>
            </a:prstGeom>
            <a:noFill/>
          </p:spPr>
          <p:txBody>
            <a:bodyPr wrap="square">
              <a:spAutoFit/>
            </a:bodyPr>
            <a:lstStyle/>
            <a:p>
              <a:r>
                <a:rPr lang="en-GB" sz="850" spc="-10" noProof="0" dirty="0">
                  <a:latin typeface="Arial"/>
                  <a:cs typeface="Arial"/>
                </a:rPr>
                <a:t>The</a:t>
              </a:r>
              <a:r>
                <a:rPr lang="en-GB" sz="850" spc="-25" noProof="0" dirty="0">
                  <a:latin typeface="Arial"/>
                  <a:cs typeface="Arial"/>
                </a:rPr>
                <a:t> </a:t>
              </a:r>
              <a:r>
                <a:rPr lang="en-GB" sz="850" spc="-10" noProof="0" dirty="0">
                  <a:latin typeface="Arial"/>
                  <a:cs typeface="Arial"/>
                </a:rPr>
                <a:t>left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a:t>
              </a:r>
              <a:r>
                <a:rPr lang="en-GB" sz="850" spc="-25" noProof="0" dirty="0">
                  <a:latin typeface="Arial"/>
                  <a:cs typeface="Arial"/>
                </a:rPr>
                <a:t> </a:t>
              </a:r>
              <a:r>
                <a:rPr lang="en-GB" sz="850" noProof="0" dirty="0">
                  <a:latin typeface="Arial"/>
                  <a:cs typeface="Arial"/>
                </a:rPr>
                <a:t>is</a:t>
              </a:r>
              <a:r>
                <a:rPr lang="en-GB" sz="850" spc="-20" noProof="0" dirty="0">
                  <a:latin typeface="Arial"/>
                  <a:cs typeface="Arial"/>
                </a:rPr>
                <a:t> the</a:t>
              </a:r>
              <a:r>
                <a:rPr lang="en-GB" sz="850" spc="-25" noProof="0" dirty="0">
                  <a:latin typeface="Arial"/>
                  <a:cs typeface="Arial"/>
                </a:rPr>
                <a:t> </a:t>
              </a:r>
              <a:r>
                <a:rPr lang="en-GB" sz="850" spc="-20" noProof="0" dirty="0">
                  <a:latin typeface="Arial"/>
                  <a:cs typeface="Arial"/>
                </a:rPr>
                <a:t>lowest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a:t>
              </a:r>
              <a:r>
                <a:rPr lang="en-GB" sz="850" spc="-20" noProof="0">
                  <a:latin typeface="Arial"/>
                  <a:cs typeface="Arial"/>
                </a:rPr>
                <a:t>s</a:t>
              </a:r>
              <a:r>
                <a:rPr lang="en-GB" sz="850" spc="-20" noProof="0" dirty="0">
                  <a:latin typeface="Arial"/>
                  <a:cs typeface="Arial"/>
                </a:rPr>
                <a:t>. </a:t>
              </a:r>
              <a:r>
                <a:rPr lang="en-GB" sz="850" spc="-10" noProof="0" dirty="0">
                  <a:latin typeface="Arial"/>
                  <a:cs typeface="Arial"/>
                </a:rPr>
                <a:t>The</a:t>
              </a:r>
              <a:r>
                <a:rPr lang="en-GB" sz="850" spc="-25" noProof="0" dirty="0">
                  <a:latin typeface="Arial"/>
                  <a:cs typeface="Arial"/>
                </a:rPr>
                <a:t> </a:t>
              </a:r>
              <a:r>
                <a:rPr lang="en-GB" sz="850" spc="-20" noProof="0" dirty="0">
                  <a:latin typeface="Arial"/>
                  <a:cs typeface="Arial"/>
                </a:rPr>
                <a:t>right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 </a:t>
              </a:r>
              <a:r>
                <a:rPr lang="en-GB" sz="850" noProof="0" dirty="0">
                  <a:latin typeface="Arial"/>
                  <a:cs typeface="Arial"/>
                </a:rPr>
                <a:t>is</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highest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alliances</a:t>
              </a:r>
              <a:r>
                <a:rPr lang="en-GB" sz="850" spc="-25" noProof="0" dirty="0">
                  <a:latin typeface="Arial"/>
                  <a:cs typeface="Arial"/>
                </a:rPr>
                <a:t>.</a:t>
              </a:r>
              <a:endParaRPr lang="en-GB" sz="850" noProof="0" dirty="0"/>
            </a:p>
          </p:txBody>
        </p:sp>
        <p:sp>
          <p:nvSpPr>
            <p:cNvPr id="23" name="object 7">
              <a:extLst>
                <a:ext uri="{FF2B5EF4-FFF2-40B4-BE49-F238E27FC236}">
                  <a16:creationId xmlns:a16="http://schemas.microsoft.com/office/drawing/2014/main" id="{DB2C07E8-8E67-ED13-87C6-CF617A6BEC93}"/>
                </a:ext>
              </a:extLst>
            </p:cNvPr>
            <p:cNvSpPr/>
            <p:nvPr/>
          </p:nvSpPr>
          <p:spPr>
            <a:xfrm>
              <a:off x="5530851" y="1284206"/>
              <a:ext cx="108585" cy="108585"/>
            </a:xfrm>
            <a:custGeom>
              <a:avLst/>
              <a:gdLst/>
              <a:ahLst/>
              <a:cxnLst/>
              <a:rect l="l" t="t" r="r" b="b"/>
              <a:pathLst>
                <a:path w="108585" h="108584">
                  <a:moveTo>
                    <a:pt x="53995" y="107991"/>
                  </a:moveTo>
                  <a:lnTo>
                    <a:pt x="0" y="53995"/>
                  </a:lnTo>
                  <a:lnTo>
                    <a:pt x="53995" y="0"/>
                  </a:lnTo>
                  <a:lnTo>
                    <a:pt x="107991" y="53995"/>
                  </a:lnTo>
                  <a:lnTo>
                    <a:pt x="53995" y="107991"/>
                  </a:lnTo>
                  <a:close/>
                </a:path>
              </a:pathLst>
            </a:custGeom>
            <a:solidFill>
              <a:srgbClr val="231F20"/>
            </a:solidFill>
          </p:spPr>
          <p:txBody>
            <a:bodyPr wrap="square" lIns="0" tIns="0" rIns="0" bIns="0" rtlCol="0"/>
            <a:lstStyle/>
            <a:p>
              <a:endParaRPr lang="en-GB" noProof="0" dirty="0"/>
            </a:p>
          </p:txBody>
        </p:sp>
        <p:sp>
          <p:nvSpPr>
            <p:cNvPr id="24" name="object 6">
              <a:extLst>
                <a:ext uri="{FF2B5EF4-FFF2-40B4-BE49-F238E27FC236}">
                  <a16:creationId xmlns:a16="http://schemas.microsoft.com/office/drawing/2014/main" id="{B505C2E1-6F38-423C-3FC3-3379ADA0A756}"/>
                </a:ext>
              </a:extLst>
            </p:cNvPr>
            <p:cNvSpPr/>
            <p:nvPr/>
          </p:nvSpPr>
          <p:spPr>
            <a:xfrm>
              <a:off x="37020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33" name="object 5">
              <a:extLst>
                <a:ext uri="{FF2B5EF4-FFF2-40B4-BE49-F238E27FC236}">
                  <a16:creationId xmlns:a16="http://schemas.microsoft.com/office/drawing/2014/main" id="{166A06B0-245A-5B4F-CC56-079BF35593C4}"/>
                </a:ext>
              </a:extLst>
            </p:cNvPr>
            <p:cNvSpPr/>
            <p:nvPr/>
          </p:nvSpPr>
          <p:spPr>
            <a:xfrm>
              <a:off x="20256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34" name="object 4">
              <a:extLst>
                <a:ext uri="{FF2B5EF4-FFF2-40B4-BE49-F238E27FC236}">
                  <a16:creationId xmlns:a16="http://schemas.microsoft.com/office/drawing/2014/main" id="{FBEB3051-F951-A332-1F6C-EA17C5F67192}"/>
                </a:ext>
              </a:extLst>
            </p:cNvPr>
            <p:cNvSpPr/>
            <p:nvPr/>
          </p:nvSpPr>
          <p:spPr>
            <a:xfrm>
              <a:off x="425451" y="1267507"/>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35" name="object 3">
              <a:extLst>
                <a:ext uri="{FF2B5EF4-FFF2-40B4-BE49-F238E27FC236}">
                  <a16:creationId xmlns:a16="http://schemas.microsoft.com/office/drawing/2014/main" id="{9039C900-3301-AA96-A049-2C52D3D5DE17}"/>
                </a:ext>
              </a:extLst>
            </p:cNvPr>
            <p:cNvSpPr txBox="1"/>
            <p:nvPr/>
          </p:nvSpPr>
          <p:spPr>
            <a:xfrm>
              <a:off x="349250" y="1245536"/>
              <a:ext cx="6785203" cy="166136"/>
            </a:xfrm>
            <a:prstGeom prst="rect">
              <a:avLst/>
            </a:prstGeom>
          </p:spPr>
          <p:txBody>
            <a:bodyPr vert="horz" wrap="square" lIns="0" tIns="12700" rIns="0" bIns="0" rtlCol="0">
              <a:spAutoFit/>
            </a:bodyPr>
            <a:lstStyle/>
            <a:p>
              <a:pPr marL="48260" marR="224790" indent="359410">
                <a:lnSpc>
                  <a:spcPct val="131300"/>
                </a:lnSpc>
                <a:spcBef>
                  <a:spcPts val="640"/>
                </a:spcBef>
                <a:tabLst>
                  <a:tab pos="2064385" algn="l"/>
                  <a:tab pos="3720465" algn="l"/>
                  <a:tab pos="5376545" algn="l"/>
                </a:tabLst>
              </a:pPr>
              <a:r>
                <a:rPr lang="en-GB" sz="850" noProof="0" dirty="0">
                  <a:latin typeface="Arial"/>
                  <a:cs typeface="Arial"/>
                </a:rPr>
                <a:t>Lower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Within</a:t>
              </a:r>
              <a:r>
                <a:rPr lang="en-GB" sz="850" spc="-4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Upper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Case</a:t>
              </a:r>
              <a:r>
                <a:rPr lang="en-GB" sz="850" spc="-20" noProof="0" dirty="0">
                  <a:latin typeface="Arial"/>
                  <a:cs typeface="Arial"/>
                </a:rPr>
                <a:t> </a:t>
              </a:r>
              <a:r>
                <a:rPr lang="en-GB" sz="850" noProof="0" dirty="0">
                  <a:latin typeface="Arial"/>
                  <a:cs typeface="Arial"/>
                </a:rPr>
                <a:t>mix</a:t>
              </a:r>
              <a:r>
                <a:rPr lang="en-GB" sz="850" spc="-15" noProof="0" dirty="0">
                  <a:latin typeface="Arial"/>
                  <a:cs typeface="Arial"/>
                </a:rPr>
                <a:t> </a:t>
              </a:r>
              <a:r>
                <a:rPr lang="en-GB" sz="850" noProof="0" dirty="0">
                  <a:latin typeface="Arial"/>
                  <a:cs typeface="Arial"/>
                </a:rPr>
                <a:t>adjusted</a:t>
              </a:r>
              <a:r>
                <a:rPr lang="en-GB" sz="850" spc="-15" noProof="0" dirty="0">
                  <a:latin typeface="Arial"/>
                  <a:cs typeface="Arial"/>
                </a:rPr>
                <a:t> </a:t>
              </a:r>
              <a:r>
                <a:rPr lang="en-GB" sz="850" spc="-10" noProof="0" dirty="0">
                  <a:latin typeface="Arial"/>
                  <a:cs typeface="Arial"/>
                </a:rPr>
                <a:t>score</a:t>
              </a:r>
              <a:endParaRPr lang="en-GB" sz="850" noProof="0" dirty="0">
                <a:latin typeface="Arial"/>
                <a:cs typeface="Arial"/>
              </a:endParaRPr>
            </a:p>
          </p:txBody>
        </p:sp>
        <p:sp>
          <p:nvSpPr>
            <p:cNvPr id="36" name="object 2">
              <a:extLst>
                <a:ext uri="{FF2B5EF4-FFF2-40B4-BE49-F238E27FC236}">
                  <a16:creationId xmlns:a16="http://schemas.microsoft.com/office/drawing/2014/main" id="{67B7DE7A-FEDA-0875-6A89-F1979A0DA76C}"/>
                </a:ext>
              </a:extLst>
            </p:cNvPr>
            <p:cNvSpPr/>
            <p:nvPr/>
          </p:nvSpPr>
          <p:spPr>
            <a:xfrm>
              <a:off x="345848" y="1191872"/>
              <a:ext cx="6775785" cy="585639"/>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184" name="txt_org_name">
            <a:extLst>
              <a:ext uri="{FF2B5EF4-FFF2-40B4-BE49-F238E27FC236}">
                <a16:creationId xmlns:a16="http://schemas.microsoft.com/office/drawing/2014/main" id="{7DC9ECC9-7F43-049B-4EC5-9A90A4BC76F3}"/>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85" name="txt_survey">
            <a:extLst>
              <a:ext uri="{FF2B5EF4-FFF2-40B4-BE49-F238E27FC236}">
                <a16:creationId xmlns:a16="http://schemas.microsoft.com/office/drawing/2014/main" id="{00030680-FE01-7500-F458-977ADF734740}"/>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7" name="Group 6">
            <a:extLst>
              <a:ext uri="{FF2B5EF4-FFF2-40B4-BE49-F238E27FC236}">
                <a16:creationId xmlns:a16="http://schemas.microsoft.com/office/drawing/2014/main" id="{48488000-D196-E1E4-D889-08C47F910F43}"/>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3" name="object 4">
              <a:hlinkClick r:id="rId6" action="ppaction://hlinksldjump"/>
              <a:extLst>
                <a:ext uri="{FF2B5EF4-FFF2-40B4-BE49-F238E27FC236}">
                  <a16:creationId xmlns:a16="http://schemas.microsoft.com/office/drawing/2014/main" id="{3C7ED4C3-9300-365D-BFE6-1E94A99C332A}"/>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4" name="object 3">
              <a:hlinkClick r:id="rId6" action="ppaction://hlinksldjump"/>
              <a:extLst>
                <a:ext uri="{FF2B5EF4-FFF2-40B4-BE49-F238E27FC236}">
                  <a16:creationId xmlns:a16="http://schemas.microsoft.com/office/drawing/2014/main" id="{D147D2BC-4A7D-9238-608E-E31EBB023681}"/>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Slide Number Placeholder 1">
            <a:extLst>
              <a:ext uri="{FF2B5EF4-FFF2-40B4-BE49-F238E27FC236}">
                <a16:creationId xmlns:a16="http://schemas.microsoft.com/office/drawing/2014/main" id="{E54DB17F-52E8-A3B5-7750-32BA1B3123B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EEE165D-5CDE-4D11-97FE-51F235580818}" type="slidenum">
              <a:rPr lang="en-GB" spc="-25" noProof="0"/>
              <a:t>14</a:t>
            </a:fld>
            <a:endParaRPr lang="en-GB" spc="-25" noProof="0" dirty="0"/>
          </a:p>
        </p:txBody>
      </p:sp>
      <p:sp>
        <p:nvSpPr>
          <p:cNvPr id="180" name="object 1">
            <a:extLst>
              <a:ext uri="{FF2B5EF4-FFF2-40B4-BE49-F238E27FC236}">
                <a16:creationId xmlns:a16="http://schemas.microsoft.com/office/drawing/2014/main" id="{72E8F388-DC36-6D47-D77D-473A5F1EEC0D}"/>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Expected range </a:t>
            </a:r>
            <a:r>
              <a:rPr kumimoji="0" lang="en-GB" sz="1800" b="1" i="0" u="none" strike="noStrike" kern="0" cap="none" spc="-10" normalizeH="0" baseline="0" noProof="0" dirty="0">
                <a:ln>
                  <a:noFill/>
                </a:ln>
                <a:solidFill>
                  <a:srgbClr val="336E9F"/>
                </a:solidFill>
                <a:effectLst/>
                <a:uLnTx/>
                <a:uFillTx/>
                <a:latin typeface="Arial"/>
                <a:cs typeface="Arial"/>
              </a:rPr>
              <a:t>charts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8" name="object 10">
            <a:extLst>
              <a:ext uri="{FF2B5EF4-FFF2-40B4-BE49-F238E27FC236}">
                <a16:creationId xmlns:a16="http://schemas.microsoft.com/office/drawing/2014/main" id="{1AFADCE2-6465-FB10-D49A-E237B16B7737}"/>
              </a:ext>
            </a:extLst>
          </p:cNvPr>
          <p:cNvSpPr txBox="1"/>
          <p:nvPr/>
        </p:nvSpPr>
        <p:spPr>
          <a:xfrm>
            <a:off x="415824" y="1964441"/>
            <a:ext cx="2848768" cy="161583"/>
          </a:xfrm>
          <a:prstGeom prst="rect">
            <a:avLst/>
          </a:prstGeom>
        </p:spPr>
        <p:txBody>
          <a:bodyPr vert="horz" wrap="square" lIns="0" tIns="0" rIns="0" bIns="0" rtlCol="0">
            <a:spAutoFit/>
          </a:bodyPr>
          <a:lstStyle/>
          <a:p>
            <a:pPr>
              <a:lnSpc>
                <a:spcPct val="100000"/>
              </a:lnSpc>
              <a:spcBef>
                <a:spcPts val="740"/>
              </a:spcBef>
            </a:pPr>
            <a:r>
              <a:rPr lang="en-GB" sz="1050" b="1" spc="-20" noProof="0" dirty="0">
                <a:solidFill>
                  <a:srgbClr val="336E9F"/>
                </a:solidFill>
                <a:latin typeface="Arial"/>
                <a:cs typeface="Arial"/>
              </a:rPr>
              <a:t>HOSPITAL CARE CONTINUED</a:t>
            </a:r>
            <a:endParaRPr lang="en-GB" sz="1050" noProof="0" dirty="0">
              <a:latin typeface="Arial"/>
              <a:cs typeface="Arial"/>
            </a:endParaRPr>
          </a:p>
        </p:txBody>
      </p:sp>
      <p:sp>
        <p:nvSpPr>
          <p:cNvPr id="9" name="object 9">
            <a:extLst>
              <a:ext uri="{FF2B5EF4-FFF2-40B4-BE49-F238E27FC236}">
                <a16:creationId xmlns:a16="http://schemas.microsoft.com/office/drawing/2014/main" id="{8F31FDFA-0878-6599-F5CC-C461C5063255}"/>
              </a:ext>
              <a:ext uri="{C183D7F6-B498-43B3-948B-1728B52AA6E4}">
                <adec:decorative xmlns:adec="http://schemas.microsoft.com/office/drawing/2017/decorative" val="1"/>
              </a:ext>
            </a:extLst>
          </p:cNvPr>
          <p:cNvSpPr/>
          <p:nvPr/>
        </p:nvSpPr>
        <p:spPr>
          <a:xfrm>
            <a:off x="342537" y="1915316"/>
            <a:ext cx="6775785" cy="9743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6" name="exp_tbl_qtext_section8b">
            <a:extLst>
              <a:ext uri="{FF2B5EF4-FFF2-40B4-BE49-F238E27FC236}">
                <a16:creationId xmlns:a16="http://schemas.microsoft.com/office/drawing/2014/main" id="{778CD928-A4D2-3310-B3BC-9FBDF4C0E58E}"/>
              </a:ext>
            </a:extLst>
          </p:cNvPr>
          <p:cNvGraphicFramePr>
            <a:graphicFrameLocks noGrp="1"/>
          </p:cNvGraphicFramePr>
          <p:nvPr>
            <p:extLst>
              <p:ext uri="{D42A27DB-BD31-4B8C-83A1-F6EECF244321}">
                <p14:modId xmlns:p14="http://schemas.microsoft.com/office/powerpoint/2010/main" val="3734877822"/>
              </p:ext>
            </p:extLst>
          </p:nvPr>
        </p:nvGraphicFramePr>
        <p:xfrm>
          <a:off x="418932" y="2208594"/>
          <a:ext cx="3076357" cy="684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Q38.</a:t>
                      </a:r>
                      <a:r>
                        <a:rPr lang="en-GB" sz="850" spc="-35" noProof="0" dirty="0">
                          <a:latin typeface="Arial"/>
                          <a:cs typeface="Arial"/>
                        </a:rPr>
                        <a:t> </a:t>
                      </a:r>
                      <a:r>
                        <a:rPr lang="en-GB" sz="850" noProof="0" dirty="0">
                          <a:latin typeface="Arial"/>
                          <a:cs typeface="Arial"/>
                        </a:rPr>
                        <a:t>Patient</a:t>
                      </a:r>
                      <a:r>
                        <a:rPr lang="en-GB" sz="850" spc="-35" noProof="0" dirty="0">
                          <a:latin typeface="Arial"/>
                          <a:cs typeface="Arial"/>
                        </a:rPr>
                        <a:t> </a:t>
                      </a:r>
                      <a:r>
                        <a:rPr lang="en-GB" sz="850" noProof="0" dirty="0">
                          <a:latin typeface="Arial"/>
                          <a:cs typeface="Arial"/>
                        </a:rPr>
                        <a:t>received</a:t>
                      </a:r>
                      <a:r>
                        <a:rPr lang="en-GB" sz="850" spc="-35" noProof="0" dirty="0">
                          <a:latin typeface="Arial"/>
                          <a:cs typeface="Arial"/>
                        </a:rPr>
                        <a:t> </a:t>
                      </a:r>
                      <a:r>
                        <a:rPr lang="en-GB" sz="850" noProof="0" dirty="0">
                          <a:latin typeface="Arial"/>
                          <a:cs typeface="Arial"/>
                        </a:rPr>
                        <a:t>easily</a:t>
                      </a:r>
                      <a:r>
                        <a:rPr lang="en-GB" sz="850" spc="-30" noProof="0" dirty="0">
                          <a:latin typeface="Arial"/>
                          <a:cs typeface="Arial"/>
                        </a:rPr>
                        <a:t> </a:t>
                      </a:r>
                      <a:r>
                        <a:rPr lang="en-GB" sz="850" noProof="0" dirty="0">
                          <a:latin typeface="Arial"/>
                          <a:cs typeface="Arial"/>
                        </a:rPr>
                        <a:t>understandable</a:t>
                      </a:r>
                      <a:r>
                        <a:rPr lang="en-GB" sz="850" spc="-35" noProof="0" dirty="0">
                          <a:latin typeface="Arial"/>
                          <a:cs typeface="Arial"/>
                        </a:rPr>
                        <a:t> </a:t>
                      </a:r>
                      <a:r>
                        <a:rPr lang="en-GB" sz="850" noProof="0" dirty="0">
                          <a:latin typeface="Arial"/>
                          <a:cs typeface="Arial"/>
                        </a:rPr>
                        <a:t>information</a:t>
                      </a:r>
                      <a:r>
                        <a:rPr lang="en-GB" sz="850" spc="-35" noProof="0" dirty="0">
                          <a:latin typeface="Arial"/>
                          <a:cs typeface="Arial"/>
                        </a:rPr>
                        <a:t> </a:t>
                      </a:r>
                      <a:r>
                        <a:rPr lang="en-GB" sz="850" spc="-10" noProof="0" dirty="0">
                          <a:latin typeface="Arial"/>
                          <a:cs typeface="Arial"/>
                        </a:rPr>
                        <a:t>about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do</a:t>
                      </a:r>
                      <a:r>
                        <a:rPr lang="en-GB" sz="850" spc="-20"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8623942"/>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Q39.</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fears</a:t>
                      </a:r>
                      <a:r>
                        <a:rPr lang="en-GB" sz="850" spc="-20" noProof="0" dirty="0">
                          <a:latin typeface="Arial"/>
                          <a:cs typeface="Arial"/>
                        </a:rPr>
                        <a:t> with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15"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an</a:t>
                      </a:r>
                      <a:r>
                        <a:rPr lang="en-GB" sz="850" spc="-20" noProof="0" dirty="0">
                          <a:latin typeface="Arial"/>
                          <a:cs typeface="Arial"/>
                        </a:rPr>
                        <a:t>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15" noProof="0" dirty="0">
                          <a:latin typeface="Arial"/>
                          <a:cs typeface="Arial"/>
                        </a:rPr>
                        <a:t> </a:t>
                      </a:r>
                      <a:r>
                        <a:rPr lang="en-GB" sz="850" spc="-20" noProof="0" dirty="0">
                          <a:latin typeface="Arial"/>
                          <a:cs typeface="Arial"/>
                        </a:rPr>
                        <a:t>case</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3484612"/>
                  </a:ext>
                </a:extLst>
              </a:tr>
            </a:tbl>
          </a:graphicData>
        </a:graphic>
      </p:graphicFrame>
      <p:sp>
        <p:nvSpPr>
          <p:cNvPr id="185" name="object 12">
            <a:extLst>
              <a:ext uri="{FF2B5EF4-FFF2-40B4-BE49-F238E27FC236}">
                <a16:creationId xmlns:a16="http://schemas.microsoft.com/office/drawing/2014/main" id="{2995369A-BED3-4CC3-A073-83CF7CA69B81}"/>
              </a:ext>
            </a:extLst>
          </p:cNvPr>
          <p:cNvSpPr txBox="1"/>
          <p:nvPr/>
        </p:nvSpPr>
        <p:spPr>
          <a:xfrm>
            <a:off x="422384" y="3089221"/>
            <a:ext cx="2848768" cy="157257"/>
          </a:xfrm>
          <a:prstGeom prst="rect">
            <a:avLst/>
          </a:prstGeom>
        </p:spPr>
        <p:txBody>
          <a:bodyPr vert="horz" wrap="square" lIns="0" tIns="0" rIns="0" bIns="0" rtlCol="0">
            <a:spAutoFit/>
          </a:bodyPr>
          <a:lstStyle/>
          <a:p>
            <a:pPr>
              <a:lnSpc>
                <a:spcPct val="100000"/>
              </a:lnSpc>
              <a:spcBef>
                <a:spcPts val="740"/>
              </a:spcBef>
            </a:pP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TREATMENT</a:t>
            </a:r>
            <a:endParaRPr lang="en-GB" sz="1050" noProof="0" dirty="0">
              <a:latin typeface="Arial"/>
              <a:cs typeface="Arial"/>
            </a:endParaRPr>
          </a:p>
        </p:txBody>
      </p:sp>
      <p:sp>
        <p:nvSpPr>
          <p:cNvPr id="186" name="object 11">
            <a:extLst>
              <a:ext uri="{FF2B5EF4-FFF2-40B4-BE49-F238E27FC236}">
                <a16:creationId xmlns:a16="http://schemas.microsoft.com/office/drawing/2014/main" id="{195C4DD0-BB59-6ACE-C57B-B91A2B6CB3B0}"/>
              </a:ext>
              <a:ext uri="{C183D7F6-B498-43B3-948B-1728B52AA6E4}">
                <adec:decorative xmlns:adec="http://schemas.microsoft.com/office/drawing/2017/decorative" val="1"/>
              </a:ext>
            </a:extLst>
          </p:cNvPr>
          <p:cNvSpPr/>
          <p:nvPr/>
        </p:nvSpPr>
        <p:spPr>
          <a:xfrm>
            <a:off x="345344" y="3029852"/>
            <a:ext cx="6775785" cy="408280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183" name="exp_tbl_qtext_section9">
            <a:extLst>
              <a:ext uri="{FF2B5EF4-FFF2-40B4-BE49-F238E27FC236}">
                <a16:creationId xmlns:a16="http://schemas.microsoft.com/office/drawing/2014/main" id="{EBF319BD-213E-A914-F0C9-40D32F5778EE}"/>
              </a:ext>
            </a:extLst>
          </p:cNvPr>
          <p:cNvGraphicFramePr>
            <a:graphicFrameLocks noGrp="1"/>
          </p:cNvGraphicFramePr>
          <p:nvPr>
            <p:extLst>
              <p:ext uri="{D42A27DB-BD31-4B8C-83A1-F6EECF244321}">
                <p14:modId xmlns:p14="http://schemas.microsoft.com/office/powerpoint/2010/main" val="1189771887"/>
              </p:ext>
            </p:extLst>
          </p:nvPr>
        </p:nvGraphicFramePr>
        <p:xfrm>
          <a:off x="428180" y="3350653"/>
          <a:ext cx="3076357" cy="3762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Q41_1.</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marR="5080">
                        <a:lnSpc>
                          <a:spcPts val="860"/>
                        </a:lnSpc>
                        <a:spcBef>
                          <a:spcPts val="0"/>
                        </a:spcBef>
                      </a:pPr>
                      <a:r>
                        <a:rPr lang="en-GB" sz="850" noProof="0" dirty="0">
                          <a:latin typeface="Arial"/>
                          <a:cs typeface="Arial"/>
                        </a:rPr>
                        <a:t>Q41_2.</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Q41_3.</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solidFill>
                            <a:srgbClr val="000000"/>
                          </a:solidFill>
                          <a:latin typeface="Arial"/>
                          <a:cs typeface="Arial"/>
                        </a:rPr>
                        <a:t>understandable</a:t>
                      </a:r>
                      <a:r>
                        <a:rPr lang="en-GB" sz="850" spc="-45" noProof="0" dirty="0">
                          <a:solidFill>
                            <a:srgbClr val="000000"/>
                          </a:solidFill>
                          <a:latin typeface="Arial"/>
                          <a:cs typeface="Arial"/>
                        </a:rPr>
                        <a:t> </a:t>
                      </a:r>
                      <a:r>
                        <a:rPr lang="en-GB" sz="850" noProof="0" dirty="0">
                          <a:solidFill>
                            <a:srgbClr val="000000"/>
                          </a:solidFill>
                          <a:latin typeface="Arial"/>
                          <a:cs typeface="Arial"/>
                        </a:rPr>
                        <a:t>information</a:t>
                      </a:r>
                      <a:r>
                        <a:rPr lang="en-GB" sz="850" spc="-40" noProof="0" dirty="0">
                          <a:solidFill>
                            <a:srgbClr val="000000"/>
                          </a:solidFill>
                          <a:latin typeface="Arial"/>
                          <a:cs typeface="Arial"/>
                        </a:rPr>
                        <a:t> </a:t>
                      </a:r>
                      <a:r>
                        <a:rPr lang="en-GB" sz="850" noProof="0" dirty="0">
                          <a:solidFill>
                            <a:srgbClr val="000000"/>
                          </a:solidFill>
                          <a:latin typeface="Arial"/>
                          <a:cs typeface="Arial"/>
                        </a:rPr>
                        <a:t>about</a:t>
                      </a:r>
                      <a:r>
                        <a:rPr lang="en-GB" sz="850" spc="-40" noProof="0" dirty="0">
                          <a:solidFill>
                            <a:srgbClr val="000000"/>
                          </a:solidFill>
                          <a:latin typeface="Arial"/>
                          <a:cs typeface="Arial"/>
                        </a:rPr>
                        <a:t> </a:t>
                      </a:r>
                      <a:r>
                        <a:rPr lang="en-GB" sz="850" spc="-10" noProof="0" dirty="0">
                          <a:solidFill>
                            <a:srgbClr val="000000"/>
                          </a:solidFill>
                          <a:latin typeface="Arial"/>
                          <a:cs typeface="Arial"/>
                        </a:rPr>
                        <a:t>radiotherapy</a:t>
                      </a:r>
                      <a:endParaRPr lang="en-GB" sz="850" noProof="0" dirty="0">
                        <a:solidFill>
                          <a:srgbClr val="000000"/>
                        </a:solidFill>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342000">
                <a:tc>
                  <a:txBody>
                    <a:bodyPr/>
                    <a:lstStyle/>
                    <a:p>
                      <a:pPr marR="5080">
                        <a:lnSpc>
                          <a:spcPts val="860"/>
                        </a:lnSpc>
                        <a:spcBef>
                          <a:spcPts val="0"/>
                        </a:spcBef>
                      </a:pPr>
                      <a:r>
                        <a:rPr lang="en-GB" sz="850" noProof="0" dirty="0">
                          <a:latin typeface="Arial"/>
                          <a:cs typeface="Arial"/>
                        </a:rPr>
                        <a:t>Q41_4.</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0"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noProof="0" dirty="0">
                          <a:latin typeface="Arial"/>
                          <a:cs typeface="Arial"/>
                        </a:rPr>
                        <a:t>hormone</a:t>
                      </a:r>
                      <a:r>
                        <a:rPr lang="en-GB" sz="850" spc="-40"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01967332"/>
                  </a:ext>
                </a:extLst>
              </a:tr>
              <a:tr h="342000">
                <a:tc>
                  <a:txBody>
                    <a:bodyPr/>
                    <a:lstStyle/>
                    <a:p>
                      <a:pPr marR="5080">
                        <a:lnSpc>
                          <a:spcPts val="860"/>
                        </a:lnSpc>
                        <a:spcBef>
                          <a:spcPts val="0"/>
                        </a:spcBef>
                      </a:pPr>
                      <a:r>
                        <a:rPr lang="en-GB" sz="850" noProof="0" dirty="0">
                          <a:latin typeface="Arial"/>
                          <a:cs typeface="Arial"/>
                        </a:rPr>
                        <a:t>Q41_5.</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r h="342000">
                <a:tc>
                  <a:txBody>
                    <a:bodyPr/>
                    <a:lstStyle/>
                    <a:p>
                      <a:pPr marR="5080">
                        <a:lnSpc>
                          <a:spcPts val="860"/>
                        </a:lnSpc>
                        <a:spcBef>
                          <a:spcPts val="0"/>
                        </a:spcBef>
                      </a:pPr>
                      <a:r>
                        <a:rPr lang="en-GB" sz="850" noProof="0" dirty="0">
                          <a:latin typeface="Arial"/>
                          <a:cs typeface="Arial"/>
                        </a:rPr>
                        <a:t>Q42_1.</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329794737"/>
                  </a:ext>
                </a:extLst>
              </a:tr>
              <a:tr h="342000">
                <a:tc>
                  <a:txBody>
                    <a:bodyPr/>
                    <a:lstStyle/>
                    <a:p>
                      <a:pPr marR="5080">
                        <a:lnSpc>
                          <a:spcPts val="860"/>
                        </a:lnSpc>
                        <a:spcBef>
                          <a:spcPts val="0"/>
                        </a:spcBef>
                      </a:pPr>
                      <a:r>
                        <a:rPr lang="en-GB" sz="850" noProof="0" dirty="0">
                          <a:latin typeface="Arial"/>
                          <a:cs typeface="Arial"/>
                        </a:rPr>
                        <a:t>Q42_2.</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29454355"/>
                  </a:ext>
                </a:extLst>
              </a:tr>
              <a:tr h="342000">
                <a:tc>
                  <a:txBody>
                    <a:bodyPr/>
                    <a:lstStyle/>
                    <a:p>
                      <a:pPr marR="5080">
                        <a:lnSpc>
                          <a:spcPts val="860"/>
                        </a:lnSpc>
                        <a:spcBef>
                          <a:spcPts val="0"/>
                        </a:spcBef>
                      </a:pPr>
                      <a:r>
                        <a:rPr lang="en-GB" sz="850" noProof="0" dirty="0">
                          <a:latin typeface="Arial"/>
                          <a:cs typeface="Arial"/>
                        </a:rPr>
                        <a:t>Q42_3.</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8623942"/>
                  </a:ext>
                </a:extLst>
              </a:tr>
              <a:tr h="342000">
                <a:tc>
                  <a:txBody>
                    <a:bodyPr/>
                    <a:lstStyle/>
                    <a:p>
                      <a:pPr marR="5080">
                        <a:lnSpc>
                          <a:spcPts val="860"/>
                        </a:lnSpc>
                        <a:spcBef>
                          <a:spcPts val="0"/>
                        </a:spcBef>
                      </a:pPr>
                      <a:r>
                        <a:rPr lang="en-GB" sz="850" noProof="0" dirty="0">
                          <a:latin typeface="Arial"/>
                          <a:cs typeface="Arial"/>
                        </a:rPr>
                        <a:t>Q42_4.</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30" noProof="0" dirty="0">
                          <a:latin typeface="Arial"/>
                          <a:cs typeface="Arial"/>
                        </a:rPr>
                        <a:t> </a:t>
                      </a:r>
                      <a:r>
                        <a:rPr lang="en-GB" sz="850" noProof="0" dirty="0">
                          <a:latin typeface="Arial"/>
                          <a:cs typeface="Arial"/>
                        </a:rPr>
                        <a:t>hormone</a:t>
                      </a:r>
                      <a:r>
                        <a:rPr lang="en-GB" sz="850" spc="-25"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3484612"/>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Q42_5.</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80358320"/>
                  </a:ext>
                </a:extLst>
              </a:tr>
              <a:tr h="342000">
                <a:tc>
                  <a:txBody>
                    <a:bodyPr/>
                    <a:lstStyle/>
                    <a:p>
                      <a:pPr marL="0" marR="5080" lvl="0" indent="0" defTabSz="914400" eaLnBrk="1" fontAlgn="auto" latinLnBrk="0" hangingPunct="1">
                        <a:lnSpc>
                          <a:spcPts val="860"/>
                        </a:lnSpc>
                        <a:spcBef>
                          <a:spcPts val="0"/>
                        </a:spcBef>
                        <a:spcAft>
                          <a:spcPts val="0"/>
                        </a:spcAft>
                        <a:buClrTx/>
                        <a:buSzTx/>
                        <a:buFontTx/>
                        <a:buNone/>
                        <a:tabLst/>
                        <a:defRPr/>
                      </a:pPr>
                      <a:r>
                        <a:rPr lang="en-GB" sz="850" noProof="0" dirty="0">
                          <a:latin typeface="Arial"/>
                          <a:cs typeface="Arial"/>
                        </a:rPr>
                        <a:t>Q43.</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waiting</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at</a:t>
                      </a:r>
                      <a:r>
                        <a:rPr lang="en-GB" sz="850" spc="-15" noProof="0" dirty="0">
                          <a:latin typeface="Arial"/>
                          <a:cs typeface="Arial"/>
                        </a:rPr>
                        <a:t> </a:t>
                      </a:r>
                      <a:r>
                        <a:rPr lang="en-GB" sz="850" noProof="0" dirty="0">
                          <a:latin typeface="Arial"/>
                          <a:cs typeface="Arial"/>
                        </a:rPr>
                        <a:t>clinic</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day</a:t>
                      </a:r>
                      <a:r>
                        <a:rPr lang="en-GB" sz="850" spc="-15" noProof="0" dirty="0">
                          <a:latin typeface="Arial"/>
                          <a:cs typeface="Arial"/>
                        </a:rPr>
                        <a:t> </a:t>
                      </a:r>
                      <a:r>
                        <a:rPr lang="en-GB" sz="850" spc="-20" noProof="0" dirty="0">
                          <a:latin typeface="Arial"/>
                          <a:cs typeface="Arial"/>
                        </a:rPr>
                        <a:t>unit </a:t>
                      </a:r>
                      <a:r>
                        <a:rPr lang="en-GB" sz="850" noProof="0" dirty="0">
                          <a:latin typeface="Arial"/>
                          <a:cs typeface="Arial"/>
                        </a:rPr>
                        <a:t>for</a:t>
                      </a:r>
                      <a:r>
                        <a:rPr lang="en-GB" sz="850" spc="-25"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67179037"/>
                  </a:ext>
                </a:extLst>
              </a:tr>
            </a:tbl>
          </a:graphicData>
        </a:graphic>
      </p:graphicFrame>
      <p:sp>
        <p:nvSpPr>
          <p:cNvPr id="193" name="object 14">
            <a:extLst>
              <a:ext uri="{FF2B5EF4-FFF2-40B4-BE49-F238E27FC236}">
                <a16:creationId xmlns:a16="http://schemas.microsoft.com/office/drawing/2014/main" id="{CB5334A3-04CD-8BA7-3ED2-7B3C3B63DD8A}"/>
              </a:ext>
            </a:extLst>
          </p:cNvPr>
          <p:cNvSpPr txBox="1"/>
          <p:nvPr/>
        </p:nvSpPr>
        <p:spPr>
          <a:xfrm>
            <a:off x="434585" y="7319037"/>
            <a:ext cx="2848768" cy="161583"/>
          </a:xfrm>
          <a:prstGeom prst="rect">
            <a:avLst/>
          </a:prstGeom>
        </p:spPr>
        <p:txBody>
          <a:bodyPr vert="horz" wrap="square" lIns="0" tIns="0" rIns="0" bIns="0" rtlCol="0">
            <a:spAutoFit/>
          </a:bodyPr>
          <a:lstStyle/>
          <a:p>
            <a:pPr>
              <a:lnSpc>
                <a:spcPct val="100000"/>
              </a:lnSpc>
              <a:spcBef>
                <a:spcPts val="100"/>
              </a:spcBef>
            </a:pPr>
            <a:r>
              <a:rPr lang="en-GB" sz="1050" b="1" spc="-20" noProof="0" dirty="0">
                <a:solidFill>
                  <a:srgbClr val="336E9F"/>
                </a:solidFill>
                <a:latin typeface="Arial"/>
                <a:cs typeface="Arial"/>
              </a:rPr>
              <a:t>IMMEDIATE</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LONG</a:t>
            </a:r>
            <a:r>
              <a:rPr lang="en-GB" sz="1050" b="1" spc="-45" noProof="0" dirty="0">
                <a:solidFill>
                  <a:srgbClr val="336E9F"/>
                </a:solidFill>
                <a:latin typeface="Arial"/>
                <a:cs typeface="Arial"/>
              </a:rPr>
              <a:t>-</a:t>
            </a:r>
            <a:r>
              <a:rPr lang="en-GB" sz="1050" b="1" spc="-20" noProof="0" dirty="0">
                <a:solidFill>
                  <a:srgbClr val="336E9F"/>
                </a:solidFill>
                <a:latin typeface="Arial"/>
                <a:cs typeface="Arial"/>
              </a:rPr>
              <a:t>TERM</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SIDE</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EFFECTS</a:t>
            </a:r>
            <a:endParaRPr lang="en-GB" sz="1050" noProof="0" dirty="0">
              <a:latin typeface="Arial"/>
              <a:cs typeface="Arial"/>
            </a:endParaRPr>
          </a:p>
        </p:txBody>
      </p:sp>
      <p:sp>
        <p:nvSpPr>
          <p:cNvPr id="194" name="object 13">
            <a:extLst>
              <a:ext uri="{FF2B5EF4-FFF2-40B4-BE49-F238E27FC236}">
                <a16:creationId xmlns:a16="http://schemas.microsoft.com/office/drawing/2014/main" id="{42ED2E05-882E-F24E-0212-0D55D8047A63}"/>
              </a:ext>
              <a:ext uri="{C183D7F6-B498-43B3-948B-1728B52AA6E4}">
                <adec:decorative xmlns:adec="http://schemas.microsoft.com/office/drawing/2017/decorative" val="1"/>
              </a:ext>
            </a:extLst>
          </p:cNvPr>
          <p:cNvSpPr/>
          <p:nvPr/>
        </p:nvSpPr>
        <p:spPr>
          <a:xfrm>
            <a:off x="345938" y="7251700"/>
            <a:ext cx="6775785" cy="2167633"/>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191" name="exp_tbl_qtext_section10">
            <a:extLst>
              <a:ext uri="{FF2B5EF4-FFF2-40B4-BE49-F238E27FC236}">
                <a16:creationId xmlns:a16="http://schemas.microsoft.com/office/drawing/2014/main" id="{8915E26F-64DE-5A0A-64CE-FC23DE401295}"/>
              </a:ext>
            </a:extLst>
          </p:cNvPr>
          <p:cNvGraphicFramePr>
            <a:graphicFrameLocks noGrp="1"/>
          </p:cNvGraphicFramePr>
          <p:nvPr>
            <p:extLst>
              <p:ext uri="{D42A27DB-BD31-4B8C-83A1-F6EECF244321}">
                <p14:modId xmlns:p14="http://schemas.microsoft.com/office/powerpoint/2010/main" val="3729781074"/>
              </p:ext>
            </p:extLst>
          </p:nvPr>
        </p:nvGraphicFramePr>
        <p:xfrm>
          <a:off x="436886" y="7613566"/>
          <a:ext cx="3076357" cy="1800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92075">
                        <a:lnSpc>
                          <a:spcPts val="860"/>
                        </a:lnSpc>
                        <a:spcBef>
                          <a:spcPts val="0"/>
                        </a:spcBef>
                      </a:pPr>
                      <a:r>
                        <a:rPr lang="en-GB" sz="850" noProof="0" dirty="0">
                          <a:latin typeface="Arial"/>
                          <a:cs typeface="Arial"/>
                        </a:rPr>
                        <a:t>Q44.</a:t>
                      </a:r>
                      <a:r>
                        <a:rPr lang="en-GB" sz="850" spc="-20"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spc="-10" noProof="0" dirty="0">
                          <a:latin typeface="Arial"/>
                          <a:cs typeface="Arial"/>
                        </a:rPr>
                        <a:t>definitely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marR="5080">
                        <a:lnSpc>
                          <a:spcPts val="860"/>
                        </a:lnSpc>
                        <a:spcBef>
                          <a:spcPts val="0"/>
                        </a:spcBef>
                      </a:pPr>
                      <a:r>
                        <a:rPr lang="en-GB" sz="850" noProof="0" dirty="0">
                          <a:latin typeface="Arial"/>
                          <a:cs typeface="Arial"/>
                        </a:rPr>
                        <a:t>Q45.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offered</a:t>
                      </a:r>
                      <a:r>
                        <a:rPr lang="en-GB" sz="850" spc="-20" noProof="0" dirty="0">
                          <a:latin typeface="Arial"/>
                          <a:cs typeface="Arial"/>
                        </a:rPr>
                        <a:t> </a:t>
                      </a:r>
                      <a:r>
                        <a:rPr lang="en-GB" sz="850" noProof="0" dirty="0">
                          <a:latin typeface="Arial"/>
                          <a:cs typeface="Arial"/>
                        </a:rPr>
                        <a:t>practical</a:t>
                      </a:r>
                      <a:r>
                        <a:rPr lang="en-GB" sz="850" spc="-25" noProof="0" dirty="0">
                          <a:latin typeface="Arial"/>
                          <a:cs typeface="Arial"/>
                        </a:rPr>
                        <a:t> </a:t>
                      </a:r>
                      <a:r>
                        <a:rPr lang="en-GB" sz="850" noProof="0" dirty="0">
                          <a:latin typeface="Arial"/>
                          <a:cs typeface="Arial"/>
                        </a:rPr>
                        <a:t>advice</a:t>
                      </a:r>
                      <a:r>
                        <a:rPr lang="en-GB" sz="850" spc="-25" noProof="0" dirty="0">
                          <a:latin typeface="Arial"/>
                          <a:cs typeface="Arial"/>
                        </a:rPr>
                        <a:t> </a:t>
                      </a:r>
                      <a:r>
                        <a:rPr lang="en-GB" sz="850" noProof="0" dirty="0">
                          <a:latin typeface="Arial"/>
                          <a:cs typeface="Arial"/>
                        </a:rPr>
                        <a:t>on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spc="-20" noProof="0" dirty="0">
                          <a:latin typeface="Arial"/>
                          <a:cs typeface="Arial"/>
                        </a:rPr>
                        <a:t>with </a:t>
                      </a:r>
                      <a:r>
                        <a:rPr lang="en-GB" sz="850" noProof="0" dirty="0">
                          <a:latin typeface="Arial"/>
                          <a:cs typeface="Arial"/>
                        </a:rPr>
                        <a:t>any</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a:t>
                      </a:r>
                      <a:r>
                        <a:rPr lang="en-GB" sz="850" noProof="0" dirty="0">
                          <a:latin typeface="Arial"/>
                          <a:cs typeface="Arial"/>
                        </a:rPr>
                        <a:t>side</a:t>
                      </a:r>
                      <a:r>
                        <a:rPr lang="en-GB" sz="850" spc="-25" noProof="0" dirty="0">
                          <a:latin typeface="Arial"/>
                          <a:cs typeface="Arial"/>
                        </a:rPr>
                        <a:t> </a:t>
                      </a:r>
                      <a:r>
                        <a:rPr lang="en-GB" sz="850" noProof="0" dirty="0">
                          <a:latin typeface="Arial"/>
                          <a:cs typeface="Arial"/>
                        </a:rPr>
                        <a:t>effects</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080">
                        <a:lnSpc>
                          <a:spcPts val="860"/>
                        </a:lnSpc>
                        <a:spcBef>
                          <a:spcPts val="0"/>
                        </a:spcBef>
                      </a:pPr>
                      <a:r>
                        <a:rPr lang="en-GB" sz="850" noProof="0" dirty="0">
                          <a:latin typeface="Arial"/>
                          <a:cs typeface="Arial"/>
                        </a:rPr>
                        <a:t>Q46.</a:t>
                      </a:r>
                      <a:r>
                        <a:rPr lang="en-GB" sz="850" spc="-3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that</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access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immediate</a:t>
                      </a:r>
                      <a:r>
                        <a:rPr lang="en-GB" sz="850" spc="-20" noProof="0" dirty="0">
                          <a:latin typeface="Arial"/>
                          <a:cs typeface="Arial"/>
                        </a:rPr>
                        <a:t> </a:t>
                      </a:r>
                      <a:r>
                        <a:rPr lang="en-GB" sz="850" noProof="0" dirty="0">
                          <a:latin typeface="Arial"/>
                          <a:cs typeface="Arial"/>
                        </a:rPr>
                        <a:t>side</a:t>
                      </a:r>
                      <a:r>
                        <a:rPr lang="en-GB" sz="850" spc="-25" noProof="0" dirty="0">
                          <a:latin typeface="Arial"/>
                          <a:cs typeface="Arial"/>
                        </a:rPr>
                        <a:t> </a:t>
                      </a:r>
                      <a:r>
                        <a:rPr lang="en-GB" sz="850" noProof="0" dirty="0">
                          <a:latin typeface="Arial"/>
                          <a:cs typeface="Arial"/>
                        </a:rPr>
                        <a:t>effects</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432000">
                <a:tc>
                  <a:txBody>
                    <a:bodyPr/>
                    <a:lstStyle/>
                    <a:p>
                      <a:pPr marR="95250">
                        <a:lnSpc>
                          <a:spcPts val="860"/>
                        </a:lnSpc>
                        <a:spcBef>
                          <a:spcPts val="0"/>
                        </a:spcBef>
                      </a:pPr>
                      <a:r>
                        <a:rPr lang="en-GB" sz="850" noProof="0" dirty="0">
                          <a:latin typeface="Arial"/>
                          <a:cs typeface="Arial"/>
                        </a:rPr>
                        <a:t>Q47.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noProof="0" dirty="0">
                          <a:latin typeface="Arial"/>
                          <a:cs typeface="Arial"/>
                        </a:rPr>
                        <a:t>effects</a:t>
                      </a:r>
                      <a:r>
                        <a:rPr lang="en-GB" sz="850" spc="-20" noProof="0" dirty="0">
                          <a:latin typeface="Arial"/>
                          <a:cs typeface="Arial"/>
                        </a:rPr>
                        <a:t> </a:t>
                      </a:r>
                      <a:r>
                        <a:rPr lang="en-GB" sz="850" noProof="0" dirty="0">
                          <a:latin typeface="Arial"/>
                          <a:cs typeface="Arial"/>
                        </a:rPr>
                        <a:t>were</a:t>
                      </a:r>
                      <a:r>
                        <a:rPr lang="en-GB" sz="850" spc="-15" noProof="0" dirty="0">
                          <a:latin typeface="Arial"/>
                          <a:cs typeface="Arial"/>
                        </a:rPr>
                        <a:t> </a:t>
                      </a:r>
                      <a:r>
                        <a:rPr lang="en-GB" sz="850" spc="-10" noProof="0" dirty="0">
                          <a:latin typeface="Arial"/>
                          <a:cs typeface="Arial"/>
                        </a:rPr>
                        <a:t>definitely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understand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advance</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spc="-10" noProof="0" dirty="0">
                          <a:latin typeface="Arial"/>
                          <a:cs typeface="Arial"/>
                        </a:rPr>
                        <a:t>their treatment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01967332"/>
                  </a:ext>
                </a:extLst>
              </a:tr>
              <a:tr h="342000">
                <a:tc>
                  <a:txBody>
                    <a:bodyPr/>
                    <a:lstStyle/>
                    <a:p>
                      <a:pPr marR="16510">
                        <a:lnSpc>
                          <a:spcPts val="860"/>
                        </a:lnSpc>
                        <a:spcBef>
                          <a:spcPts val="0"/>
                        </a:spcBef>
                      </a:pPr>
                      <a:r>
                        <a:rPr lang="en-GB" sz="850" noProof="0" dirty="0">
                          <a:latin typeface="Arial"/>
                          <a:cs typeface="Arial"/>
                        </a:rPr>
                        <a:t>Q48.</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spc="-10" noProof="0" dirty="0">
                          <a:latin typeface="Arial"/>
                          <a:cs typeface="Arial"/>
                        </a:rPr>
                        <a:t>managing </a:t>
                      </a:r>
                      <a:r>
                        <a:rPr lang="en-GB" sz="850" noProof="0" dirty="0">
                          <a:latin typeface="Arial"/>
                          <a:cs typeface="Arial"/>
                        </a:rPr>
                        <a:t>the</a:t>
                      </a:r>
                      <a:r>
                        <a:rPr lang="en-GB" sz="850" spc="-10" noProof="0" dirty="0">
                          <a:latin typeface="Arial"/>
                          <a:cs typeface="Arial"/>
                        </a:rPr>
                        <a:t> </a:t>
                      </a:r>
                      <a:r>
                        <a:rPr lang="en-GB" sz="850" noProof="0" dirty="0">
                          <a:latin typeface="Arial"/>
                          <a:cs typeface="Arial"/>
                        </a:rPr>
                        <a:t>impact</a:t>
                      </a:r>
                      <a:r>
                        <a:rPr lang="en-GB" sz="850" spc="-10" noProof="0" dirty="0">
                          <a:latin typeface="Arial"/>
                          <a:cs typeface="Arial"/>
                        </a:rPr>
                        <a:t> </a:t>
                      </a:r>
                      <a:r>
                        <a:rPr lang="en-GB" sz="850" noProof="0" dirty="0">
                          <a:latin typeface="Arial"/>
                          <a:cs typeface="Arial"/>
                        </a:rPr>
                        <a:t>of</a:t>
                      </a:r>
                      <a:r>
                        <a:rPr lang="en-GB" sz="850" spc="-10" noProof="0" dirty="0">
                          <a:latin typeface="Arial"/>
                          <a:cs typeface="Arial"/>
                        </a:rPr>
                        <a:t> </a:t>
                      </a:r>
                      <a:r>
                        <a:rPr lang="en-GB" sz="850" noProof="0" dirty="0">
                          <a:latin typeface="Arial"/>
                          <a:cs typeface="Arial"/>
                        </a:rPr>
                        <a:t>any</a:t>
                      </a:r>
                      <a:r>
                        <a:rPr lang="en-GB" sz="850" spc="-10" noProof="0" dirty="0">
                          <a:latin typeface="Arial"/>
                          <a:cs typeface="Arial"/>
                        </a:rPr>
                        <a:t> long-</a:t>
                      </a:r>
                      <a:r>
                        <a:rPr lang="en-GB" sz="850" noProof="0" dirty="0">
                          <a:latin typeface="Arial"/>
                          <a:cs typeface="Arial"/>
                        </a:rPr>
                        <a:t>term</a:t>
                      </a:r>
                      <a:r>
                        <a:rPr lang="en-GB" sz="850" spc="-10" noProof="0" dirty="0">
                          <a:latin typeface="Arial"/>
                          <a:cs typeface="Arial"/>
                        </a:rPr>
                        <a:t> </a:t>
                      </a:r>
                      <a:r>
                        <a:rPr lang="en-GB" sz="850" noProof="0" dirty="0">
                          <a:latin typeface="Arial"/>
                          <a:cs typeface="Arial"/>
                        </a:rPr>
                        <a:t>side</a:t>
                      </a:r>
                      <a:r>
                        <a:rPr lang="en-GB" sz="850" spc="-10" noProof="0" dirty="0">
                          <a:latin typeface="Arial"/>
                          <a:cs typeface="Arial"/>
                        </a:rPr>
                        <a:t> effects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bl>
          </a:graphicData>
        </a:graphic>
      </p:graphicFrame>
      <p:graphicFrame>
        <p:nvGraphicFramePr>
          <p:cNvPr id="190" name="chart_section10">
            <a:extLst>
              <a:ext uri="{FF2B5EF4-FFF2-40B4-BE49-F238E27FC236}">
                <a16:creationId xmlns:a16="http://schemas.microsoft.com/office/drawing/2014/main" id="{44564DB9-7A64-40B4-2143-A672149D20E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06758451"/>
              </p:ext>
            </p:extLst>
          </p:nvPr>
        </p:nvGraphicFramePr>
        <p:xfrm>
          <a:off x="3516322" y="6870700"/>
          <a:ext cx="3599386" cy="275478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7" name="chart_section9">
            <a:extLst>
              <a:ext uri="{FF2B5EF4-FFF2-40B4-BE49-F238E27FC236}">
                <a16:creationId xmlns:a16="http://schemas.microsoft.com/office/drawing/2014/main" id="{7E5E06A0-F316-756A-F3D8-3F5D731B27F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67716487"/>
              </p:ext>
            </p:extLst>
          </p:nvPr>
        </p:nvGraphicFramePr>
        <p:xfrm>
          <a:off x="3533907" y="2459224"/>
          <a:ext cx="3599386" cy="501703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 name="chart_section8b">
            <a:extLst>
              <a:ext uri="{FF2B5EF4-FFF2-40B4-BE49-F238E27FC236}">
                <a16:creationId xmlns:a16="http://schemas.microsoft.com/office/drawing/2014/main" id="{1412B4FA-2E59-B270-B2E6-A3DDE7D1865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86570724"/>
              </p:ext>
            </p:extLst>
          </p:nvPr>
        </p:nvGraphicFramePr>
        <p:xfrm>
          <a:off x="3517738" y="1911758"/>
          <a:ext cx="3599386" cy="1142999"/>
        </p:xfrm>
        <a:graphic>
          <a:graphicData uri="http://schemas.openxmlformats.org/drawingml/2006/chart">
            <c:chart xmlns:c="http://schemas.openxmlformats.org/drawingml/2006/chart" xmlns:r="http://schemas.openxmlformats.org/officeDocument/2006/relationships" r:id="rId4"/>
          </a:graphicData>
        </a:graphic>
      </p:graphicFrame>
      <p:grpSp>
        <p:nvGrpSpPr>
          <p:cNvPr id="10" name="Group 1">
            <a:extLst>
              <a:ext uri="{FF2B5EF4-FFF2-40B4-BE49-F238E27FC236}">
                <a16:creationId xmlns:a16="http://schemas.microsoft.com/office/drawing/2014/main" id="{DD555761-A573-1C6B-0CD5-FE08A869D601}"/>
              </a:ext>
              <a:ext uri="{C183D7F6-B498-43B3-948B-1728B52AA6E4}">
                <adec:decorative xmlns:adec="http://schemas.microsoft.com/office/drawing/2017/decorative" val="1"/>
              </a:ext>
            </a:extLst>
          </p:cNvPr>
          <p:cNvGrpSpPr/>
          <p:nvPr/>
        </p:nvGrpSpPr>
        <p:grpSpPr>
          <a:xfrm>
            <a:off x="281287" y="1191872"/>
            <a:ext cx="6925963" cy="600803"/>
            <a:chOff x="281287" y="1191872"/>
            <a:chExt cx="6925963" cy="600803"/>
          </a:xfrm>
        </p:grpSpPr>
        <p:sp>
          <p:nvSpPr>
            <p:cNvPr id="12" name="level_name_text">
              <a:extLst>
                <a:ext uri="{FF2B5EF4-FFF2-40B4-BE49-F238E27FC236}">
                  <a16:creationId xmlns:a16="http://schemas.microsoft.com/office/drawing/2014/main" id="{12A1A231-F660-D459-9F5E-A003F683EF7B}"/>
                </a:ext>
              </a:extLst>
            </p:cNvPr>
            <p:cNvSpPr txBox="1"/>
            <p:nvPr/>
          </p:nvSpPr>
          <p:spPr>
            <a:xfrm>
              <a:off x="281287" y="1438732"/>
              <a:ext cx="6925963" cy="353943"/>
            </a:xfrm>
            <a:prstGeom prst="rect">
              <a:avLst/>
            </a:prstGeom>
            <a:noFill/>
          </p:spPr>
          <p:txBody>
            <a:bodyPr wrap="square">
              <a:spAutoFit/>
            </a:bodyPr>
            <a:lstStyle/>
            <a:p>
              <a:r>
                <a:rPr lang="en-GB" sz="850" spc="-10" noProof="0" dirty="0">
                  <a:latin typeface="Arial"/>
                  <a:cs typeface="Arial"/>
                </a:rPr>
                <a:t>The</a:t>
              </a:r>
              <a:r>
                <a:rPr lang="en-GB" sz="850" spc="-25" noProof="0" dirty="0">
                  <a:latin typeface="Arial"/>
                  <a:cs typeface="Arial"/>
                </a:rPr>
                <a:t> </a:t>
              </a:r>
              <a:r>
                <a:rPr lang="en-GB" sz="850" spc="-10" noProof="0" dirty="0">
                  <a:latin typeface="Arial"/>
                  <a:cs typeface="Arial"/>
                </a:rPr>
                <a:t>left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a:t>
              </a:r>
              <a:r>
                <a:rPr lang="en-GB" sz="850" spc="-25" noProof="0" dirty="0">
                  <a:latin typeface="Arial"/>
                  <a:cs typeface="Arial"/>
                </a:rPr>
                <a:t> </a:t>
              </a:r>
              <a:r>
                <a:rPr lang="en-GB" sz="850" noProof="0" dirty="0">
                  <a:latin typeface="Arial"/>
                  <a:cs typeface="Arial"/>
                </a:rPr>
                <a:t>is</a:t>
              </a:r>
              <a:r>
                <a:rPr lang="en-GB" sz="850" spc="-20" noProof="0" dirty="0">
                  <a:latin typeface="Arial"/>
                  <a:cs typeface="Arial"/>
                </a:rPr>
                <a:t> the</a:t>
              </a:r>
              <a:r>
                <a:rPr lang="en-GB" sz="850" spc="-25" noProof="0" dirty="0">
                  <a:latin typeface="Arial"/>
                  <a:cs typeface="Arial"/>
                </a:rPr>
                <a:t> </a:t>
              </a:r>
              <a:r>
                <a:rPr lang="en-GB" sz="850" spc="-20" noProof="0" dirty="0">
                  <a:latin typeface="Arial"/>
                  <a:cs typeface="Arial"/>
                </a:rPr>
                <a:t>lowest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a:t>
              </a:r>
              <a:r>
                <a:rPr lang="en-GB" sz="850" spc="-20" noProof="0">
                  <a:latin typeface="Arial"/>
                  <a:cs typeface="Arial"/>
                </a:rPr>
                <a:t>s</a:t>
              </a:r>
              <a:r>
                <a:rPr lang="en-GB" sz="850" spc="-20" noProof="0" dirty="0">
                  <a:latin typeface="Arial"/>
                  <a:cs typeface="Arial"/>
                </a:rPr>
                <a:t>. </a:t>
              </a:r>
              <a:r>
                <a:rPr lang="en-GB" sz="850" spc="-10" noProof="0" dirty="0">
                  <a:latin typeface="Arial"/>
                  <a:cs typeface="Arial"/>
                </a:rPr>
                <a:t>The</a:t>
              </a:r>
              <a:r>
                <a:rPr lang="en-GB" sz="850" spc="-25" noProof="0" dirty="0">
                  <a:latin typeface="Arial"/>
                  <a:cs typeface="Arial"/>
                </a:rPr>
                <a:t> </a:t>
              </a:r>
              <a:r>
                <a:rPr lang="en-GB" sz="850" spc="-20" noProof="0" dirty="0">
                  <a:latin typeface="Arial"/>
                  <a:cs typeface="Arial"/>
                </a:rPr>
                <a:t>right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 </a:t>
              </a:r>
              <a:r>
                <a:rPr lang="en-GB" sz="850" noProof="0" dirty="0">
                  <a:latin typeface="Arial"/>
                  <a:cs typeface="Arial"/>
                </a:rPr>
                <a:t>is</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highest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alliances</a:t>
              </a:r>
              <a:r>
                <a:rPr lang="en-GB" sz="850" spc="-25" noProof="0" dirty="0">
                  <a:latin typeface="Arial"/>
                  <a:cs typeface="Arial"/>
                </a:rPr>
                <a:t>.</a:t>
              </a:r>
              <a:endParaRPr lang="en-GB" sz="850" noProof="0" dirty="0"/>
            </a:p>
          </p:txBody>
        </p:sp>
        <p:sp>
          <p:nvSpPr>
            <p:cNvPr id="13" name="object 7">
              <a:extLst>
                <a:ext uri="{FF2B5EF4-FFF2-40B4-BE49-F238E27FC236}">
                  <a16:creationId xmlns:a16="http://schemas.microsoft.com/office/drawing/2014/main" id="{A048CE20-0912-222A-0117-1750709A7A6D}"/>
                </a:ext>
              </a:extLst>
            </p:cNvPr>
            <p:cNvSpPr/>
            <p:nvPr/>
          </p:nvSpPr>
          <p:spPr>
            <a:xfrm>
              <a:off x="5530851" y="1284206"/>
              <a:ext cx="108585" cy="108585"/>
            </a:xfrm>
            <a:custGeom>
              <a:avLst/>
              <a:gdLst/>
              <a:ahLst/>
              <a:cxnLst/>
              <a:rect l="l" t="t" r="r" b="b"/>
              <a:pathLst>
                <a:path w="108585" h="108584">
                  <a:moveTo>
                    <a:pt x="53995" y="107991"/>
                  </a:moveTo>
                  <a:lnTo>
                    <a:pt x="0" y="53995"/>
                  </a:lnTo>
                  <a:lnTo>
                    <a:pt x="53995" y="0"/>
                  </a:lnTo>
                  <a:lnTo>
                    <a:pt x="107991" y="53995"/>
                  </a:lnTo>
                  <a:lnTo>
                    <a:pt x="53995" y="107991"/>
                  </a:lnTo>
                  <a:close/>
                </a:path>
              </a:pathLst>
            </a:custGeom>
            <a:solidFill>
              <a:srgbClr val="231F20"/>
            </a:solidFill>
          </p:spPr>
          <p:txBody>
            <a:bodyPr wrap="square" lIns="0" tIns="0" rIns="0" bIns="0" rtlCol="0"/>
            <a:lstStyle/>
            <a:p>
              <a:endParaRPr lang="en-GB" noProof="0" dirty="0"/>
            </a:p>
          </p:txBody>
        </p:sp>
        <p:sp>
          <p:nvSpPr>
            <p:cNvPr id="14" name="object 6">
              <a:extLst>
                <a:ext uri="{FF2B5EF4-FFF2-40B4-BE49-F238E27FC236}">
                  <a16:creationId xmlns:a16="http://schemas.microsoft.com/office/drawing/2014/main" id="{02AB9AA9-272F-5B26-4C7A-EA6A85B2B066}"/>
                </a:ext>
              </a:extLst>
            </p:cNvPr>
            <p:cNvSpPr/>
            <p:nvPr/>
          </p:nvSpPr>
          <p:spPr>
            <a:xfrm>
              <a:off x="37020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5" name="object 5">
              <a:extLst>
                <a:ext uri="{FF2B5EF4-FFF2-40B4-BE49-F238E27FC236}">
                  <a16:creationId xmlns:a16="http://schemas.microsoft.com/office/drawing/2014/main" id="{D0BE340E-3729-6ED6-EA64-5BDCB4BE4DA4}"/>
                </a:ext>
              </a:extLst>
            </p:cNvPr>
            <p:cNvSpPr/>
            <p:nvPr/>
          </p:nvSpPr>
          <p:spPr>
            <a:xfrm>
              <a:off x="20256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6" name="object 4">
              <a:extLst>
                <a:ext uri="{FF2B5EF4-FFF2-40B4-BE49-F238E27FC236}">
                  <a16:creationId xmlns:a16="http://schemas.microsoft.com/office/drawing/2014/main" id="{11D2F055-38A2-CCFA-112F-505CBD1444ED}"/>
                </a:ext>
              </a:extLst>
            </p:cNvPr>
            <p:cNvSpPr/>
            <p:nvPr/>
          </p:nvSpPr>
          <p:spPr>
            <a:xfrm>
              <a:off x="425451" y="1267507"/>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17" name="object 3">
              <a:extLst>
                <a:ext uri="{FF2B5EF4-FFF2-40B4-BE49-F238E27FC236}">
                  <a16:creationId xmlns:a16="http://schemas.microsoft.com/office/drawing/2014/main" id="{D5A4CF1E-E430-BDE4-6831-D1234B4A707B}"/>
                </a:ext>
              </a:extLst>
            </p:cNvPr>
            <p:cNvSpPr txBox="1"/>
            <p:nvPr/>
          </p:nvSpPr>
          <p:spPr>
            <a:xfrm>
              <a:off x="349250" y="1245536"/>
              <a:ext cx="6785203" cy="166136"/>
            </a:xfrm>
            <a:prstGeom prst="rect">
              <a:avLst/>
            </a:prstGeom>
          </p:spPr>
          <p:txBody>
            <a:bodyPr vert="horz" wrap="square" lIns="0" tIns="12700" rIns="0" bIns="0" rtlCol="0">
              <a:spAutoFit/>
            </a:bodyPr>
            <a:lstStyle/>
            <a:p>
              <a:pPr marL="48260" marR="224790" indent="359410">
                <a:lnSpc>
                  <a:spcPct val="131300"/>
                </a:lnSpc>
                <a:spcBef>
                  <a:spcPts val="640"/>
                </a:spcBef>
                <a:tabLst>
                  <a:tab pos="2064385" algn="l"/>
                  <a:tab pos="3720465" algn="l"/>
                  <a:tab pos="5376545" algn="l"/>
                </a:tabLst>
              </a:pPr>
              <a:r>
                <a:rPr lang="en-GB" sz="850" noProof="0" dirty="0">
                  <a:latin typeface="Arial"/>
                  <a:cs typeface="Arial"/>
                </a:rPr>
                <a:t>Lower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Within</a:t>
              </a:r>
              <a:r>
                <a:rPr lang="en-GB" sz="850" spc="-4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Upper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Case</a:t>
              </a:r>
              <a:r>
                <a:rPr lang="en-GB" sz="850" spc="-20" noProof="0" dirty="0">
                  <a:latin typeface="Arial"/>
                  <a:cs typeface="Arial"/>
                </a:rPr>
                <a:t> </a:t>
              </a:r>
              <a:r>
                <a:rPr lang="en-GB" sz="850" noProof="0" dirty="0">
                  <a:latin typeface="Arial"/>
                  <a:cs typeface="Arial"/>
                </a:rPr>
                <a:t>mix</a:t>
              </a:r>
              <a:r>
                <a:rPr lang="en-GB" sz="850" spc="-15" noProof="0" dirty="0">
                  <a:latin typeface="Arial"/>
                  <a:cs typeface="Arial"/>
                </a:rPr>
                <a:t> </a:t>
              </a:r>
              <a:r>
                <a:rPr lang="en-GB" sz="850" noProof="0" dirty="0">
                  <a:latin typeface="Arial"/>
                  <a:cs typeface="Arial"/>
                </a:rPr>
                <a:t>adjusted</a:t>
              </a:r>
              <a:r>
                <a:rPr lang="en-GB" sz="850" spc="-15" noProof="0" dirty="0">
                  <a:latin typeface="Arial"/>
                  <a:cs typeface="Arial"/>
                </a:rPr>
                <a:t> </a:t>
              </a:r>
              <a:r>
                <a:rPr lang="en-GB" sz="850" spc="-10" noProof="0" dirty="0">
                  <a:latin typeface="Arial"/>
                  <a:cs typeface="Arial"/>
                </a:rPr>
                <a:t>score</a:t>
              </a:r>
              <a:endParaRPr lang="en-GB" sz="850" noProof="0" dirty="0">
                <a:latin typeface="Arial"/>
                <a:cs typeface="Arial"/>
              </a:endParaRPr>
            </a:p>
          </p:txBody>
        </p:sp>
        <p:sp>
          <p:nvSpPr>
            <p:cNvPr id="18" name="object 2">
              <a:extLst>
                <a:ext uri="{FF2B5EF4-FFF2-40B4-BE49-F238E27FC236}">
                  <a16:creationId xmlns:a16="http://schemas.microsoft.com/office/drawing/2014/main" id="{356572C5-FC3F-8565-F048-DC8319C3FE00}"/>
                </a:ext>
              </a:extLst>
            </p:cNvPr>
            <p:cNvSpPr/>
            <p:nvPr/>
          </p:nvSpPr>
          <p:spPr>
            <a:xfrm>
              <a:off x="345848" y="1191872"/>
              <a:ext cx="6775785" cy="585639"/>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181" name="txt_org_name">
            <a:extLst>
              <a:ext uri="{FF2B5EF4-FFF2-40B4-BE49-F238E27FC236}">
                <a16:creationId xmlns:a16="http://schemas.microsoft.com/office/drawing/2014/main" id="{5BF106D5-D9CA-532B-2080-110A6F2D2EE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82" name="txt_survey">
            <a:extLst>
              <a:ext uri="{FF2B5EF4-FFF2-40B4-BE49-F238E27FC236}">
                <a16:creationId xmlns:a16="http://schemas.microsoft.com/office/drawing/2014/main" id="{44409A72-5B25-EFA8-0ED4-C797A9458F97}"/>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5" name="Group 4">
            <a:extLst>
              <a:ext uri="{FF2B5EF4-FFF2-40B4-BE49-F238E27FC236}">
                <a16:creationId xmlns:a16="http://schemas.microsoft.com/office/drawing/2014/main" id="{AFD55B38-D608-683E-2D72-0ED5230C8757}"/>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0" name="object 4">
              <a:hlinkClick r:id="rId5" action="ppaction://hlinksldjump"/>
              <a:extLst>
                <a:ext uri="{FF2B5EF4-FFF2-40B4-BE49-F238E27FC236}">
                  <a16:creationId xmlns:a16="http://schemas.microsoft.com/office/drawing/2014/main" id="{FB7F14AF-1C2B-3182-A145-8BC2ED13FC72}"/>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1" name="object 3">
              <a:hlinkClick r:id="rId5" action="ppaction://hlinksldjump"/>
              <a:extLst>
                <a:ext uri="{FF2B5EF4-FFF2-40B4-BE49-F238E27FC236}">
                  <a16:creationId xmlns:a16="http://schemas.microsoft.com/office/drawing/2014/main" id="{0DC285C8-6C50-F3F1-B73C-9C4D7FFD2D57}"/>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Slide Number Placeholder 1">
            <a:extLst>
              <a:ext uri="{FF2B5EF4-FFF2-40B4-BE49-F238E27FC236}">
                <a16:creationId xmlns:a16="http://schemas.microsoft.com/office/drawing/2014/main" id="{F8675A84-DBDD-C78A-C7F8-70EF8D194804}"/>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7734D8E-83CB-4E75-8E62-9DD3729590CE}" type="slidenum">
              <a:rPr lang="en-GB" spc="-25" noProof="0"/>
              <a:t>15</a:t>
            </a:fld>
            <a:endParaRPr lang="en-GB" spc="-25" noProof="0" dirty="0"/>
          </a:p>
        </p:txBody>
      </p:sp>
      <p:sp>
        <p:nvSpPr>
          <p:cNvPr id="126" name="object 1">
            <a:extLst>
              <a:ext uri="{FF2B5EF4-FFF2-40B4-BE49-F238E27FC236}">
                <a16:creationId xmlns:a16="http://schemas.microsoft.com/office/drawing/2014/main" id="{AEF07304-E8ED-5BDD-F459-459EA870508F}"/>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Expected range </a:t>
            </a:r>
            <a:r>
              <a:rPr kumimoji="0" lang="en-GB" sz="1800" b="1" i="0" u="none" strike="noStrike" kern="0" cap="none" spc="-10" normalizeH="0" baseline="0" noProof="0" dirty="0">
                <a:ln>
                  <a:noFill/>
                </a:ln>
                <a:solidFill>
                  <a:srgbClr val="336E9F"/>
                </a:solidFill>
                <a:effectLst/>
                <a:uLnTx/>
                <a:uFillTx/>
                <a:latin typeface="Arial"/>
                <a:cs typeface="Arial"/>
              </a:rPr>
              <a:t>charts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198" name="object 10">
            <a:extLst>
              <a:ext uri="{FF2B5EF4-FFF2-40B4-BE49-F238E27FC236}">
                <a16:creationId xmlns:a16="http://schemas.microsoft.com/office/drawing/2014/main" id="{62BCA9F9-0D22-A7EE-87E0-CFF40A68058F}"/>
              </a:ext>
              <a:ext uri="{C183D7F6-B498-43B3-948B-1728B52AA6E4}">
                <adec:decorative xmlns:adec="http://schemas.microsoft.com/office/drawing/2017/decorative" val="1"/>
              </a:ext>
            </a:extLst>
          </p:cNvPr>
          <p:cNvSpPr/>
          <p:nvPr/>
        </p:nvSpPr>
        <p:spPr>
          <a:xfrm>
            <a:off x="335926" y="1917700"/>
            <a:ext cx="6775785" cy="1026248"/>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sp>
        <p:nvSpPr>
          <p:cNvPr id="199" name="object 9">
            <a:extLst>
              <a:ext uri="{FF2B5EF4-FFF2-40B4-BE49-F238E27FC236}">
                <a16:creationId xmlns:a16="http://schemas.microsoft.com/office/drawing/2014/main" id="{B9C5A4CB-A16D-1B91-1D20-8FEA07E25CB9}"/>
              </a:ext>
            </a:extLst>
          </p:cNvPr>
          <p:cNvSpPr txBox="1"/>
          <p:nvPr/>
        </p:nvSpPr>
        <p:spPr>
          <a:xfrm>
            <a:off x="444789" y="1977828"/>
            <a:ext cx="2384425" cy="161583"/>
          </a:xfrm>
          <a:prstGeom prst="rect">
            <a:avLst/>
          </a:prstGeom>
        </p:spPr>
        <p:txBody>
          <a:bodyPr vert="horz" wrap="square" lIns="0" tIns="0" rIns="0" bIns="0" rtlCol="0">
            <a:spAutoFit/>
          </a:bodyPr>
          <a:lstStyle/>
          <a:p>
            <a:pPr>
              <a:spcBef>
                <a:spcPts val="100"/>
              </a:spcBef>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WHILE</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AT</a:t>
            </a:r>
            <a:r>
              <a:rPr lang="en-GB" sz="1050" b="1" spc="-30" noProof="0" dirty="0">
                <a:solidFill>
                  <a:srgbClr val="336E9F"/>
                </a:solidFill>
                <a:latin typeface="Arial"/>
                <a:cs typeface="Arial"/>
              </a:rPr>
              <a:t> </a:t>
            </a:r>
            <a:r>
              <a:rPr lang="en-GB" sz="1050" b="1" spc="-20" noProof="0" dirty="0">
                <a:solidFill>
                  <a:srgbClr val="336E9F"/>
                </a:solidFill>
                <a:latin typeface="Arial"/>
                <a:cs typeface="Arial"/>
              </a:rPr>
              <a:t>HOME</a:t>
            </a:r>
            <a:endParaRPr lang="en-GB" sz="1050" noProof="0" dirty="0">
              <a:latin typeface="Arial"/>
              <a:cs typeface="Arial"/>
            </a:endParaRPr>
          </a:p>
        </p:txBody>
      </p:sp>
      <p:graphicFrame>
        <p:nvGraphicFramePr>
          <p:cNvPr id="196" name="exp_tbl_qtext_section11">
            <a:extLst>
              <a:ext uri="{FF2B5EF4-FFF2-40B4-BE49-F238E27FC236}">
                <a16:creationId xmlns:a16="http://schemas.microsoft.com/office/drawing/2014/main" id="{5895EDD3-F368-CA80-7402-BCD5272931C4}"/>
              </a:ext>
            </a:extLst>
          </p:cNvPr>
          <p:cNvGraphicFramePr>
            <a:graphicFrameLocks noGrp="1"/>
          </p:cNvGraphicFramePr>
          <p:nvPr>
            <p:extLst>
              <p:ext uri="{D42A27DB-BD31-4B8C-83A1-F6EECF244321}">
                <p14:modId xmlns:p14="http://schemas.microsoft.com/office/powerpoint/2010/main" val="113954064"/>
              </p:ext>
            </p:extLst>
          </p:nvPr>
        </p:nvGraphicFramePr>
        <p:xfrm>
          <a:off x="422256" y="2259948"/>
          <a:ext cx="3076357" cy="684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a:txBody>
                  <a:tcPr marL="0" marR="0" marT="0" marB="0"/>
                </a:tc>
                <a:extLst>
                  <a:ext uri="{0D108BD9-81ED-4DB2-BD59-A6C34878D82A}">
                    <a16:rowId xmlns:a16="http://schemas.microsoft.com/office/drawing/2014/main" val="975127550"/>
                  </a:ext>
                </a:extLst>
              </a:tr>
              <a:tr h="342000">
                <a:tc>
                  <a:txBody>
                    <a:bodyPr/>
                    <a:lstStyle/>
                    <a:p>
                      <a:pPr marR="5080">
                        <a:lnSpc>
                          <a:spcPts val="860"/>
                        </a:lnSpc>
                        <a:spcBef>
                          <a:spcPts val="0"/>
                        </a:spcBef>
                      </a:pPr>
                      <a:r>
                        <a:rPr lang="en-GB" sz="850" noProof="0" dirty="0">
                          <a:latin typeface="Arial"/>
                          <a:cs typeface="Arial"/>
                        </a:rPr>
                        <a:t>Q50.</a:t>
                      </a:r>
                      <a:r>
                        <a:rPr lang="en-GB" sz="850" spc="-25" noProof="0" dirty="0">
                          <a:latin typeface="Arial"/>
                          <a:cs typeface="Arial"/>
                        </a:rPr>
                        <a:t> </a:t>
                      </a:r>
                      <a:r>
                        <a:rPr lang="en-GB" sz="850" noProof="0" dirty="0">
                          <a:latin typeface="Arial"/>
                          <a:cs typeface="Arial"/>
                        </a:rPr>
                        <a:t>During</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care</a:t>
                      </a:r>
                      <a:r>
                        <a:rPr lang="en-GB" sz="850" spc="-25" noProof="0" dirty="0">
                          <a:latin typeface="Arial"/>
                          <a:cs typeface="Arial"/>
                        </a:rPr>
                        <a:t> and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voluntary</a:t>
                      </a:r>
                      <a:r>
                        <a:rPr lang="en-GB" sz="850" spc="-20"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0" marB="0"/>
                </a:tc>
                <a:extLst>
                  <a:ext uri="{0D108BD9-81ED-4DB2-BD59-A6C34878D82A}">
                    <a16:rowId xmlns:a16="http://schemas.microsoft.com/office/drawing/2014/main" val="167661913"/>
                  </a:ext>
                </a:extLst>
              </a:tr>
            </a:tbl>
          </a:graphicData>
        </a:graphic>
      </p:graphicFrame>
      <p:sp>
        <p:nvSpPr>
          <p:cNvPr id="136" name="object 12">
            <a:extLst>
              <a:ext uri="{FF2B5EF4-FFF2-40B4-BE49-F238E27FC236}">
                <a16:creationId xmlns:a16="http://schemas.microsoft.com/office/drawing/2014/main" id="{49BE71D5-238C-C33B-06D3-B6CF44797A15}"/>
              </a:ext>
              <a:ext uri="{C183D7F6-B498-43B3-948B-1728B52AA6E4}">
                <adec:decorative xmlns:adec="http://schemas.microsoft.com/office/drawing/2017/decorative" val="1"/>
              </a:ext>
            </a:extLst>
          </p:cNvPr>
          <p:cNvSpPr/>
          <p:nvPr/>
        </p:nvSpPr>
        <p:spPr>
          <a:xfrm>
            <a:off x="341975" y="3083223"/>
            <a:ext cx="6775785" cy="1219206"/>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sp>
        <p:nvSpPr>
          <p:cNvPr id="137" name="object 11">
            <a:extLst>
              <a:ext uri="{FF2B5EF4-FFF2-40B4-BE49-F238E27FC236}">
                <a16:creationId xmlns:a16="http://schemas.microsoft.com/office/drawing/2014/main" id="{03B28252-2880-DC7C-4E6D-754405320922}"/>
              </a:ext>
            </a:extLst>
          </p:cNvPr>
          <p:cNvSpPr txBox="1"/>
          <p:nvPr/>
        </p:nvSpPr>
        <p:spPr>
          <a:xfrm>
            <a:off x="421541" y="3120232"/>
            <a:ext cx="2384425" cy="191964"/>
          </a:xfrm>
          <a:prstGeom prst="rect">
            <a:avLst/>
          </a:prstGeom>
        </p:spPr>
        <p:txBody>
          <a:bodyPr vert="horz" wrap="square" lIns="0" tIns="0" rIns="0" bIns="0" rtlCol="0">
            <a:spAutoFit/>
          </a:bodyPr>
          <a:lstStyle/>
          <a:p>
            <a:pPr>
              <a:lnSpc>
                <a:spcPct val="100000"/>
              </a:lnSpc>
              <a:spcBef>
                <a:spcPts val="740"/>
              </a:spcBef>
            </a:pPr>
            <a:r>
              <a:rPr lang="en-GB" sz="1050" b="1" spc="-20" noProof="0" dirty="0">
                <a:solidFill>
                  <a:srgbClr val="336E9F"/>
                </a:solidFill>
                <a:latin typeface="Arial"/>
                <a:cs typeface="Arial"/>
              </a:rPr>
              <a:t>CARE</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6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PRACTICE</a:t>
            </a:r>
            <a:endParaRPr lang="en-GB" sz="1050" noProof="0" dirty="0">
              <a:latin typeface="Arial"/>
              <a:cs typeface="Arial"/>
            </a:endParaRPr>
          </a:p>
        </p:txBody>
      </p:sp>
      <p:graphicFrame>
        <p:nvGraphicFramePr>
          <p:cNvPr id="134" name="exp_tbl_qtext_section12">
            <a:extLst>
              <a:ext uri="{FF2B5EF4-FFF2-40B4-BE49-F238E27FC236}">
                <a16:creationId xmlns:a16="http://schemas.microsoft.com/office/drawing/2014/main" id="{F027CCE4-E5DB-97F9-91AF-334C2B995E1C}"/>
              </a:ext>
            </a:extLst>
          </p:cNvPr>
          <p:cNvGraphicFramePr>
            <a:graphicFrameLocks noGrp="1"/>
          </p:cNvGraphicFramePr>
          <p:nvPr>
            <p:extLst>
              <p:ext uri="{D42A27DB-BD31-4B8C-83A1-F6EECF244321}">
                <p14:modId xmlns:p14="http://schemas.microsoft.com/office/powerpoint/2010/main" val="3182161116"/>
              </p:ext>
            </p:extLst>
          </p:nvPr>
        </p:nvGraphicFramePr>
        <p:xfrm>
          <a:off x="422672" y="3441700"/>
          <a:ext cx="3076357" cy="73062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5080">
                        <a:lnSpc>
                          <a:spcPts val="860"/>
                        </a:lnSpc>
                        <a:spcBef>
                          <a:spcPts val="0"/>
                        </a:spcBef>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a:txBody>
                  <a:tcPr marL="0" marR="0" marT="0" marB="0"/>
                </a:tc>
                <a:extLst>
                  <a:ext uri="{0D108BD9-81ED-4DB2-BD59-A6C34878D82A}">
                    <a16:rowId xmlns:a16="http://schemas.microsoft.com/office/drawing/2014/main" val="975127550"/>
                  </a:ext>
                </a:extLst>
              </a:tr>
              <a:tr h="342000">
                <a:tc>
                  <a:txBody>
                    <a:bodyPr/>
                    <a:lstStyle/>
                    <a:p>
                      <a:pPr>
                        <a:lnSpc>
                          <a:spcPct val="100000"/>
                        </a:lnSpc>
                        <a:spcBef>
                          <a:spcPts val="0"/>
                        </a:spcBef>
                      </a:pPr>
                      <a:r>
                        <a:rPr lang="en-GB" sz="850" noProof="0" dirty="0">
                          <a:latin typeface="Arial"/>
                          <a:cs typeface="Arial"/>
                        </a:rPr>
                        <a:t>Q52.</a:t>
                      </a:r>
                      <a:r>
                        <a:rPr lang="en-GB" sz="850" spc="-15"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a:txBody>
                  <a:tcPr marL="0" marR="0" marT="0" marB="0"/>
                </a:tc>
                <a:extLst>
                  <a:ext uri="{0D108BD9-81ED-4DB2-BD59-A6C34878D82A}">
                    <a16:rowId xmlns:a16="http://schemas.microsoft.com/office/drawing/2014/main" val="167661913"/>
                  </a:ext>
                </a:extLst>
              </a:tr>
            </a:tbl>
          </a:graphicData>
        </a:graphic>
      </p:graphicFrame>
      <p:sp>
        <p:nvSpPr>
          <p:cNvPr id="141" name="object 14">
            <a:extLst>
              <a:ext uri="{FF2B5EF4-FFF2-40B4-BE49-F238E27FC236}">
                <a16:creationId xmlns:a16="http://schemas.microsoft.com/office/drawing/2014/main" id="{E13D2F79-F821-D621-5A06-03EAF3B9C33A}"/>
              </a:ext>
            </a:extLst>
          </p:cNvPr>
          <p:cNvSpPr txBox="1"/>
          <p:nvPr/>
        </p:nvSpPr>
        <p:spPr>
          <a:xfrm>
            <a:off x="421541" y="4475847"/>
            <a:ext cx="2848768" cy="161584"/>
          </a:xfrm>
          <a:prstGeom prst="rect">
            <a:avLst/>
          </a:prstGeom>
        </p:spPr>
        <p:txBody>
          <a:bodyPr vert="horz" wrap="square" lIns="0" tIns="0" rIns="0" bIns="0" rtlCol="0">
            <a:spAutoFit/>
          </a:bodyPr>
          <a:lstStyle/>
          <a:p>
            <a:pPr>
              <a:lnSpc>
                <a:spcPct val="100000"/>
              </a:lnSpc>
              <a:spcBef>
                <a:spcPts val="740"/>
              </a:spcBef>
            </a:pPr>
            <a:r>
              <a:rPr lang="en-GB" sz="1050" b="1" spc="-20" noProof="0" dirty="0">
                <a:solidFill>
                  <a:srgbClr val="336E9F"/>
                </a:solidFill>
                <a:latin typeface="Arial"/>
                <a:cs typeface="Arial"/>
              </a:rPr>
              <a:t>LIVING</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WITH</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BEYOND</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CANCER</a:t>
            </a:r>
            <a:endParaRPr lang="en-GB" sz="1050" noProof="0" dirty="0">
              <a:latin typeface="Arial"/>
              <a:cs typeface="Arial"/>
            </a:endParaRPr>
          </a:p>
        </p:txBody>
      </p:sp>
      <p:sp>
        <p:nvSpPr>
          <p:cNvPr id="142" name="object 13">
            <a:extLst>
              <a:ext uri="{FF2B5EF4-FFF2-40B4-BE49-F238E27FC236}">
                <a16:creationId xmlns:a16="http://schemas.microsoft.com/office/drawing/2014/main" id="{CBB7B20E-6CF9-E6D1-E993-975E6692BFE0}"/>
              </a:ext>
              <a:ext uri="{C183D7F6-B498-43B3-948B-1728B52AA6E4}">
                <adec:decorative xmlns:adec="http://schemas.microsoft.com/office/drawing/2017/decorative" val="1"/>
              </a:ext>
            </a:extLst>
          </p:cNvPr>
          <p:cNvSpPr/>
          <p:nvPr/>
        </p:nvSpPr>
        <p:spPr>
          <a:xfrm>
            <a:off x="341975" y="4431373"/>
            <a:ext cx="6775785" cy="1465130"/>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139" name="exp_tbl_qtext_section13">
            <a:extLst>
              <a:ext uri="{FF2B5EF4-FFF2-40B4-BE49-F238E27FC236}">
                <a16:creationId xmlns:a16="http://schemas.microsoft.com/office/drawing/2014/main" id="{50C66D56-C0EB-2F49-7123-2FBFE18388E2}"/>
              </a:ext>
            </a:extLst>
          </p:cNvPr>
          <p:cNvGraphicFramePr>
            <a:graphicFrameLocks noGrp="1"/>
          </p:cNvGraphicFramePr>
          <p:nvPr>
            <p:extLst>
              <p:ext uri="{D42A27DB-BD31-4B8C-83A1-F6EECF244321}">
                <p14:modId xmlns:p14="http://schemas.microsoft.com/office/powerpoint/2010/main" val="79494282"/>
              </p:ext>
            </p:extLst>
          </p:nvPr>
        </p:nvGraphicFramePr>
        <p:xfrm>
          <a:off x="426028" y="4731014"/>
          <a:ext cx="3076357" cy="1152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could</a:t>
                      </a:r>
                      <a:r>
                        <a:rPr lang="en-GB" sz="850" spc="-2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spc="-10" noProof="0" dirty="0">
                          <a:latin typeface="Arial"/>
                          <a:cs typeface="Arial"/>
                        </a:rPr>
                        <a:t>enough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25"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voluntary</a:t>
                      </a:r>
                      <a:r>
                        <a:rPr lang="en-GB" sz="850" spc="-20"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38705026"/>
                  </a:ext>
                </a:extLst>
              </a:tr>
              <a:tr h="468000">
                <a:tc>
                  <a:txBody>
                    <a:bodyPr/>
                    <a:lstStyle/>
                    <a:p>
                      <a:pPr marR="148590">
                        <a:lnSpc>
                          <a:spcPts val="860"/>
                        </a:lnSpc>
                        <a:spcBef>
                          <a:spcPts val="0"/>
                        </a:spcBef>
                      </a:pPr>
                      <a:r>
                        <a:rPr lang="en-GB" sz="850" noProof="0" dirty="0">
                          <a:latin typeface="Arial"/>
                          <a:cs typeface="Arial"/>
                        </a:rPr>
                        <a:t>Q54.</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offered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0"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follow</a:t>
                      </a:r>
                      <a:r>
                        <a:rPr lang="en-GB" sz="850" spc="-20" noProof="0" dirty="0">
                          <a:latin typeface="Arial"/>
                          <a:cs typeface="Arial"/>
                        </a:rPr>
                        <a:t> </a:t>
                      </a:r>
                      <a:r>
                        <a:rPr lang="en-GB" sz="850" spc="-25" noProof="0" dirty="0">
                          <a:latin typeface="Arial"/>
                          <a:cs typeface="Arial"/>
                        </a:rPr>
                        <a:t>up </a:t>
                      </a:r>
                      <a:r>
                        <a:rPr lang="en-GB" sz="850" spc="-10" noProof="0" dirty="0">
                          <a:latin typeface="Arial"/>
                          <a:cs typeface="Arial"/>
                        </a:rPr>
                        <a:t>appointment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R="58419">
                        <a:lnSpc>
                          <a:spcPts val="860"/>
                        </a:lnSpc>
                        <a:spcBef>
                          <a:spcPts val="0"/>
                        </a:spcBef>
                      </a:pPr>
                      <a:r>
                        <a:rPr lang="en-GB" sz="850" noProof="0" dirty="0">
                          <a:latin typeface="Arial"/>
                          <a:cs typeface="Arial"/>
                        </a:rPr>
                        <a:t>Q55.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possibility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cancer</a:t>
                      </a:r>
                      <a:r>
                        <a:rPr lang="en-GB" sz="850" spc="-15"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spreading</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bl>
          </a:graphicData>
        </a:graphic>
      </p:graphicFrame>
      <p:sp>
        <p:nvSpPr>
          <p:cNvPr id="146" name="object 16">
            <a:extLst>
              <a:ext uri="{FF2B5EF4-FFF2-40B4-BE49-F238E27FC236}">
                <a16:creationId xmlns:a16="http://schemas.microsoft.com/office/drawing/2014/main" id="{6E4C24FC-8942-E2D9-FBDC-33B4FAF6AF7E}"/>
              </a:ext>
            </a:extLst>
          </p:cNvPr>
          <p:cNvSpPr txBox="1"/>
          <p:nvPr/>
        </p:nvSpPr>
        <p:spPr>
          <a:xfrm>
            <a:off x="440626" y="6082733"/>
            <a:ext cx="2848768" cy="141635"/>
          </a:xfrm>
          <a:prstGeom prst="rect">
            <a:avLst/>
          </a:prstGeom>
        </p:spPr>
        <p:txBody>
          <a:bodyPr vert="horz" wrap="square" lIns="0" tIns="0" rIns="0" bIns="0" rtlCol="0">
            <a:spAutoFit/>
          </a:bodyPr>
          <a:lstStyle/>
          <a:p>
            <a:pPr>
              <a:lnSpc>
                <a:spcPct val="100000"/>
              </a:lnSpc>
              <a:spcBef>
                <a:spcPts val="100"/>
              </a:spcBef>
            </a:pPr>
            <a:r>
              <a:rPr lang="en-GB" sz="1050" b="1" spc="-20" noProof="0" dirty="0">
                <a:solidFill>
                  <a:srgbClr val="336E9F"/>
                </a:solidFill>
                <a:latin typeface="Arial"/>
                <a:cs typeface="Arial"/>
              </a:rPr>
              <a:t>YOUR</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OVERALL</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NHS</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CARE</a:t>
            </a:r>
            <a:endParaRPr lang="en-GB" sz="1050" noProof="0" dirty="0">
              <a:latin typeface="Arial"/>
              <a:cs typeface="Arial"/>
            </a:endParaRPr>
          </a:p>
        </p:txBody>
      </p:sp>
      <p:sp>
        <p:nvSpPr>
          <p:cNvPr id="147" name="object 15">
            <a:extLst>
              <a:ext uri="{FF2B5EF4-FFF2-40B4-BE49-F238E27FC236}">
                <a16:creationId xmlns:a16="http://schemas.microsoft.com/office/drawing/2014/main" id="{E2B1173A-572D-DD50-F8EC-12D500A5178C}"/>
              </a:ext>
              <a:ext uri="{C183D7F6-B498-43B3-948B-1728B52AA6E4}">
                <adec:decorative xmlns:adec="http://schemas.microsoft.com/office/drawing/2017/decorative" val="1"/>
              </a:ext>
            </a:extLst>
          </p:cNvPr>
          <p:cNvSpPr/>
          <p:nvPr/>
        </p:nvSpPr>
        <p:spPr>
          <a:xfrm>
            <a:off x="341975" y="6037467"/>
            <a:ext cx="6775785" cy="1900033"/>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144" name="exp_tbl_qtext_section14">
            <a:extLst>
              <a:ext uri="{FF2B5EF4-FFF2-40B4-BE49-F238E27FC236}">
                <a16:creationId xmlns:a16="http://schemas.microsoft.com/office/drawing/2014/main" id="{9EEC6772-B03D-E554-C0C6-E1123027D770}"/>
              </a:ext>
            </a:extLst>
          </p:cNvPr>
          <p:cNvGraphicFramePr>
            <a:graphicFrameLocks noGrp="1"/>
          </p:cNvGraphicFramePr>
          <p:nvPr>
            <p:extLst>
              <p:ext uri="{D42A27DB-BD31-4B8C-83A1-F6EECF244321}">
                <p14:modId xmlns:p14="http://schemas.microsoft.com/office/powerpoint/2010/main" val="4170866148"/>
              </p:ext>
            </p:extLst>
          </p:nvPr>
        </p:nvGraphicFramePr>
        <p:xfrm>
          <a:off x="428815" y="6376300"/>
          <a:ext cx="3076357" cy="1368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L="0">
                        <a:lnSpc>
                          <a:spcPct val="100000"/>
                        </a:lnSpc>
                        <a:spcBef>
                          <a:spcPts val="0"/>
                        </a:spcBef>
                      </a:pPr>
                      <a:r>
                        <a:rPr lang="en-GB" sz="850" noProof="0" dirty="0">
                          <a:latin typeface="Arial"/>
                          <a:cs typeface="Arial"/>
                        </a:rPr>
                        <a:t>Q56.</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whole</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worked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spc="-10" noProof="0" dirty="0">
                          <a:latin typeface="Arial"/>
                          <a:cs typeface="Arial"/>
                        </a:rPr>
                        <a:t>together</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75127550"/>
                  </a:ext>
                </a:extLst>
              </a:tr>
              <a:tr h="342000">
                <a:tc>
                  <a:txBody>
                    <a:bodyPr/>
                    <a:lstStyle/>
                    <a:p>
                      <a:pPr marL="0">
                        <a:lnSpc>
                          <a:spcPct val="100000"/>
                        </a:lnSpc>
                        <a:spcBef>
                          <a:spcPts val="0"/>
                        </a:spcBef>
                      </a:pPr>
                      <a:r>
                        <a:rPr lang="en-GB" sz="850" noProof="0" dirty="0">
                          <a:latin typeface="Arial"/>
                          <a:cs typeface="Arial"/>
                        </a:rPr>
                        <a:t>Q57.</a:t>
                      </a:r>
                      <a:r>
                        <a:rPr lang="en-GB" sz="850" spc="-20" noProof="0" dirty="0">
                          <a:latin typeface="Arial"/>
                          <a:cs typeface="Arial"/>
                        </a:rPr>
                        <a:t> </a:t>
                      </a:r>
                      <a:r>
                        <a:rPr lang="en-GB" sz="850" noProof="0" dirty="0">
                          <a:latin typeface="Arial"/>
                          <a:cs typeface="Arial"/>
                        </a:rPr>
                        <a:t>Administration</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good</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good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61913"/>
                  </a:ext>
                </a:extLst>
              </a:tr>
              <a:tr h="342000">
                <a:tc>
                  <a:txBody>
                    <a:bodyPr/>
                    <a:lstStyle/>
                    <a:p>
                      <a:pPr marL="0">
                        <a:lnSpc>
                          <a:spcPct val="100000"/>
                        </a:lnSpc>
                        <a:spcBef>
                          <a:spcPts val="0"/>
                        </a:spcBef>
                      </a:pPr>
                      <a:r>
                        <a:rPr lang="en-GB" sz="850" noProof="0" dirty="0">
                          <a:latin typeface="Arial"/>
                          <a:cs typeface="Arial"/>
                        </a:rPr>
                        <a:t>Q58.</a:t>
                      </a:r>
                      <a:r>
                        <a:rPr lang="en-GB" sz="850" spc="-30" noProof="0" dirty="0">
                          <a:latin typeface="Arial"/>
                          <a:cs typeface="Arial"/>
                        </a:rPr>
                        <a:t> </a:t>
                      </a:r>
                      <a:r>
                        <a:rPr lang="en-GB" sz="850" noProof="0" dirty="0">
                          <a:latin typeface="Arial"/>
                          <a:cs typeface="Arial"/>
                        </a:rPr>
                        <a:t>Cancer</a:t>
                      </a:r>
                      <a:r>
                        <a:rPr lang="en-GB" sz="850" spc="-30" noProof="0" dirty="0">
                          <a:latin typeface="Arial"/>
                          <a:cs typeface="Arial"/>
                        </a:rPr>
                        <a:t> </a:t>
                      </a:r>
                      <a:r>
                        <a:rPr lang="en-GB" sz="850" noProof="0" dirty="0">
                          <a:latin typeface="Arial"/>
                          <a:cs typeface="Arial"/>
                        </a:rPr>
                        <a:t>research</a:t>
                      </a:r>
                      <a:r>
                        <a:rPr lang="en-GB" sz="850" spc="-30" noProof="0" dirty="0">
                          <a:latin typeface="Arial"/>
                          <a:cs typeface="Arial"/>
                        </a:rPr>
                        <a:t> </a:t>
                      </a:r>
                      <a:r>
                        <a:rPr lang="en-GB" sz="850" noProof="0" dirty="0">
                          <a:latin typeface="Arial"/>
                          <a:cs typeface="Arial"/>
                        </a:rPr>
                        <a:t>opportunities</a:t>
                      </a:r>
                      <a:r>
                        <a:rPr lang="en-GB" sz="850" spc="-25" noProof="0" dirty="0">
                          <a:latin typeface="Arial"/>
                          <a:cs typeface="Arial"/>
                        </a:rPr>
                        <a:t> </a:t>
                      </a:r>
                      <a:r>
                        <a:rPr lang="en-GB" sz="850" noProof="0" dirty="0">
                          <a:latin typeface="Arial"/>
                          <a:cs typeface="Arial"/>
                        </a:rPr>
                        <a:t>were</a:t>
                      </a:r>
                      <a:r>
                        <a:rPr lang="en-GB" sz="850" spc="-30" noProof="0" dirty="0">
                          <a:latin typeface="Arial"/>
                          <a:cs typeface="Arial"/>
                        </a:rPr>
                        <a:t> </a:t>
                      </a:r>
                      <a:r>
                        <a:rPr lang="en-GB" sz="850" noProof="0" dirty="0">
                          <a:latin typeface="Arial"/>
                          <a:cs typeface="Arial"/>
                        </a:rPr>
                        <a:t>discussed</a:t>
                      </a:r>
                      <a:r>
                        <a:rPr lang="en-GB" sz="850" spc="-30"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70366707"/>
                  </a:ext>
                </a:extLst>
              </a:tr>
              <a:tr h="342000">
                <a:tc>
                  <a:txBody>
                    <a:bodyPr/>
                    <a:lstStyle/>
                    <a:p>
                      <a:pPr marL="0" marR="95250">
                        <a:lnSpc>
                          <a:spcPts val="860"/>
                        </a:lnSpc>
                        <a:spcBef>
                          <a:spcPts val="0"/>
                        </a:spcBef>
                      </a:pPr>
                      <a:endParaRPr lang="en-GB" sz="850" noProof="0" dirty="0">
                        <a:latin typeface="Arial"/>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01967332"/>
                  </a:ext>
                </a:extLst>
              </a:tr>
            </a:tbl>
          </a:graphicData>
        </a:graphic>
      </p:graphicFrame>
      <p:graphicFrame>
        <p:nvGraphicFramePr>
          <p:cNvPr id="12" name="exp_tbl_qtext_q59">
            <a:extLst>
              <a:ext uri="{FF2B5EF4-FFF2-40B4-BE49-F238E27FC236}">
                <a16:creationId xmlns:a16="http://schemas.microsoft.com/office/drawing/2014/main" id="{AD31B5EB-3B59-92D5-916A-E518B2FDC0AC}"/>
              </a:ext>
            </a:extLst>
          </p:cNvPr>
          <p:cNvGraphicFramePr>
            <a:graphicFrameLocks noGrp="1"/>
          </p:cNvGraphicFramePr>
          <p:nvPr>
            <p:extLst>
              <p:ext uri="{D42A27DB-BD31-4B8C-83A1-F6EECF244321}">
                <p14:modId xmlns:p14="http://schemas.microsoft.com/office/powerpoint/2010/main" val="3225930792"/>
              </p:ext>
            </p:extLst>
          </p:nvPr>
        </p:nvGraphicFramePr>
        <p:xfrm>
          <a:off x="420387" y="7595500"/>
          <a:ext cx="3076357" cy="342000"/>
        </p:xfrm>
        <a:graphic>
          <a:graphicData uri="http://schemas.openxmlformats.org/drawingml/2006/table">
            <a:tbl>
              <a:tblPr firstRow="1">
                <a:tableStyleId>{2D5ABB26-0587-4C30-8999-92F81FD0307C}</a:tableStyleId>
              </a:tblPr>
              <a:tblGrid>
                <a:gridCol w="3076357">
                  <a:extLst>
                    <a:ext uri="{9D8B030D-6E8A-4147-A177-3AD203B41FA5}">
                      <a16:colId xmlns:a16="http://schemas.microsoft.com/office/drawing/2014/main" val="4118929043"/>
                    </a:ext>
                  </a:extLst>
                </a:gridCol>
              </a:tblGrid>
              <a:tr h="342000">
                <a:tc>
                  <a:txBody>
                    <a:bodyPr/>
                    <a:lstStyle/>
                    <a:p>
                      <a:pPr marR="5080">
                        <a:lnSpc>
                          <a:spcPts val="860"/>
                        </a:lnSpc>
                        <a:spcBef>
                          <a:spcPts val="0"/>
                        </a:spcBef>
                      </a:pPr>
                      <a:r>
                        <a:rPr lang="en-GB" sz="850" noProof="0" dirty="0">
                          <a:latin typeface="Arial"/>
                          <a:cs typeface="Arial"/>
                        </a:rPr>
                        <a:t>Q59.</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average</a:t>
                      </a:r>
                      <a:r>
                        <a:rPr lang="en-GB" sz="850" spc="-20" noProof="0" dirty="0">
                          <a:latin typeface="Arial"/>
                          <a:cs typeface="Arial"/>
                        </a:rPr>
                        <a:t> </a:t>
                      </a:r>
                      <a:r>
                        <a:rPr lang="en-GB" sz="850" noProof="0" dirty="0">
                          <a:latin typeface="Arial"/>
                          <a:cs typeface="Arial"/>
                        </a:rPr>
                        <a:t>rating</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scored</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poor</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very</a:t>
                      </a:r>
                      <a:r>
                        <a:rPr lang="en-GB" sz="850" spc="-20" noProof="0" dirty="0">
                          <a:latin typeface="Arial"/>
                          <a:cs typeface="Arial"/>
                        </a:rPr>
                        <a:t> good</a:t>
                      </a:r>
                      <a:endParaRPr lang="en-GB" sz="850" noProof="0" dirty="0">
                        <a:latin typeface="Arial"/>
                        <a:cs typeface="Aria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9175548"/>
                  </a:ext>
                </a:extLst>
              </a:tr>
            </a:tbl>
          </a:graphicData>
        </a:graphic>
      </p:graphicFrame>
      <p:graphicFrame>
        <p:nvGraphicFramePr>
          <p:cNvPr id="13" name="chart_q59">
            <a:extLst>
              <a:ext uri="{FF2B5EF4-FFF2-40B4-BE49-F238E27FC236}">
                <a16:creationId xmlns:a16="http://schemas.microsoft.com/office/drawing/2014/main" id="{B81B3E28-E6A8-10E9-7048-87D8FE63997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105418219"/>
              </p:ext>
            </p:extLst>
          </p:nvPr>
        </p:nvGraphicFramePr>
        <p:xfrm>
          <a:off x="3531664" y="7366900"/>
          <a:ext cx="3599386" cy="53115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_section14">
            <a:extLst>
              <a:ext uri="{FF2B5EF4-FFF2-40B4-BE49-F238E27FC236}">
                <a16:creationId xmlns:a16="http://schemas.microsoft.com/office/drawing/2014/main" id="{23DEE974-AD09-3B05-3736-D1E1A46F273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9072363"/>
              </p:ext>
            </p:extLst>
          </p:nvPr>
        </p:nvGraphicFramePr>
        <p:xfrm>
          <a:off x="3531664" y="5896504"/>
          <a:ext cx="3599386" cy="161235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8" name="chart_section13">
            <a:extLst>
              <a:ext uri="{FF2B5EF4-FFF2-40B4-BE49-F238E27FC236}">
                <a16:creationId xmlns:a16="http://schemas.microsoft.com/office/drawing/2014/main" id="{278AA94C-FDAD-C08E-544B-E5493BAFBA9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156204237"/>
              </p:ext>
            </p:extLst>
          </p:nvPr>
        </p:nvGraphicFramePr>
        <p:xfrm>
          <a:off x="3531664" y="4294160"/>
          <a:ext cx="3599386" cy="175849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3" name="chart_section12">
            <a:extLst>
              <a:ext uri="{FF2B5EF4-FFF2-40B4-BE49-F238E27FC236}">
                <a16:creationId xmlns:a16="http://schemas.microsoft.com/office/drawing/2014/main" id="{F98FF78B-338F-A0E0-9B0B-0DD7FAFB723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401378594"/>
              </p:ext>
            </p:extLst>
          </p:nvPr>
        </p:nvGraphicFramePr>
        <p:xfrm>
          <a:off x="3527792" y="3083222"/>
          <a:ext cx="3599386" cy="130870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5" name="chart_section11">
            <a:extLst>
              <a:ext uri="{FF2B5EF4-FFF2-40B4-BE49-F238E27FC236}">
                <a16:creationId xmlns:a16="http://schemas.microsoft.com/office/drawing/2014/main" id="{7D8E7EE8-C2FA-1967-A576-6287A39BA6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347655527"/>
              </p:ext>
            </p:extLst>
          </p:nvPr>
        </p:nvGraphicFramePr>
        <p:xfrm>
          <a:off x="3521743" y="1917700"/>
          <a:ext cx="3599386" cy="1113301"/>
        </p:xfrm>
        <a:graphic>
          <a:graphicData uri="http://schemas.openxmlformats.org/drawingml/2006/chart">
            <c:chart xmlns:c="http://schemas.openxmlformats.org/drawingml/2006/chart" xmlns:r="http://schemas.openxmlformats.org/officeDocument/2006/relationships" r:id="rId6"/>
          </a:graphicData>
        </a:graphic>
      </p:graphicFrame>
      <p:grpSp>
        <p:nvGrpSpPr>
          <p:cNvPr id="10" name="Group 1">
            <a:extLst>
              <a:ext uri="{FF2B5EF4-FFF2-40B4-BE49-F238E27FC236}">
                <a16:creationId xmlns:a16="http://schemas.microsoft.com/office/drawing/2014/main" id="{4A30A771-8B86-29DD-A888-D03A6C5A0544}"/>
              </a:ext>
              <a:ext uri="{C183D7F6-B498-43B3-948B-1728B52AA6E4}">
                <adec:decorative xmlns:adec="http://schemas.microsoft.com/office/drawing/2017/decorative" val="1"/>
              </a:ext>
            </a:extLst>
          </p:cNvPr>
          <p:cNvGrpSpPr/>
          <p:nvPr/>
        </p:nvGrpSpPr>
        <p:grpSpPr>
          <a:xfrm>
            <a:off x="281287" y="1191872"/>
            <a:ext cx="6925963" cy="600803"/>
            <a:chOff x="281287" y="1191872"/>
            <a:chExt cx="6925963" cy="600803"/>
          </a:xfrm>
        </p:grpSpPr>
        <p:sp>
          <p:nvSpPr>
            <p:cNvPr id="14" name="level_name_text">
              <a:extLst>
                <a:ext uri="{FF2B5EF4-FFF2-40B4-BE49-F238E27FC236}">
                  <a16:creationId xmlns:a16="http://schemas.microsoft.com/office/drawing/2014/main" id="{949E36B7-5A82-052F-E1E3-4C317618C18B}"/>
                </a:ext>
              </a:extLst>
            </p:cNvPr>
            <p:cNvSpPr txBox="1"/>
            <p:nvPr/>
          </p:nvSpPr>
          <p:spPr>
            <a:xfrm>
              <a:off x="281287" y="1438732"/>
              <a:ext cx="6925963" cy="353943"/>
            </a:xfrm>
            <a:prstGeom prst="rect">
              <a:avLst/>
            </a:prstGeom>
            <a:noFill/>
          </p:spPr>
          <p:txBody>
            <a:bodyPr wrap="square">
              <a:spAutoFit/>
            </a:bodyPr>
            <a:lstStyle/>
            <a:p>
              <a:r>
                <a:rPr lang="en-GB" sz="850" spc="-10" noProof="0" dirty="0">
                  <a:latin typeface="Arial"/>
                  <a:cs typeface="Arial"/>
                </a:rPr>
                <a:t>The</a:t>
              </a:r>
              <a:r>
                <a:rPr lang="en-GB" sz="850" spc="-25" noProof="0" dirty="0">
                  <a:latin typeface="Arial"/>
                  <a:cs typeface="Arial"/>
                </a:rPr>
                <a:t> </a:t>
              </a:r>
              <a:r>
                <a:rPr lang="en-GB" sz="850" spc="-10" noProof="0" dirty="0">
                  <a:latin typeface="Arial"/>
                  <a:cs typeface="Arial"/>
                </a:rPr>
                <a:t>left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a:t>
              </a:r>
              <a:r>
                <a:rPr lang="en-GB" sz="850" spc="-25" noProof="0" dirty="0">
                  <a:latin typeface="Arial"/>
                  <a:cs typeface="Arial"/>
                </a:rPr>
                <a:t> </a:t>
              </a:r>
              <a:r>
                <a:rPr lang="en-GB" sz="850" noProof="0" dirty="0">
                  <a:latin typeface="Arial"/>
                  <a:cs typeface="Arial"/>
                </a:rPr>
                <a:t>is</a:t>
              </a:r>
              <a:r>
                <a:rPr lang="en-GB" sz="850" spc="-20" noProof="0" dirty="0">
                  <a:latin typeface="Arial"/>
                  <a:cs typeface="Arial"/>
                </a:rPr>
                <a:t> the</a:t>
              </a:r>
              <a:r>
                <a:rPr lang="en-GB" sz="850" spc="-25" noProof="0" dirty="0">
                  <a:latin typeface="Arial"/>
                  <a:cs typeface="Arial"/>
                </a:rPr>
                <a:t> </a:t>
              </a:r>
              <a:r>
                <a:rPr lang="en-GB" sz="850" spc="-20" noProof="0" dirty="0">
                  <a:latin typeface="Arial"/>
                  <a:cs typeface="Arial"/>
                </a:rPr>
                <a:t>lowest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a:t>
              </a:r>
              <a:r>
                <a:rPr lang="en-GB" sz="850" spc="-20" noProof="0">
                  <a:latin typeface="Arial"/>
                  <a:cs typeface="Arial"/>
                </a:rPr>
                <a:t>s</a:t>
              </a:r>
              <a:r>
                <a:rPr lang="en-GB" sz="850" spc="-20" noProof="0" dirty="0">
                  <a:latin typeface="Arial"/>
                  <a:cs typeface="Arial"/>
                </a:rPr>
                <a:t>. </a:t>
              </a:r>
              <a:r>
                <a:rPr lang="en-GB" sz="850" spc="-10" noProof="0" dirty="0">
                  <a:latin typeface="Arial"/>
                  <a:cs typeface="Arial"/>
                </a:rPr>
                <a:t>The</a:t>
              </a:r>
              <a:r>
                <a:rPr lang="en-GB" sz="850" spc="-25" noProof="0" dirty="0">
                  <a:latin typeface="Arial"/>
                  <a:cs typeface="Arial"/>
                </a:rPr>
                <a:t> </a:t>
              </a:r>
              <a:r>
                <a:rPr lang="en-GB" sz="850" spc="-20" noProof="0" dirty="0">
                  <a:latin typeface="Arial"/>
                  <a:cs typeface="Arial"/>
                </a:rPr>
                <a:t>right</a:t>
              </a:r>
              <a:r>
                <a:rPr lang="en-GB" sz="850" spc="-25" noProof="0" dirty="0">
                  <a:latin typeface="Arial"/>
                  <a:cs typeface="Arial"/>
                </a:rPr>
                <a:t> </a:t>
              </a:r>
              <a:r>
                <a:rPr lang="en-GB" sz="850" spc="-20" noProof="0" dirty="0">
                  <a:latin typeface="Arial"/>
                  <a:cs typeface="Arial"/>
                </a:rPr>
                <a:t>outer</a:t>
              </a:r>
              <a:r>
                <a:rPr lang="en-GB" sz="850" spc="-25" noProof="0" dirty="0">
                  <a:latin typeface="Arial"/>
                  <a:cs typeface="Arial"/>
                </a:rPr>
                <a:t> </a:t>
              </a:r>
              <a:r>
                <a:rPr lang="en-GB" sz="850" spc="-20" noProof="0" dirty="0">
                  <a:latin typeface="Arial"/>
                  <a:cs typeface="Arial"/>
                </a:rPr>
                <a:t>edge </a:t>
              </a:r>
              <a:r>
                <a:rPr lang="en-GB" sz="850" spc="-10" noProof="0" dirty="0">
                  <a:latin typeface="Arial"/>
                  <a:cs typeface="Arial"/>
                </a:rPr>
                <a:t>of</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bars </a:t>
              </a:r>
              <a:r>
                <a:rPr lang="en-GB" sz="850" noProof="0" dirty="0">
                  <a:latin typeface="Arial"/>
                  <a:cs typeface="Arial"/>
                </a:rPr>
                <a:t>is</a:t>
              </a:r>
              <a:r>
                <a:rPr lang="en-GB" sz="850" spc="-25" noProof="0" dirty="0">
                  <a:latin typeface="Arial"/>
                  <a:cs typeface="Arial"/>
                </a:rPr>
                <a:t> </a:t>
              </a:r>
              <a:r>
                <a:rPr lang="en-GB" sz="850" spc="-20" noProof="0" dirty="0">
                  <a:latin typeface="Arial"/>
                  <a:cs typeface="Arial"/>
                </a:rPr>
                <a:t>the</a:t>
              </a:r>
              <a:r>
                <a:rPr lang="en-GB" sz="850" spc="-25" noProof="0" dirty="0">
                  <a:latin typeface="Arial"/>
                  <a:cs typeface="Arial"/>
                </a:rPr>
                <a:t> </a:t>
              </a:r>
              <a:r>
                <a:rPr lang="en-GB" sz="850" spc="-20" noProof="0" dirty="0">
                  <a:latin typeface="Arial"/>
                  <a:cs typeface="Arial"/>
                </a:rPr>
                <a:t>highest</a:t>
              </a:r>
              <a:r>
                <a:rPr lang="en-GB" sz="850" spc="-25" noProof="0" dirty="0">
                  <a:latin typeface="Arial"/>
                  <a:cs typeface="Arial"/>
                </a:rPr>
                <a:t> </a:t>
              </a:r>
              <a:r>
                <a:rPr lang="en-GB" sz="850" spc="-20" noProof="0" dirty="0">
                  <a:latin typeface="Arial"/>
                  <a:cs typeface="Arial"/>
                </a:rPr>
                <a:t>score achieved</a:t>
              </a:r>
              <a:r>
                <a:rPr lang="en-GB" sz="850" spc="-25" noProof="0" dirty="0">
                  <a:latin typeface="Arial"/>
                  <a:cs typeface="Arial"/>
                </a:rPr>
                <a:t> </a:t>
              </a:r>
              <a:r>
                <a:rPr lang="en-GB" sz="850" spc="-10" noProof="0" dirty="0">
                  <a:latin typeface="Arial"/>
                  <a:cs typeface="Arial"/>
                </a:rPr>
                <a:t>of</a:t>
              </a:r>
              <a:r>
                <a:rPr lang="en-GB" sz="850" spc="-25" noProof="0" dirty="0">
                  <a:latin typeface="Arial"/>
                  <a:cs typeface="Arial"/>
                </a:rPr>
                <a:t> </a:t>
              </a:r>
              <a:r>
                <a:rPr lang="en-GB" sz="850" spc="-10" noProof="0">
                  <a:latin typeface="Arial"/>
                  <a:cs typeface="Arial"/>
                </a:rPr>
                <a:t>all</a:t>
              </a:r>
              <a:r>
                <a:rPr lang="en-GB" sz="850" spc="-25" noProof="0">
                  <a:latin typeface="Arial"/>
                  <a:cs typeface="Arial"/>
                </a:rPr>
                <a:t> alliances</a:t>
              </a:r>
              <a:r>
                <a:rPr lang="en-GB" sz="850" spc="-25" noProof="0" dirty="0">
                  <a:latin typeface="Arial"/>
                  <a:cs typeface="Arial"/>
                </a:rPr>
                <a:t>.</a:t>
              </a:r>
              <a:endParaRPr lang="en-GB" sz="850" noProof="0" dirty="0"/>
            </a:p>
          </p:txBody>
        </p:sp>
        <p:sp>
          <p:nvSpPr>
            <p:cNvPr id="15" name="object 7">
              <a:extLst>
                <a:ext uri="{FF2B5EF4-FFF2-40B4-BE49-F238E27FC236}">
                  <a16:creationId xmlns:a16="http://schemas.microsoft.com/office/drawing/2014/main" id="{6709A5E5-0AF7-20E4-7FB2-DDDC30580802}"/>
                </a:ext>
              </a:extLst>
            </p:cNvPr>
            <p:cNvSpPr/>
            <p:nvPr/>
          </p:nvSpPr>
          <p:spPr>
            <a:xfrm>
              <a:off x="5530851" y="1284206"/>
              <a:ext cx="108585" cy="108585"/>
            </a:xfrm>
            <a:custGeom>
              <a:avLst/>
              <a:gdLst/>
              <a:ahLst/>
              <a:cxnLst/>
              <a:rect l="l" t="t" r="r" b="b"/>
              <a:pathLst>
                <a:path w="108585" h="108584">
                  <a:moveTo>
                    <a:pt x="53995" y="107991"/>
                  </a:moveTo>
                  <a:lnTo>
                    <a:pt x="0" y="53995"/>
                  </a:lnTo>
                  <a:lnTo>
                    <a:pt x="53995" y="0"/>
                  </a:lnTo>
                  <a:lnTo>
                    <a:pt x="107991" y="53995"/>
                  </a:lnTo>
                  <a:lnTo>
                    <a:pt x="53995" y="107991"/>
                  </a:lnTo>
                  <a:close/>
                </a:path>
              </a:pathLst>
            </a:custGeom>
            <a:solidFill>
              <a:srgbClr val="231F20"/>
            </a:solidFill>
          </p:spPr>
          <p:txBody>
            <a:bodyPr wrap="square" lIns="0" tIns="0" rIns="0" bIns="0" rtlCol="0"/>
            <a:lstStyle/>
            <a:p>
              <a:endParaRPr lang="en-GB" noProof="0" dirty="0"/>
            </a:p>
          </p:txBody>
        </p:sp>
        <p:sp>
          <p:nvSpPr>
            <p:cNvPr id="16" name="object 6">
              <a:extLst>
                <a:ext uri="{FF2B5EF4-FFF2-40B4-BE49-F238E27FC236}">
                  <a16:creationId xmlns:a16="http://schemas.microsoft.com/office/drawing/2014/main" id="{F17FAC48-B4FC-869F-D7E4-B3E3D6872A20}"/>
                </a:ext>
              </a:extLst>
            </p:cNvPr>
            <p:cNvSpPr/>
            <p:nvPr/>
          </p:nvSpPr>
          <p:spPr>
            <a:xfrm>
              <a:off x="37020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7" name="object 5">
              <a:extLst>
                <a:ext uri="{FF2B5EF4-FFF2-40B4-BE49-F238E27FC236}">
                  <a16:creationId xmlns:a16="http://schemas.microsoft.com/office/drawing/2014/main" id="{00D856AB-E38D-F233-9FD5-10575DA89C71}"/>
                </a:ext>
              </a:extLst>
            </p:cNvPr>
            <p:cNvSpPr/>
            <p:nvPr/>
          </p:nvSpPr>
          <p:spPr>
            <a:xfrm>
              <a:off x="2025651" y="126750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8" name="object 4">
              <a:extLst>
                <a:ext uri="{FF2B5EF4-FFF2-40B4-BE49-F238E27FC236}">
                  <a16:creationId xmlns:a16="http://schemas.microsoft.com/office/drawing/2014/main" id="{2542D3DB-3A4C-5349-3ED9-802355ED870E}"/>
                </a:ext>
              </a:extLst>
            </p:cNvPr>
            <p:cNvSpPr/>
            <p:nvPr/>
          </p:nvSpPr>
          <p:spPr>
            <a:xfrm>
              <a:off x="425451" y="1267507"/>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19" name="object 3">
              <a:extLst>
                <a:ext uri="{FF2B5EF4-FFF2-40B4-BE49-F238E27FC236}">
                  <a16:creationId xmlns:a16="http://schemas.microsoft.com/office/drawing/2014/main" id="{DC739BAA-EAC9-5BE4-04DD-AE1CFA0EDBDE}"/>
                </a:ext>
              </a:extLst>
            </p:cNvPr>
            <p:cNvSpPr txBox="1"/>
            <p:nvPr/>
          </p:nvSpPr>
          <p:spPr>
            <a:xfrm>
              <a:off x="349250" y="1245536"/>
              <a:ext cx="6785203" cy="166136"/>
            </a:xfrm>
            <a:prstGeom prst="rect">
              <a:avLst/>
            </a:prstGeom>
          </p:spPr>
          <p:txBody>
            <a:bodyPr vert="horz" wrap="square" lIns="0" tIns="12700" rIns="0" bIns="0" rtlCol="0">
              <a:spAutoFit/>
            </a:bodyPr>
            <a:lstStyle/>
            <a:p>
              <a:pPr marL="48260" marR="224790" indent="359410">
                <a:lnSpc>
                  <a:spcPct val="131300"/>
                </a:lnSpc>
                <a:spcBef>
                  <a:spcPts val="640"/>
                </a:spcBef>
                <a:tabLst>
                  <a:tab pos="2064385" algn="l"/>
                  <a:tab pos="3720465" algn="l"/>
                  <a:tab pos="5376545" algn="l"/>
                </a:tabLst>
              </a:pPr>
              <a:r>
                <a:rPr lang="en-GB" sz="850" noProof="0" dirty="0">
                  <a:latin typeface="Arial"/>
                  <a:cs typeface="Arial"/>
                </a:rPr>
                <a:t>Lower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Within</a:t>
              </a:r>
              <a:r>
                <a:rPr lang="en-GB" sz="850" spc="-4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Upper</a:t>
              </a:r>
              <a:r>
                <a:rPr lang="en-GB" sz="850" spc="-30" noProof="0" dirty="0">
                  <a:latin typeface="Arial"/>
                  <a:cs typeface="Arial"/>
                </a:rPr>
                <a:t> </a:t>
              </a:r>
              <a:r>
                <a:rPr lang="en-GB" sz="850" noProof="0" dirty="0">
                  <a:latin typeface="Arial"/>
                  <a:cs typeface="Arial"/>
                </a:rPr>
                <a:t>expected</a:t>
              </a:r>
              <a:r>
                <a:rPr lang="en-GB" sz="850" spc="-25" noProof="0" dirty="0">
                  <a:latin typeface="Arial"/>
                  <a:cs typeface="Arial"/>
                </a:rPr>
                <a:t> </a:t>
              </a:r>
              <a:r>
                <a:rPr lang="en-GB" sz="850" spc="-10" noProof="0" dirty="0">
                  <a:latin typeface="Arial"/>
                  <a:cs typeface="Arial"/>
                </a:rPr>
                <a:t>range</a:t>
              </a:r>
              <a:r>
                <a:rPr lang="en-GB" sz="850" noProof="0" dirty="0">
                  <a:latin typeface="Arial"/>
                  <a:cs typeface="Arial"/>
                </a:rPr>
                <a:t>	Case</a:t>
              </a:r>
              <a:r>
                <a:rPr lang="en-GB" sz="850" spc="-20" noProof="0" dirty="0">
                  <a:latin typeface="Arial"/>
                  <a:cs typeface="Arial"/>
                </a:rPr>
                <a:t> </a:t>
              </a:r>
              <a:r>
                <a:rPr lang="en-GB" sz="850" noProof="0" dirty="0">
                  <a:latin typeface="Arial"/>
                  <a:cs typeface="Arial"/>
                </a:rPr>
                <a:t>mix</a:t>
              </a:r>
              <a:r>
                <a:rPr lang="en-GB" sz="850" spc="-15" noProof="0" dirty="0">
                  <a:latin typeface="Arial"/>
                  <a:cs typeface="Arial"/>
                </a:rPr>
                <a:t> </a:t>
              </a:r>
              <a:r>
                <a:rPr lang="en-GB" sz="850" noProof="0" dirty="0">
                  <a:latin typeface="Arial"/>
                  <a:cs typeface="Arial"/>
                </a:rPr>
                <a:t>adjusted</a:t>
              </a:r>
              <a:r>
                <a:rPr lang="en-GB" sz="850" spc="-15" noProof="0" dirty="0">
                  <a:latin typeface="Arial"/>
                  <a:cs typeface="Arial"/>
                </a:rPr>
                <a:t> </a:t>
              </a:r>
              <a:r>
                <a:rPr lang="en-GB" sz="850" spc="-10" noProof="0" dirty="0">
                  <a:latin typeface="Arial"/>
                  <a:cs typeface="Arial"/>
                </a:rPr>
                <a:t>score</a:t>
              </a:r>
              <a:endParaRPr lang="en-GB" sz="850" noProof="0" dirty="0">
                <a:latin typeface="Arial"/>
                <a:cs typeface="Arial"/>
              </a:endParaRPr>
            </a:p>
          </p:txBody>
        </p:sp>
        <p:sp>
          <p:nvSpPr>
            <p:cNvPr id="20" name="object 2">
              <a:extLst>
                <a:ext uri="{FF2B5EF4-FFF2-40B4-BE49-F238E27FC236}">
                  <a16:creationId xmlns:a16="http://schemas.microsoft.com/office/drawing/2014/main" id="{F0D46EF1-7787-F9E8-A47E-F40A08BC7467}"/>
                </a:ext>
              </a:extLst>
            </p:cNvPr>
            <p:cNvSpPr/>
            <p:nvPr/>
          </p:nvSpPr>
          <p:spPr>
            <a:xfrm>
              <a:off x="345848" y="1191872"/>
              <a:ext cx="6775785" cy="585639"/>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127" name="txt_org_name">
            <a:extLst>
              <a:ext uri="{FF2B5EF4-FFF2-40B4-BE49-F238E27FC236}">
                <a16:creationId xmlns:a16="http://schemas.microsoft.com/office/drawing/2014/main" id="{7105D2CF-38D9-8604-A10B-3F29E6FA713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8" name="txt_survey">
            <a:extLst>
              <a:ext uri="{FF2B5EF4-FFF2-40B4-BE49-F238E27FC236}">
                <a16:creationId xmlns:a16="http://schemas.microsoft.com/office/drawing/2014/main" id="{91704B2E-2DEA-C378-5250-DDF0D3268FC4}"/>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5" name="Group 4">
            <a:extLst>
              <a:ext uri="{FF2B5EF4-FFF2-40B4-BE49-F238E27FC236}">
                <a16:creationId xmlns:a16="http://schemas.microsoft.com/office/drawing/2014/main" id="{9C49095B-2113-C392-5B98-A8985FDDEDF1}"/>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6" name="object 4">
              <a:hlinkClick r:id="rId7" action="ppaction://hlinksldjump"/>
              <a:extLst>
                <a:ext uri="{FF2B5EF4-FFF2-40B4-BE49-F238E27FC236}">
                  <a16:creationId xmlns:a16="http://schemas.microsoft.com/office/drawing/2014/main" id="{447F34B0-DE16-E865-8802-122A5A7B6AE7}"/>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7" name="object 3">
              <a:hlinkClick r:id="rId7" action="ppaction://hlinksldjump"/>
              <a:extLst>
                <a:ext uri="{FF2B5EF4-FFF2-40B4-BE49-F238E27FC236}">
                  <a16:creationId xmlns:a16="http://schemas.microsoft.com/office/drawing/2014/main" id="{1C589891-F771-94D4-7703-33E987EEB0FC}"/>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3DC5B20C-B266-7C10-66CC-341F7828D8A1}"/>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975B70F8-A3BA-4C30-95B9-04A1C635C47C}" type="slidenum">
              <a:rPr lang="en-GB" spc="-25" noProof="0"/>
              <a:t>16</a:t>
            </a:fld>
            <a:endParaRPr lang="en-GB" spc="-25" noProof="0" dirty="0"/>
          </a:p>
        </p:txBody>
      </p:sp>
      <p:sp>
        <p:nvSpPr>
          <p:cNvPr id="40" name="object 1">
            <a:extLst>
              <a:ext uri="{FF2B5EF4-FFF2-40B4-BE49-F238E27FC236}">
                <a16:creationId xmlns:a16="http://schemas.microsoft.com/office/drawing/2014/main" id="{52BFA1DF-5A7C-7E6A-AE9E-175553D698A1}"/>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Comparability 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pSp>
        <p:nvGrpSpPr>
          <p:cNvPr id="47" name="Group 1">
            <a:extLst>
              <a:ext uri="{FF2B5EF4-FFF2-40B4-BE49-F238E27FC236}">
                <a16:creationId xmlns:a16="http://schemas.microsoft.com/office/drawing/2014/main" id="{4EB10250-C9ED-B747-7961-4212EB7F368C}"/>
              </a:ext>
              <a:ext uri="{C183D7F6-B498-43B3-948B-1728B52AA6E4}">
                <adec:decorative xmlns:adec="http://schemas.microsoft.com/office/drawing/2017/decorative" val="1"/>
              </a:ext>
            </a:extLst>
          </p:cNvPr>
          <p:cNvGrpSpPr/>
          <p:nvPr/>
        </p:nvGrpSpPr>
        <p:grpSpPr>
          <a:xfrm>
            <a:off x="349101" y="1242200"/>
            <a:ext cx="6775785" cy="760591"/>
            <a:chOff x="349101" y="1242200"/>
            <a:chExt cx="6775785" cy="760591"/>
          </a:xfrm>
        </p:grpSpPr>
        <p:sp>
          <p:nvSpPr>
            <p:cNvPr id="27" name="object 11"/>
            <p:cNvSpPr txBox="1"/>
            <p:nvPr/>
          </p:nvSpPr>
          <p:spPr>
            <a:xfrm>
              <a:off x="5615788" y="1266191"/>
              <a:ext cx="1348105" cy="736600"/>
            </a:xfrm>
            <a:prstGeom prst="rect">
              <a:avLst/>
            </a:prstGeom>
          </p:spPr>
          <p:txBody>
            <a:bodyPr vert="horz" wrap="square" lIns="0" tIns="31750" rIns="0" bIns="0" rtlCol="0">
              <a:spAutoFit/>
            </a:bodyPr>
            <a:lstStyle/>
            <a:p>
              <a:pPr marR="118110">
                <a:lnSpc>
                  <a:spcPts val="810"/>
                </a:lnSpc>
                <a:spcBef>
                  <a:spcPts val="250"/>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below</a:t>
              </a:r>
              <a:r>
                <a:rPr lang="en-GB" sz="800" spc="-15" noProof="0" dirty="0">
                  <a:latin typeface="Arial"/>
                  <a:cs typeface="Arial"/>
                </a:rPr>
                <a:t> </a:t>
              </a:r>
              <a:r>
                <a:rPr lang="en-GB" sz="800" spc="-30" noProof="0" dirty="0">
                  <a:latin typeface="Arial"/>
                  <a:cs typeface="Arial"/>
                </a:rPr>
                <a:t>lower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a:p>
              <a:pPr marR="50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between</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and 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a:p>
              <a:pPr marR="1066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above</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35" name="object 10">
              <a:extLst>
                <a:ext uri="{FF2B5EF4-FFF2-40B4-BE49-F238E27FC236}">
                  <a16:creationId xmlns:a16="http://schemas.microsoft.com/office/drawing/2014/main" id="{A80890DE-41D5-24E2-B743-791DFB5FA16D}"/>
                </a:ext>
              </a:extLst>
            </p:cNvPr>
            <p:cNvSpPr/>
            <p:nvPr/>
          </p:nvSpPr>
          <p:spPr>
            <a:xfrm>
              <a:off x="5203223" y="1795650"/>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36" name="object 9">
              <a:extLst>
                <a:ext uri="{FF2B5EF4-FFF2-40B4-BE49-F238E27FC236}">
                  <a16:creationId xmlns:a16="http://schemas.microsoft.com/office/drawing/2014/main" id="{01BC77EF-614A-6054-DE6D-6B4D5F89D1CD}"/>
                </a:ext>
              </a:extLst>
            </p:cNvPr>
            <p:cNvSpPr/>
            <p:nvPr/>
          </p:nvSpPr>
          <p:spPr>
            <a:xfrm>
              <a:off x="5203223" y="1544611"/>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37" name="object 8">
              <a:extLst>
                <a:ext uri="{FF2B5EF4-FFF2-40B4-BE49-F238E27FC236}">
                  <a16:creationId xmlns:a16="http://schemas.microsoft.com/office/drawing/2014/main" id="{44A01F76-DF74-FA95-9A8B-55828612230F}"/>
                </a:ext>
              </a:extLst>
            </p:cNvPr>
            <p:cNvSpPr/>
            <p:nvPr/>
          </p:nvSpPr>
          <p:spPr>
            <a:xfrm>
              <a:off x="5203223" y="1299701"/>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26" name="object 7"/>
            <p:cNvSpPr txBox="1"/>
            <p:nvPr/>
          </p:nvSpPr>
          <p:spPr>
            <a:xfrm>
              <a:off x="2406650" y="1371773"/>
              <a:ext cx="2518596" cy="500137"/>
            </a:xfrm>
            <a:prstGeom prst="rect">
              <a:avLst/>
            </a:prstGeom>
          </p:spPr>
          <p:txBody>
            <a:bodyPr vert="horz" wrap="square" lIns="0" tIns="0" rIns="0" bIns="0" rtlCol="0" anchor="t" anchorCtr="0">
              <a:spAutoFit/>
            </a:bodyPr>
            <a:lstStyle/>
            <a:p>
              <a:pPr marR="49530">
                <a:lnSpc>
                  <a:spcPts val="810"/>
                </a:lnSpc>
                <a:spcBef>
                  <a:spcPts val="250"/>
                </a:spcBef>
              </a:pPr>
              <a:r>
                <a:rPr lang="en-GB" sz="800" noProof="0" dirty="0"/>
                <a:t>▲ or ▼ </a:t>
              </a:r>
              <a:r>
                <a:rPr lang="en-GB" sz="800" noProof="0" dirty="0">
                  <a:latin typeface="Arial"/>
                  <a:cs typeface="Arial"/>
                </a:rPr>
                <a:t>Change 2024-2025: Statistically significant increase or decrease between 2024 and 2025</a:t>
              </a:r>
              <a:r>
                <a:rPr lang="en-GB" sz="800" spc="-10" noProof="0" dirty="0">
                  <a:latin typeface="Arial"/>
                  <a:cs typeface="Arial"/>
                </a:rPr>
                <a:t>.</a:t>
              </a:r>
              <a:endParaRPr lang="en-GB" sz="800" noProof="0" dirty="0">
                <a:latin typeface="Arial"/>
                <a:cs typeface="Arial"/>
              </a:endParaRPr>
            </a:p>
            <a:p>
              <a:pPr>
                <a:lnSpc>
                  <a:spcPts val="730"/>
                </a:lnSpc>
              </a:pPr>
              <a:endParaRPr lang="en-GB" sz="800" noProof="0" dirty="0">
                <a:latin typeface="Arial"/>
                <a:cs typeface="Arial"/>
              </a:endParaRPr>
            </a:p>
            <a:p>
              <a:pPr>
                <a:lnSpc>
                  <a:spcPts val="800"/>
                </a:lnSpc>
              </a:pPr>
              <a:r>
                <a:rPr lang="en-GB" sz="800" noProof="0" dirty="0"/>
                <a:t>△ or ▽ </a:t>
              </a:r>
              <a:r>
                <a:rPr lang="en-GB" sz="800" noProof="0" dirty="0">
                  <a:latin typeface="Arial"/>
                  <a:cs typeface="Arial"/>
                </a:rPr>
                <a:t>Change overall: Statistically significant increase or decrease from 2021 to 2025</a:t>
              </a:r>
              <a:r>
                <a:rPr lang="en-GB" sz="800" spc="-10" noProof="0" dirty="0">
                  <a:latin typeface="Arial"/>
                  <a:cs typeface="Arial"/>
                </a:rPr>
                <a:t>.</a:t>
              </a:r>
              <a:endParaRPr lang="en-GB" sz="800" noProof="0" dirty="0">
                <a:latin typeface="Arial"/>
                <a:cs typeface="Arial"/>
              </a:endParaRPr>
            </a:p>
          </p:txBody>
        </p:sp>
        <p:sp>
          <p:nvSpPr>
            <p:cNvPr id="17" name="object 3"/>
            <p:cNvSpPr txBox="1"/>
            <p:nvPr/>
          </p:nvSpPr>
          <p:spPr>
            <a:xfrm>
              <a:off x="421305" y="1371773"/>
              <a:ext cx="1985345" cy="501419"/>
            </a:xfrm>
            <a:prstGeom prst="rect">
              <a:avLst/>
            </a:prstGeom>
          </p:spPr>
          <p:txBody>
            <a:bodyPr vert="horz" wrap="square" lIns="0" tIns="31750" rIns="0" bIns="0" rtlCol="0">
              <a:spAutoFit/>
            </a:bodyPr>
            <a:lstStyle/>
            <a:p>
              <a:pPr marL="143510" marR="324485" indent="-144145">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a:t>
              </a:r>
              <a:endParaRPr lang="en-GB" sz="800" noProof="0" dirty="0">
                <a:latin typeface="Arial"/>
                <a:cs typeface="Arial"/>
              </a:endParaRPr>
            </a:p>
            <a:p>
              <a:pPr marL="143510">
                <a:lnSpc>
                  <a:spcPts val="880"/>
                </a:lnSpc>
                <a:tabLst>
                  <a:tab pos="1863725" algn="l"/>
                </a:tabLst>
              </a:pP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a:p>
              <a:pPr>
                <a:lnSpc>
                  <a:spcPct val="100000"/>
                </a:lnSpc>
                <a:spcBef>
                  <a:spcPts val="215"/>
                </a:spcBef>
              </a:pPr>
              <a:r>
                <a:rPr lang="en-GB" sz="800" spc="260" noProof="0" dirty="0">
                  <a:latin typeface="Arial"/>
                  <a:cs typeface="Arial"/>
                </a:rPr>
                <a:t>- </a:t>
              </a:r>
              <a:r>
                <a:rPr lang="en-GB" sz="1200" baseline="3472" noProof="0" dirty="0">
                  <a:latin typeface="Arial"/>
                  <a:cs typeface="Arial"/>
                </a:rPr>
                <a:t>No</a:t>
              </a:r>
              <a:r>
                <a:rPr lang="en-GB" sz="1200" spc="-22" baseline="3472" noProof="0" dirty="0">
                  <a:latin typeface="Arial"/>
                  <a:cs typeface="Arial"/>
                </a:rPr>
                <a:t> </a:t>
              </a:r>
              <a:r>
                <a:rPr lang="en-GB" sz="1200" baseline="3472" noProof="0" dirty="0">
                  <a:latin typeface="Arial"/>
                  <a:cs typeface="Arial"/>
                </a:rPr>
                <a:t>score</a:t>
              </a:r>
              <a:r>
                <a:rPr lang="en-GB" sz="1200" spc="-15" baseline="3472" noProof="0" dirty="0">
                  <a:latin typeface="Arial"/>
                  <a:cs typeface="Arial"/>
                </a:rPr>
                <a:t> </a:t>
              </a:r>
              <a:r>
                <a:rPr lang="en-GB" sz="1200" baseline="3472" noProof="0" dirty="0">
                  <a:latin typeface="Arial"/>
                  <a:cs typeface="Arial"/>
                </a:rPr>
                <a:t>available</a:t>
              </a:r>
              <a:r>
                <a:rPr lang="en-GB" sz="1200" spc="-15" baseline="3472" noProof="0" dirty="0">
                  <a:latin typeface="Arial"/>
                  <a:cs typeface="Arial"/>
                </a:rPr>
                <a:t>.</a:t>
              </a:r>
              <a:endParaRPr lang="en-GB" sz="1200" baseline="3472" noProof="0" dirty="0">
                <a:latin typeface="Arial"/>
                <a:cs typeface="Arial"/>
              </a:endParaRPr>
            </a:p>
          </p:txBody>
        </p:sp>
        <p:sp>
          <p:nvSpPr>
            <p:cNvPr id="39" name="object 2">
              <a:extLst>
                <a:ext uri="{FF2B5EF4-FFF2-40B4-BE49-F238E27FC236}">
                  <a16:creationId xmlns:a16="http://schemas.microsoft.com/office/drawing/2014/main" id="{7AF45B8B-98DC-6C01-D26B-F8BD5EC9A001}"/>
                </a:ext>
              </a:extLst>
            </p:cNvPr>
            <p:cNvSpPr/>
            <p:nvPr/>
          </p:nvSpPr>
          <p:spPr>
            <a:xfrm>
              <a:off x="349101" y="1242200"/>
              <a:ext cx="6775785" cy="7605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graphicFrame>
        <p:nvGraphicFramePr>
          <p:cNvPr id="29" name="comp_tbl_section1"/>
          <p:cNvGraphicFramePr>
            <a:graphicFrameLocks noGrp="1"/>
          </p:cNvGraphicFramePr>
          <p:nvPr>
            <p:extLst>
              <p:ext uri="{D42A27DB-BD31-4B8C-83A1-F6EECF244321}">
                <p14:modId xmlns:p14="http://schemas.microsoft.com/office/powerpoint/2010/main" val="281128204"/>
              </p:ext>
            </p:extLst>
          </p:nvPr>
        </p:nvGraphicFramePr>
        <p:xfrm>
          <a:off x="349101" y="2137960"/>
          <a:ext cx="6775787" cy="1133475"/>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4">
                  <a:extLst>
                    <a:ext uri="{9D8B030D-6E8A-4147-A177-3AD203B41FA5}">
                      <a16:colId xmlns:a16="http://schemas.microsoft.com/office/drawing/2014/main" val="20002"/>
                    </a:ext>
                  </a:extLst>
                </a:gridCol>
                <a:gridCol w="360044">
                  <a:extLst>
                    <a:ext uri="{9D8B030D-6E8A-4147-A177-3AD203B41FA5}">
                      <a16:colId xmlns:a16="http://schemas.microsoft.com/office/drawing/2014/main" val="20003"/>
                    </a:ext>
                  </a:extLst>
                </a:gridCol>
                <a:gridCol w="360044">
                  <a:extLst>
                    <a:ext uri="{9D8B030D-6E8A-4147-A177-3AD203B41FA5}">
                      <a16:colId xmlns:a16="http://schemas.microsoft.com/office/drawing/2014/main" val="20004"/>
                    </a:ext>
                  </a:extLst>
                </a:gridCol>
                <a:gridCol w="360044">
                  <a:extLst>
                    <a:ext uri="{9D8B030D-6E8A-4147-A177-3AD203B41FA5}">
                      <a16:colId xmlns:a16="http://schemas.microsoft.com/office/drawing/2014/main" val="20005"/>
                    </a:ext>
                  </a:extLst>
                </a:gridCol>
                <a:gridCol w="426525">
                  <a:extLst>
                    <a:ext uri="{9D8B030D-6E8A-4147-A177-3AD203B41FA5}">
                      <a16:colId xmlns:a16="http://schemas.microsoft.com/office/drawing/2014/main" val="20006"/>
                    </a:ext>
                  </a:extLst>
                </a:gridCol>
                <a:gridCol w="329759">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gn="l">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YOUR</a:t>
                      </a:r>
                      <a:r>
                        <a:rPr lang="en-GB" sz="1050" b="1" spc="-45"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GP</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PRACTICE</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77470">
                        <a:lnSpc>
                          <a:spcPts val="860"/>
                        </a:lnSpc>
                        <a:spcBef>
                          <a:spcPts val="270"/>
                        </a:spcBef>
                      </a:pPr>
                      <a:r>
                        <a:rPr lang="en-GB" sz="850" noProof="0" dirty="0">
                          <a:latin typeface="Arial" panose="020B0604020202020204" pitchFamily="34" charset="0"/>
                          <a:cs typeface="Arial" panose="020B0604020202020204" pitchFamily="34" charset="0"/>
                        </a:rPr>
                        <a:t>Q2.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spoke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primary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once</a:t>
                      </a:r>
                      <a:r>
                        <a:rPr lang="en-GB" sz="850" spc="-25" noProof="0" dirty="0">
                          <a:latin typeface="Arial" panose="020B0604020202020204" pitchFamily="34" charset="0"/>
                          <a:cs typeface="Arial" panose="020B0604020202020204" pitchFamily="34" charset="0"/>
                        </a:rPr>
                        <a:t> or </a:t>
                      </a:r>
                      <a:r>
                        <a:rPr lang="en-GB" sz="850" noProof="0" dirty="0">
                          <a:latin typeface="Arial" panose="020B0604020202020204" pitchFamily="34" charset="0"/>
                          <a:cs typeface="Arial" panose="020B0604020202020204" pitchFamily="34" charset="0"/>
                        </a:rPr>
                        <a:t>twice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938</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994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3370">
                <a:tc>
                  <a:txBody>
                    <a:bodyPr/>
                    <a:lstStyle/>
                    <a:p>
                      <a:pPr marL="27940" marR="365125">
                        <a:lnSpc>
                          <a:spcPts val="860"/>
                        </a:lnSpc>
                        <a:spcBef>
                          <a:spcPts val="270"/>
                        </a:spcBef>
                      </a:pPr>
                      <a:r>
                        <a:rPr lang="en-GB" sz="850" noProof="0" dirty="0">
                          <a:latin typeface="Arial" panose="020B0604020202020204" pitchFamily="34" charset="0"/>
                          <a:cs typeface="Arial" panose="020B0604020202020204" pitchFamily="34" charset="0"/>
                        </a:rPr>
                        <a:t>Q3.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Referral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1284</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1320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67%</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30" name="comp_tbl_section2"/>
          <p:cNvGraphicFramePr>
            <a:graphicFrameLocks noGrp="1"/>
          </p:cNvGraphicFramePr>
          <p:nvPr>
            <p:extLst>
              <p:ext uri="{D42A27DB-BD31-4B8C-83A1-F6EECF244321}">
                <p14:modId xmlns:p14="http://schemas.microsoft.com/office/powerpoint/2010/main" val="2893352953"/>
              </p:ext>
            </p:extLst>
          </p:nvPr>
        </p:nvGraphicFramePr>
        <p:xfrm>
          <a:off x="346543" y="3385048"/>
          <a:ext cx="6775787" cy="2015490"/>
        </p:xfrm>
        <a:graphic>
          <a:graphicData uri="http://schemas.openxmlformats.org/drawingml/2006/table">
            <a:tbl>
              <a:tblPr firstRow="1" bandRow="1">
                <a:tableStyleId>{2D5ABB26-0587-4C30-8999-92F81FD0307C}</a:tableStyleId>
              </a:tblPr>
              <a:tblGrid>
                <a:gridCol w="3031201">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4">
                  <a:extLst>
                    <a:ext uri="{9D8B030D-6E8A-4147-A177-3AD203B41FA5}">
                      <a16:colId xmlns:a16="http://schemas.microsoft.com/office/drawing/2014/main" val="20002"/>
                    </a:ext>
                  </a:extLst>
                </a:gridCol>
                <a:gridCol w="360044">
                  <a:extLst>
                    <a:ext uri="{9D8B030D-6E8A-4147-A177-3AD203B41FA5}">
                      <a16:colId xmlns:a16="http://schemas.microsoft.com/office/drawing/2014/main" val="20003"/>
                    </a:ext>
                  </a:extLst>
                </a:gridCol>
                <a:gridCol w="360044">
                  <a:extLst>
                    <a:ext uri="{9D8B030D-6E8A-4147-A177-3AD203B41FA5}">
                      <a16:colId xmlns:a16="http://schemas.microsoft.com/office/drawing/2014/main" val="20004"/>
                    </a:ext>
                  </a:extLst>
                </a:gridCol>
                <a:gridCol w="360044">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4">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DIAGNOSTIC </a:t>
                      </a:r>
                      <a:r>
                        <a:rPr lang="en-GB" sz="1050" b="1" spc="-10" noProof="0" dirty="0">
                          <a:solidFill>
                            <a:srgbClr val="336E9F"/>
                          </a:solidFill>
                          <a:latin typeface="Arial" panose="020B0604020202020204" pitchFamily="34" charset="0"/>
                          <a:cs typeface="Arial" panose="020B0604020202020204" pitchFamily="34" charset="0"/>
                        </a:rPr>
                        <a:t>TESTS</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184785">
                        <a:lnSpc>
                          <a:spcPts val="860"/>
                        </a:lnSpc>
                        <a:spcBef>
                          <a:spcPts val="270"/>
                        </a:spcBef>
                      </a:pPr>
                      <a:r>
                        <a:rPr lang="en-GB" sz="850" noProof="0" dirty="0">
                          <a:latin typeface="Arial" panose="020B0604020202020204" pitchFamily="34" charset="0"/>
                          <a:cs typeface="Arial" panose="020B0604020202020204" pitchFamily="34" charset="0"/>
                        </a:rPr>
                        <a:t>Q5.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the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advance</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1546</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1537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93%</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34925">
                        <a:lnSpc>
                          <a:spcPts val="860"/>
                        </a:lnSpc>
                        <a:spcBef>
                          <a:spcPts val="270"/>
                        </a:spcBef>
                      </a:pPr>
                      <a:r>
                        <a:rPr lang="en-GB" sz="850" noProof="0" dirty="0">
                          <a:latin typeface="Arial" panose="020B0604020202020204" pitchFamily="34" charset="0"/>
                          <a:cs typeface="Arial" panose="020B0604020202020204" pitchFamily="34" charset="0"/>
                        </a:rPr>
                        <a:t>Q6.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appeared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1622</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1607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005">
                <a:tc>
                  <a:txBody>
                    <a:bodyPr/>
                    <a:lstStyle/>
                    <a:p>
                      <a:pPr marL="27940" marR="100965">
                        <a:lnSpc>
                          <a:spcPts val="860"/>
                        </a:lnSpc>
                        <a:spcBef>
                          <a:spcPts val="270"/>
                        </a:spcBef>
                      </a:pPr>
                      <a:r>
                        <a:rPr lang="en-GB" sz="850" noProof="0" dirty="0">
                          <a:latin typeface="Arial" panose="020B0604020202020204" pitchFamily="34" charset="0"/>
                          <a:cs typeface="Arial" panose="020B0604020202020204" pitchFamily="34" charset="0"/>
                        </a:rPr>
                        <a:t>Q7.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test </a:t>
                      </a:r>
                      <a:r>
                        <a:rPr lang="en-GB" sz="850" noProof="0" dirty="0">
                          <a:latin typeface="Arial" panose="020B0604020202020204" pitchFamily="34" charset="0"/>
                          <a:cs typeface="Arial" panose="020B0604020202020204" pitchFamily="34" charset="0"/>
                        </a:rPr>
                        <a:t>results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1630</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1604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94005">
                <a:tc>
                  <a:txBody>
                    <a:bodyPr/>
                    <a:lstStyle/>
                    <a:p>
                      <a:pPr marL="27940" marR="293370">
                        <a:lnSpc>
                          <a:spcPts val="860"/>
                        </a:lnSpc>
                        <a:spcBef>
                          <a:spcPts val="270"/>
                        </a:spcBef>
                      </a:pPr>
                      <a:r>
                        <a:rPr lang="en-GB" sz="850" noProof="0" dirty="0">
                          <a:latin typeface="Arial" panose="020B0604020202020204" pitchFamily="34" charset="0"/>
                          <a:cs typeface="Arial" panose="020B0604020202020204" pitchFamily="34" charset="0"/>
                        </a:rPr>
                        <a:t>Q8.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results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1629</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1605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80%</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93370">
                <a:tc>
                  <a:txBody>
                    <a:bodyPr/>
                    <a:lstStyle/>
                    <a:p>
                      <a:pPr marL="27940" marR="154940">
                        <a:lnSpc>
                          <a:spcPts val="860"/>
                        </a:lnSpc>
                        <a:spcBef>
                          <a:spcPts val="270"/>
                        </a:spcBef>
                      </a:pPr>
                      <a:r>
                        <a:rPr lang="en-GB" sz="850" noProof="0" dirty="0">
                          <a:latin typeface="Arial" panose="020B0604020202020204" pitchFamily="34" charset="0"/>
                          <a:cs typeface="Arial" panose="020B0604020202020204" pitchFamily="34" charset="0"/>
                        </a:rPr>
                        <a:t>Q9.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privacy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when </a:t>
                      </a:r>
                      <a:r>
                        <a:rPr lang="en-GB" sz="850" noProof="0" dirty="0">
                          <a:latin typeface="Arial" panose="020B0604020202020204" pitchFamily="34" charset="0"/>
                          <a:cs typeface="Arial" panose="020B0604020202020204" pitchFamily="34" charset="0"/>
                        </a:rPr>
                        <a:t>receiving</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results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1639</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1618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31" name="comp_tbl_section3"/>
          <p:cNvGraphicFramePr>
            <a:graphicFrameLocks noGrp="1"/>
          </p:cNvGraphicFramePr>
          <p:nvPr>
            <p:extLst>
              <p:ext uri="{D42A27DB-BD31-4B8C-83A1-F6EECF244321}">
                <p14:modId xmlns:p14="http://schemas.microsoft.com/office/powerpoint/2010/main" val="2075701262"/>
              </p:ext>
            </p:extLst>
          </p:nvPr>
        </p:nvGraphicFramePr>
        <p:xfrm>
          <a:off x="346543" y="5496646"/>
          <a:ext cx="6775791" cy="201549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40"/>
                        </a:spcBef>
                      </a:pPr>
                      <a:r>
                        <a:rPr lang="en-GB" sz="1050" b="1" spc="-20" noProof="0" dirty="0">
                          <a:solidFill>
                            <a:srgbClr val="336E9F"/>
                          </a:solidFill>
                          <a:latin typeface="Arial" panose="020B0604020202020204" pitchFamily="34" charset="0"/>
                          <a:cs typeface="Arial" panose="020B0604020202020204" pitchFamily="34" charset="0"/>
                        </a:rPr>
                        <a:t>FINDING</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OUT</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THAT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YOU</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HAD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endParaRPr lang="en-GB" sz="1050" noProof="0" dirty="0">
                        <a:latin typeface="Arial" panose="020B0604020202020204" pitchFamily="34" charset="0"/>
                        <a:cs typeface="Arial" panose="020B0604020202020204" pitchFamily="34" charset="0"/>
                      </a:endParaRPr>
                    </a:p>
                  </a:txBody>
                  <a:tcPr marL="0" marR="0" marT="14478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ts val="89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ts val="89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19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413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478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413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245110">
                        <a:lnSpc>
                          <a:spcPts val="860"/>
                        </a:lnSpc>
                        <a:spcBef>
                          <a:spcPts val="270"/>
                        </a:spcBef>
                      </a:pPr>
                      <a:r>
                        <a:rPr lang="en-GB" sz="850" noProof="0" dirty="0">
                          <a:latin typeface="Arial" panose="020B0604020202020204" pitchFamily="34" charset="0"/>
                          <a:cs typeface="Arial" panose="020B0604020202020204" pitchFamily="34" charset="0"/>
                        </a:rPr>
                        <a:t>Q12.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member, </a:t>
                      </a:r>
                      <a:r>
                        <a:rPr lang="en-GB" sz="850" noProof="0" dirty="0">
                          <a:latin typeface="Arial" panose="020B0604020202020204" pitchFamily="34" charset="0"/>
                          <a:cs typeface="Arial" panose="020B0604020202020204" pitchFamily="34" charset="0"/>
                        </a:rPr>
                        <a:t>carer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friend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1795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1841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81%</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251460">
                        <a:lnSpc>
                          <a:spcPts val="860"/>
                        </a:lnSpc>
                        <a:spcBef>
                          <a:spcPts val="270"/>
                        </a:spcBef>
                      </a:pPr>
                      <a:r>
                        <a:rPr lang="en-GB" sz="850" noProof="0" dirty="0">
                          <a:latin typeface="Arial" panose="020B0604020202020204" pitchFamily="34" charset="0"/>
                          <a:cs typeface="Arial" panose="020B0604020202020204" pitchFamily="34" charset="0"/>
                        </a:rPr>
                        <a:t>Q13.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sensitively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had </a:t>
                      </a:r>
                      <a:r>
                        <a:rPr lang="en-GB" sz="850" spc="-10" noProof="0" dirty="0">
                          <a:latin typeface="Arial" panose="020B0604020202020204" pitchFamily="34" charset="0"/>
                          <a:cs typeface="Arial" panose="020B0604020202020204" pitchFamily="34" charset="0"/>
                        </a:rPr>
                        <a:t>cancer</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1895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1971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005">
                <a:tc>
                  <a:txBody>
                    <a:bodyPr/>
                    <a:lstStyle/>
                    <a:p>
                      <a:pPr marL="27940" marR="76835">
                        <a:lnSpc>
                          <a:spcPts val="860"/>
                        </a:lnSpc>
                        <a:spcBef>
                          <a:spcPts val="270"/>
                        </a:spcBef>
                      </a:pPr>
                      <a:r>
                        <a:rPr lang="en-GB" sz="850" noProof="0" dirty="0">
                          <a:latin typeface="Arial" panose="020B0604020202020204" pitchFamily="34" charset="0"/>
                          <a:cs typeface="Arial" panose="020B0604020202020204" pitchFamily="34" charset="0"/>
                        </a:rPr>
                        <a:t>Q14.</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a:t>
                      </a:r>
                      <a:r>
                        <a:rPr lang="en-GB" sz="850" noProof="0" dirty="0">
                          <a:latin typeface="Arial" panose="020B0604020202020204" pitchFamily="34" charset="0"/>
                          <a:cs typeface="Arial" panose="020B0604020202020204" pitchFamily="34" charset="0"/>
                        </a:rPr>
                        <a:t>completely</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1906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94005">
                <a:tc>
                  <a:txBody>
                    <a:bodyPr/>
                    <a:lstStyle/>
                    <a:p>
                      <a:pPr marL="27940" marR="142875">
                        <a:lnSpc>
                          <a:spcPts val="860"/>
                        </a:lnSpc>
                        <a:spcBef>
                          <a:spcPts val="270"/>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an </a:t>
                      </a:r>
                      <a:r>
                        <a:rPr lang="en-GB" sz="850" noProof="0" dirty="0">
                          <a:latin typeface="Arial" panose="020B0604020202020204" pitchFamily="34" charset="0"/>
                          <a:cs typeface="Arial" panose="020B0604020202020204" pitchFamily="34" charset="0"/>
                        </a:rPr>
                        <a:t>appropriate</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1902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1979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86%</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94640">
                <a:tc>
                  <a:txBody>
                    <a:bodyPr/>
                    <a:lstStyle/>
                    <a:p>
                      <a:pPr marL="27940" marR="287020">
                        <a:lnSpc>
                          <a:spcPts val="860"/>
                        </a:lnSpc>
                        <a:spcBef>
                          <a:spcPts val="270"/>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1690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1777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87%</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32" name="comp_tbl_section4"/>
          <p:cNvGraphicFramePr>
            <a:graphicFrameLocks noGrp="1"/>
          </p:cNvGraphicFramePr>
          <p:nvPr>
            <p:extLst>
              <p:ext uri="{D42A27DB-BD31-4B8C-83A1-F6EECF244321}">
                <p14:modId xmlns:p14="http://schemas.microsoft.com/office/powerpoint/2010/main" val="3269504111"/>
              </p:ext>
            </p:extLst>
          </p:nvPr>
        </p:nvGraphicFramePr>
        <p:xfrm>
          <a:off x="346543" y="7608244"/>
          <a:ext cx="6775791" cy="142748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40"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A</a:t>
                      </a:r>
                      <a:r>
                        <a:rPr lang="en-GB" sz="1050" b="1" spc="-4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MAIN</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5" noProof="0" dirty="0">
                          <a:solidFill>
                            <a:srgbClr val="336E9F"/>
                          </a:solidFill>
                          <a:latin typeface="Arial" panose="020B0604020202020204" pitchFamily="34" charset="0"/>
                          <a:cs typeface="Arial" panose="020B0604020202020204" pitchFamily="34" charset="0"/>
                        </a:rPr>
                        <a:t>CONTACT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PERSON</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262890">
                        <a:lnSpc>
                          <a:spcPts val="860"/>
                        </a:lnSpc>
                        <a:spcBef>
                          <a:spcPts val="270"/>
                        </a:spcBef>
                      </a:pPr>
                      <a:r>
                        <a:rPr lang="en-GB" sz="850" noProof="0" dirty="0">
                          <a:latin typeface="Arial" panose="020B0604020202020204" pitchFamily="34" charset="0"/>
                          <a:cs typeface="Arial" panose="020B0604020202020204" pitchFamily="34" charset="0"/>
                        </a:rPr>
                        <a:t>Q17.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point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care team</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1814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1896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91%</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46990">
                        <a:lnSpc>
                          <a:spcPts val="860"/>
                        </a:lnSpc>
                        <a:spcBef>
                          <a:spcPts val="270"/>
                        </a:spcBef>
                      </a:pPr>
                      <a:r>
                        <a:rPr lang="en-GB" sz="850" noProof="0" dirty="0">
                          <a:latin typeface="Arial" panose="020B0604020202020204" pitchFamily="34" charset="0"/>
                          <a:cs typeface="Arial" panose="020B0604020202020204" pitchFamily="34" charset="0"/>
                        </a:rPr>
                        <a:t>Q18.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found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quite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easy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main </a:t>
                      </a:r>
                      <a:r>
                        <a:rPr lang="en-GB" sz="850" noProof="0" dirty="0">
                          <a:latin typeface="Arial" panose="020B0604020202020204" pitchFamily="34" charset="0"/>
                          <a:cs typeface="Arial" panose="020B0604020202020204" pitchFamily="34" charset="0"/>
                        </a:rPr>
                        <a:t>contact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person</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1497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1553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87%</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3370">
                <a:tc>
                  <a:txBody>
                    <a:bodyPr/>
                    <a:lstStyle/>
                    <a:p>
                      <a:pPr marL="27940" marR="203200">
                        <a:lnSpc>
                          <a:spcPts val="860"/>
                        </a:lnSpc>
                        <a:spcBef>
                          <a:spcPts val="270"/>
                        </a:spcBef>
                      </a:pPr>
                      <a:r>
                        <a:rPr lang="en-GB" sz="850" noProof="0" dirty="0">
                          <a:latin typeface="Arial" panose="020B0604020202020204" pitchFamily="34" charset="0"/>
                          <a:cs typeface="Arial" panose="020B0604020202020204" pitchFamily="34" charset="0"/>
                        </a:rPr>
                        <a:t>Q19.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found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person</a:t>
                      </a:r>
                      <a:r>
                        <a:rPr lang="en-GB" sz="850" spc="-25" noProof="0" dirty="0">
                          <a:latin typeface="Arial" panose="020B0604020202020204" pitchFamily="34" charset="0"/>
                          <a:cs typeface="Arial" panose="020B0604020202020204" pitchFamily="34" charset="0"/>
                        </a:rPr>
                        <a:t> was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quite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helpful</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1567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1639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96%</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41" name="txt_org_name">
            <a:extLst>
              <a:ext uri="{FF2B5EF4-FFF2-40B4-BE49-F238E27FC236}">
                <a16:creationId xmlns:a16="http://schemas.microsoft.com/office/drawing/2014/main" id="{AD2F67A6-AEBB-68BA-9BF9-D1BFFF6F24F7}"/>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42" name="txt_survey">
            <a:extLst>
              <a:ext uri="{FF2B5EF4-FFF2-40B4-BE49-F238E27FC236}">
                <a16:creationId xmlns:a16="http://schemas.microsoft.com/office/drawing/2014/main" id="{B03392D9-C4D0-7105-BBC7-893353D5155A}"/>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6" name="Group 5">
            <a:extLst>
              <a:ext uri="{FF2B5EF4-FFF2-40B4-BE49-F238E27FC236}">
                <a16:creationId xmlns:a16="http://schemas.microsoft.com/office/drawing/2014/main" id="{73000FEC-2EC1-5402-8F38-75AE5A8BC2E8}"/>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7" name="object 4">
              <a:hlinkClick r:id="rId2" action="ppaction://hlinksldjump"/>
              <a:extLst>
                <a:ext uri="{FF2B5EF4-FFF2-40B4-BE49-F238E27FC236}">
                  <a16:creationId xmlns:a16="http://schemas.microsoft.com/office/drawing/2014/main" id="{BD44EF28-3619-D3A6-B871-09CFB93CA87A}"/>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8" name="object 3">
              <a:hlinkClick r:id="rId2" action="ppaction://hlinksldjump"/>
              <a:extLst>
                <a:ext uri="{FF2B5EF4-FFF2-40B4-BE49-F238E27FC236}">
                  <a16:creationId xmlns:a16="http://schemas.microsoft.com/office/drawing/2014/main" id="{B310F72C-D230-661A-8180-5244D6E840B3}"/>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4AB25E25-90C1-0990-164C-F0BB548BAEF7}"/>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E95BE67-51CD-4D7F-BCDB-6915EC1992A7}" type="slidenum">
              <a:rPr lang="en-GB" spc="-25" noProof="0"/>
              <a:t>17</a:t>
            </a:fld>
            <a:endParaRPr lang="en-GB" spc="-25" noProof="0" dirty="0"/>
          </a:p>
        </p:txBody>
      </p:sp>
      <p:sp>
        <p:nvSpPr>
          <p:cNvPr id="58" name="object 1">
            <a:extLst>
              <a:ext uri="{FF2B5EF4-FFF2-40B4-BE49-F238E27FC236}">
                <a16:creationId xmlns:a16="http://schemas.microsoft.com/office/drawing/2014/main" id="{3E8997ED-28C6-F2C9-C0FB-83EEE2E62094}"/>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Comparability tables </a:t>
            </a:r>
            <a:r>
              <a:rPr kumimoji="0" lang="en-GB" sz="1800" b="1" i="0" u="none" strike="noStrike" kern="0" cap="none" spc="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29" name="comp_tbl_section5"/>
          <p:cNvGraphicFramePr>
            <a:graphicFrameLocks noGrp="1"/>
          </p:cNvGraphicFramePr>
          <p:nvPr>
            <p:extLst>
              <p:ext uri="{D42A27DB-BD31-4B8C-83A1-F6EECF244321}">
                <p14:modId xmlns:p14="http://schemas.microsoft.com/office/powerpoint/2010/main" val="1239427727"/>
              </p:ext>
            </p:extLst>
          </p:nvPr>
        </p:nvGraphicFramePr>
        <p:xfrm>
          <a:off x="349095" y="2162211"/>
          <a:ext cx="6775791" cy="1882775"/>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5" noProof="0" dirty="0">
                          <a:solidFill>
                            <a:srgbClr val="336E9F"/>
                          </a:solidFill>
                          <a:latin typeface="Arial" panose="020B0604020202020204" pitchFamily="34" charset="0"/>
                          <a:cs typeface="Arial" panose="020B0604020202020204" pitchFamily="34" charset="0"/>
                        </a:rPr>
                        <a:t>DECIDING</a:t>
                      </a:r>
                      <a:r>
                        <a:rPr lang="en-GB" sz="1050" b="1" spc="-50"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ON</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THE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BEST</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TREATMENT</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65405">
                        <a:lnSpc>
                          <a:spcPts val="860"/>
                        </a:lnSpc>
                        <a:spcBef>
                          <a:spcPts val="270"/>
                        </a:spcBef>
                      </a:pPr>
                      <a:r>
                        <a:rPr lang="en-GB" sz="850" noProof="0" dirty="0">
                          <a:latin typeface="Arial" panose="020B0604020202020204" pitchFamily="34" charset="0"/>
                          <a:cs typeface="Arial" panose="020B0604020202020204" pitchFamily="34" charset="0"/>
                        </a:rPr>
                        <a:t>Q20.</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5" noProof="0" dirty="0">
                          <a:latin typeface="Arial" panose="020B0604020202020204" pitchFamily="34" charset="0"/>
                          <a:cs typeface="Arial" panose="020B0604020202020204" pitchFamily="34" charset="0"/>
                        </a:rPr>
                        <a:t> </a:t>
                      </a:r>
                      <a:r>
                        <a:rPr lang="en-GB" sz="850" spc="0" noProof="0" dirty="0">
                          <a:latin typeface="Arial" panose="020B0604020202020204" pitchFamily="34" charset="0"/>
                          <a:cs typeface="Arial" panose="020B0604020202020204" pitchFamily="34" charset="0"/>
                        </a:rPr>
                        <a:t>way the patient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1796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1877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83%</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395605">
                        <a:lnSpc>
                          <a:spcPts val="860"/>
                        </a:lnSpc>
                        <a:spcBef>
                          <a:spcPts val="270"/>
                        </a:spcBef>
                      </a:pPr>
                      <a:r>
                        <a:rPr lang="en-GB" sz="850" noProof="0" dirty="0">
                          <a:latin typeface="Arial" panose="020B0604020202020204" pitchFamily="34" charset="0"/>
                          <a:cs typeface="Arial" panose="020B0604020202020204" pitchFamily="34" charset="0"/>
                        </a:rPr>
                        <a:t>Q21.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they </a:t>
                      </a:r>
                      <a:r>
                        <a:rPr lang="en-GB" sz="850" noProof="0" dirty="0">
                          <a:latin typeface="Arial" panose="020B0604020202020204" pitchFamily="34" charset="0"/>
                          <a:cs typeface="Arial" panose="020B0604020202020204" pitchFamily="34" charset="0"/>
                        </a:rPr>
                        <a:t>wanted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1894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1961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81%</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61290">
                        <a:lnSpc>
                          <a:spcPts val="860"/>
                        </a:lnSpc>
                        <a:spcBef>
                          <a:spcPts val="155"/>
                        </a:spcBef>
                      </a:pPr>
                      <a:r>
                        <a:rPr lang="en-GB" sz="850" noProof="0" dirty="0">
                          <a:latin typeface="Arial" panose="020B0604020202020204" pitchFamily="34" charset="0"/>
                          <a:cs typeface="Arial" panose="020B0604020202020204" pitchFamily="34" charset="0"/>
                        </a:rPr>
                        <a:t>Q22.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 / or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5" noProof="0" dirty="0">
                          <a:latin typeface="Arial" panose="020B0604020202020204" pitchFamily="34" charset="0"/>
                          <a:cs typeface="Arial" panose="020B0604020202020204" pitchFamily="34" charset="0"/>
                        </a:rPr>
                        <a:t> as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wanted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treatment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1678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1757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86%</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015">
                <a:tc>
                  <a:txBody>
                    <a:bodyPr/>
                    <a:lstStyle/>
                    <a:p>
                      <a:pPr marL="27940" marR="64769">
                        <a:lnSpc>
                          <a:spcPts val="860"/>
                        </a:lnSpc>
                        <a:spcBef>
                          <a:spcPts val="155"/>
                        </a:spcBef>
                      </a:pPr>
                      <a:r>
                        <a:rPr lang="en-GB" sz="850" noProof="0" dirty="0">
                          <a:latin typeface="Arial" panose="020B0604020202020204" pitchFamily="34" charset="0"/>
                          <a:cs typeface="Arial" panose="020B0604020202020204" pitchFamily="34" charset="0"/>
                        </a:rPr>
                        <a:t>Q23.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further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different </a:t>
                      </a:r>
                      <a:r>
                        <a:rPr lang="en-GB" sz="850" noProof="0" dirty="0">
                          <a:latin typeface="Arial" panose="020B0604020202020204" pitchFamily="34" charset="0"/>
                          <a:cs typeface="Arial" panose="020B0604020202020204" pitchFamily="34" charset="0"/>
                        </a:rPr>
                        <a:t>healthcare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making</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their </a:t>
                      </a:r>
                      <a:r>
                        <a:rPr lang="en-GB" sz="850" noProof="0" dirty="0">
                          <a:latin typeface="Arial" panose="020B0604020202020204" pitchFamily="34" charset="0"/>
                          <a:cs typeface="Arial" panose="020B0604020202020204" pitchFamily="34" charset="0"/>
                        </a:rPr>
                        <a:t>treatment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1021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1046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FFFFFF"/>
                          </a:solidFill>
                          <a:latin typeface="Arial" panose="020B0604020202020204" pitchFamily="34" charset="0"/>
                          <a:cs typeface="Arial" panose="020B0604020202020204" pitchFamily="34" charset="0"/>
                        </a:rPr>
                        <a:t>62%</a:t>
                      </a:r>
                      <a:endParaRPr lang="en-GB" sz="850" b="1" noProof="0" dirty="0">
                        <a:solidFill>
                          <a:srgbClr val="FFFFFF"/>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0A74BB"/>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graphicFrame>
        <p:nvGraphicFramePr>
          <p:cNvPr id="31" name="comp_tbl_section6"/>
          <p:cNvGraphicFramePr>
            <a:graphicFrameLocks noGrp="1"/>
          </p:cNvGraphicFramePr>
          <p:nvPr>
            <p:extLst>
              <p:ext uri="{D42A27DB-BD31-4B8C-83A1-F6EECF244321}">
                <p14:modId xmlns:p14="http://schemas.microsoft.com/office/powerpoint/2010/main" val="3392087614"/>
              </p:ext>
            </p:extLst>
          </p:nvPr>
        </p:nvGraphicFramePr>
        <p:xfrm>
          <a:off x="349095" y="4159321"/>
          <a:ext cx="6775791" cy="142748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CARE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PLANNING</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95250">
                        <a:lnSpc>
                          <a:spcPts val="860"/>
                        </a:lnSpc>
                        <a:spcBef>
                          <a:spcPts val="270"/>
                        </a:spcBef>
                      </a:pPr>
                      <a:r>
                        <a:rPr lang="en-GB" sz="850" noProof="0" dirty="0">
                          <a:latin typeface="Arial" panose="020B0604020202020204" pitchFamily="34" charset="0"/>
                          <a:cs typeface="Arial" panose="020B0604020202020204" pitchFamily="34" charset="0"/>
                        </a:rPr>
                        <a:t>Q24.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0" noProof="0" dirty="0">
                          <a:latin typeface="Arial" panose="020B0604020202020204" pitchFamily="34" charset="0"/>
                          <a:cs typeface="Arial" panose="020B0604020202020204" pitchFamily="34" charset="0"/>
                        </a:rPr>
                        <a:t>discussion about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concerns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1718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1780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65405">
                        <a:lnSpc>
                          <a:spcPts val="860"/>
                        </a:lnSpc>
                        <a:spcBef>
                          <a:spcPts val="270"/>
                        </a:spcBef>
                      </a:pPr>
                      <a:r>
                        <a:rPr lang="en-GB" sz="850" noProof="0" dirty="0">
                          <a:latin typeface="Arial" panose="020B0604020202020204" pitchFamily="34" charset="0"/>
                          <a:cs typeface="Arial" panose="020B0604020202020204" pitchFamily="34" charset="0"/>
                        </a:rPr>
                        <a:t>Q25.</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member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0" noProof="0" dirty="0">
                          <a:latin typeface="Arial" panose="020B0604020202020204" pitchFamily="34" charset="0"/>
                          <a:cs typeface="Arial" panose="020B0604020202020204" pitchFamily="34" charset="0"/>
                        </a:rPr>
                        <a:t>patient create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address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concerns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1026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1065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3370">
                <a:tc>
                  <a:txBody>
                    <a:bodyPr/>
                    <a:lstStyle/>
                    <a:p>
                      <a:pPr marL="27940" marR="110489">
                        <a:lnSpc>
                          <a:spcPts val="860"/>
                        </a:lnSpc>
                        <a:spcBef>
                          <a:spcPts val="270"/>
                        </a:spcBef>
                      </a:pPr>
                      <a:r>
                        <a:rPr lang="en-GB" sz="850" noProof="0" dirty="0">
                          <a:latin typeface="Arial" panose="020B0604020202020204" pitchFamily="34" charset="0"/>
                          <a:cs typeface="Arial" panose="020B0604020202020204" pitchFamily="34" charset="0"/>
                        </a:rPr>
                        <a:t>Q26.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reviewed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them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ensure</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date</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814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838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32" name="comp_tbl_section7"/>
          <p:cNvGraphicFramePr>
            <a:graphicFrameLocks noGrp="1"/>
          </p:cNvGraphicFramePr>
          <p:nvPr>
            <p:extLst>
              <p:ext uri="{D42A27DB-BD31-4B8C-83A1-F6EECF244321}">
                <p14:modId xmlns:p14="http://schemas.microsoft.com/office/powerpoint/2010/main" val="1683745824"/>
              </p:ext>
            </p:extLst>
          </p:nvPr>
        </p:nvGraphicFramePr>
        <p:xfrm>
          <a:off x="349095" y="5701136"/>
          <a:ext cx="6775791" cy="142748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40"/>
                        </a:spcBef>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HOSPITAL</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STAFF</a:t>
                      </a:r>
                      <a:endParaRPr lang="en-GB" sz="1050" noProof="0" dirty="0">
                        <a:latin typeface="Arial" panose="020B0604020202020204" pitchFamily="34" charset="0"/>
                        <a:cs typeface="Arial" panose="020B0604020202020204" pitchFamily="34" charset="0"/>
                      </a:endParaRPr>
                    </a:p>
                  </a:txBody>
                  <a:tcPr marL="0" marR="0" marT="14478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ts val="89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ts val="89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19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413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478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413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100965">
                        <a:lnSpc>
                          <a:spcPts val="860"/>
                        </a:lnSpc>
                        <a:spcBef>
                          <a:spcPts val="270"/>
                        </a:spcBef>
                      </a:pPr>
                      <a:r>
                        <a:rPr lang="en-GB" sz="850" noProof="0" dirty="0">
                          <a:latin typeface="Arial" panose="020B0604020202020204" pitchFamily="34" charset="0"/>
                          <a:cs typeface="Arial" panose="020B0604020202020204" pitchFamily="34" charset="0"/>
                        </a:rPr>
                        <a:t>Q27.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provided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relevant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on </a:t>
                      </a:r>
                      <a:r>
                        <a:rPr lang="en-GB" sz="850" noProof="0" dirty="0">
                          <a:latin typeface="Arial" panose="020B0604020202020204" pitchFamily="34" charset="0"/>
                          <a:cs typeface="Arial" panose="020B0604020202020204" pitchFamily="34" charset="0"/>
                        </a:rPr>
                        <a:t>available</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support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1635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1687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93%</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100965">
                        <a:lnSpc>
                          <a:spcPts val="860"/>
                        </a:lnSpc>
                        <a:spcBef>
                          <a:spcPts val="270"/>
                        </a:spcBef>
                      </a:pPr>
                      <a:r>
                        <a:rPr lang="en-GB" sz="850" noProof="0" dirty="0">
                          <a:latin typeface="Arial" panose="020B0604020202020204" pitchFamily="34" charset="0"/>
                          <a:cs typeface="Arial" panose="020B0604020202020204" pitchFamily="34" charset="0"/>
                        </a:rPr>
                        <a:t>Q28.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level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their </a:t>
                      </a:r>
                      <a:r>
                        <a:rPr lang="en-GB" sz="850" noProof="0" dirty="0">
                          <a:latin typeface="Arial" panose="020B0604020202020204" pitchFamily="34" charset="0"/>
                          <a:cs typeface="Arial" panose="020B0604020202020204" pitchFamily="34" charset="0"/>
                        </a:rPr>
                        <a:t>overall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health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1888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1967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640">
                <a:tc>
                  <a:txBody>
                    <a:bodyPr/>
                    <a:lstStyle/>
                    <a:p>
                      <a:pPr marL="27940" marR="335280">
                        <a:lnSpc>
                          <a:spcPts val="860"/>
                        </a:lnSpc>
                        <a:spcBef>
                          <a:spcPts val="270"/>
                        </a:spcBef>
                      </a:pPr>
                      <a:r>
                        <a:rPr lang="en-GB" sz="850" noProof="0" dirty="0">
                          <a:latin typeface="Arial" panose="020B0604020202020204" pitchFamily="34" charset="0"/>
                          <a:cs typeface="Arial" panose="020B0604020202020204" pitchFamily="34" charset="0"/>
                        </a:rPr>
                        <a:t>Q29.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how</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get </a:t>
                      </a:r>
                      <a:r>
                        <a:rPr lang="en-GB" sz="850" noProof="0" dirty="0">
                          <a:latin typeface="Arial" panose="020B0604020202020204" pitchFamily="34" charset="0"/>
                          <a:cs typeface="Arial" panose="020B0604020202020204" pitchFamily="34" charset="0"/>
                        </a:rPr>
                        <a:t>financial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benefits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1056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1010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72%</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59" name="txt_org_name">
            <a:extLst>
              <a:ext uri="{FF2B5EF4-FFF2-40B4-BE49-F238E27FC236}">
                <a16:creationId xmlns:a16="http://schemas.microsoft.com/office/drawing/2014/main" id="{6B7B97C5-1E43-4DE8-785A-1D6F759715A5}"/>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60" name="txt_survey">
            <a:extLst>
              <a:ext uri="{FF2B5EF4-FFF2-40B4-BE49-F238E27FC236}">
                <a16:creationId xmlns:a16="http://schemas.microsoft.com/office/drawing/2014/main" id="{209E9A14-D2D7-3906-029D-AE0E8BF5E789}"/>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7" name="Group 1">
            <a:extLst>
              <a:ext uri="{FF2B5EF4-FFF2-40B4-BE49-F238E27FC236}">
                <a16:creationId xmlns:a16="http://schemas.microsoft.com/office/drawing/2014/main" id="{6EC4F11D-8A08-E729-CA49-3B31F6D243AC}"/>
              </a:ext>
              <a:ext uri="{C183D7F6-B498-43B3-948B-1728B52AA6E4}">
                <adec:decorative xmlns:adec="http://schemas.microsoft.com/office/drawing/2017/decorative" val="1"/>
              </a:ext>
            </a:extLst>
          </p:cNvPr>
          <p:cNvGrpSpPr/>
          <p:nvPr/>
        </p:nvGrpSpPr>
        <p:grpSpPr>
          <a:xfrm>
            <a:off x="349101" y="1242200"/>
            <a:ext cx="6775785" cy="760591"/>
            <a:chOff x="349101" y="1242200"/>
            <a:chExt cx="6775785" cy="760591"/>
          </a:xfrm>
        </p:grpSpPr>
        <p:sp>
          <p:nvSpPr>
            <p:cNvPr id="8" name="object 11">
              <a:extLst>
                <a:ext uri="{FF2B5EF4-FFF2-40B4-BE49-F238E27FC236}">
                  <a16:creationId xmlns:a16="http://schemas.microsoft.com/office/drawing/2014/main" id="{CF9BF24D-858A-A0F3-BF6C-60242932E4C6}"/>
                </a:ext>
              </a:extLst>
            </p:cNvPr>
            <p:cNvSpPr txBox="1"/>
            <p:nvPr/>
          </p:nvSpPr>
          <p:spPr>
            <a:xfrm>
              <a:off x="5615788" y="1266191"/>
              <a:ext cx="1348105" cy="736600"/>
            </a:xfrm>
            <a:prstGeom prst="rect">
              <a:avLst/>
            </a:prstGeom>
          </p:spPr>
          <p:txBody>
            <a:bodyPr vert="horz" wrap="square" lIns="0" tIns="31750" rIns="0" bIns="0" rtlCol="0">
              <a:spAutoFit/>
            </a:bodyPr>
            <a:lstStyle/>
            <a:p>
              <a:pPr marR="118110">
                <a:lnSpc>
                  <a:spcPts val="810"/>
                </a:lnSpc>
                <a:spcBef>
                  <a:spcPts val="250"/>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below</a:t>
              </a:r>
              <a:r>
                <a:rPr lang="en-GB" sz="800" spc="-15" noProof="0" dirty="0">
                  <a:latin typeface="Arial"/>
                  <a:cs typeface="Arial"/>
                </a:rPr>
                <a:t> </a:t>
              </a:r>
              <a:r>
                <a:rPr lang="en-GB" sz="800" spc="-30" noProof="0" dirty="0">
                  <a:latin typeface="Arial"/>
                  <a:cs typeface="Arial"/>
                </a:rPr>
                <a:t>lower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a:p>
              <a:pPr marR="50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between</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and 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a:p>
              <a:pPr marR="1066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above</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10" name="object 10">
              <a:extLst>
                <a:ext uri="{FF2B5EF4-FFF2-40B4-BE49-F238E27FC236}">
                  <a16:creationId xmlns:a16="http://schemas.microsoft.com/office/drawing/2014/main" id="{D61D8789-9B7D-1C0E-0E90-6BF4B1E220E9}"/>
                </a:ext>
              </a:extLst>
            </p:cNvPr>
            <p:cNvSpPr/>
            <p:nvPr/>
          </p:nvSpPr>
          <p:spPr>
            <a:xfrm>
              <a:off x="5203223" y="1795650"/>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1" name="object 9">
              <a:extLst>
                <a:ext uri="{FF2B5EF4-FFF2-40B4-BE49-F238E27FC236}">
                  <a16:creationId xmlns:a16="http://schemas.microsoft.com/office/drawing/2014/main" id="{5C9F9141-A1B2-7B19-2490-437C0CC23E53}"/>
                </a:ext>
              </a:extLst>
            </p:cNvPr>
            <p:cNvSpPr/>
            <p:nvPr/>
          </p:nvSpPr>
          <p:spPr>
            <a:xfrm>
              <a:off x="5203223" y="1544611"/>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2" name="object 8">
              <a:extLst>
                <a:ext uri="{FF2B5EF4-FFF2-40B4-BE49-F238E27FC236}">
                  <a16:creationId xmlns:a16="http://schemas.microsoft.com/office/drawing/2014/main" id="{01F51382-9CE3-F413-3C9B-BE25B87038CD}"/>
                </a:ext>
              </a:extLst>
            </p:cNvPr>
            <p:cNvSpPr/>
            <p:nvPr/>
          </p:nvSpPr>
          <p:spPr>
            <a:xfrm>
              <a:off x="5203223" y="1299701"/>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26" name="object 3">
              <a:extLst>
                <a:ext uri="{FF2B5EF4-FFF2-40B4-BE49-F238E27FC236}">
                  <a16:creationId xmlns:a16="http://schemas.microsoft.com/office/drawing/2014/main" id="{4475B273-E02B-BBA9-6696-0D03AEB01831}"/>
                </a:ext>
              </a:extLst>
            </p:cNvPr>
            <p:cNvSpPr txBox="1"/>
            <p:nvPr/>
          </p:nvSpPr>
          <p:spPr>
            <a:xfrm>
              <a:off x="421305" y="1371773"/>
              <a:ext cx="1967864" cy="501419"/>
            </a:xfrm>
            <a:prstGeom prst="rect">
              <a:avLst/>
            </a:prstGeom>
          </p:spPr>
          <p:txBody>
            <a:bodyPr vert="horz" wrap="square" lIns="0" tIns="31750" rIns="0" bIns="0" rtlCol="0">
              <a:spAutoFit/>
            </a:bodyPr>
            <a:lstStyle/>
            <a:p>
              <a:pPr marL="143510" marR="324485" indent="-144145">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a:t>
              </a:r>
              <a:endParaRPr lang="en-GB" sz="800" noProof="0" dirty="0">
                <a:latin typeface="Arial"/>
                <a:cs typeface="Arial"/>
              </a:endParaRPr>
            </a:p>
            <a:p>
              <a:pPr marL="143510">
                <a:lnSpc>
                  <a:spcPts val="880"/>
                </a:lnSpc>
                <a:tabLst>
                  <a:tab pos="1863725" algn="l"/>
                </a:tabLst>
              </a:pP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a:p>
              <a:pPr>
                <a:lnSpc>
                  <a:spcPct val="100000"/>
                </a:lnSpc>
                <a:spcBef>
                  <a:spcPts val="215"/>
                </a:spcBef>
              </a:pPr>
              <a:r>
                <a:rPr lang="en-GB" sz="800" spc="260" noProof="0" dirty="0">
                  <a:latin typeface="Arial"/>
                  <a:cs typeface="Arial"/>
                </a:rPr>
                <a:t>- </a:t>
              </a:r>
              <a:r>
                <a:rPr lang="en-GB" sz="1200" baseline="3472" noProof="0" dirty="0">
                  <a:latin typeface="Arial"/>
                  <a:cs typeface="Arial"/>
                </a:rPr>
                <a:t>No</a:t>
              </a:r>
              <a:r>
                <a:rPr lang="en-GB" sz="1200" spc="-22" baseline="3472" noProof="0" dirty="0">
                  <a:latin typeface="Arial"/>
                  <a:cs typeface="Arial"/>
                </a:rPr>
                <a:t> </a:t>
              </a:r>
              <a:r>
                <a:rPr lang="en-GB" sz="1200" baseline="3472" noProof="0" dirty="0">
                  <a:latin typeface="Arial"/>
                  <a:cs typeface="Arial"/>
                </a:rPr>
                <a:t>score</a:t>
              </a:r>
              <a:r>
                <a:rPr lang="en-GB" sz="1200" spc="-15" baseline="3472" noProof="0" dirty="0">
                  <a:latin typeface="Arial"/>
                  <a:cs typeface="Arial"/>
                </a:rPr>
                <a:t> </a:t>
              </a:r>
              <a:r>
                <a:rPr lang="en-GB" sz="1200" baseline="3472" noProof="0" dirty="0">
                  <a:latin typeface="Arial"/>
                  <a:cs typeface="Arial"/>
                </a:rPr>
                <a:t>available</a:t>
              </a:r>
              <a:r>
                <a:rPr lang="en-GB" sz="1200" spc="-15" baseline="3472" noProof="0" dirty="0">
                  <a:latin typeface="Arial"/>
                  <a:cs typeface="Arial"/>
                </a:rPr>
                <a:t>.</a:t>
              </a:r>
              <a:endParaRPr lang="en-GB" sz="1200" baseline="3472" noProof="0" dirty="0">
                <a:latin typeface="Arial"/>
                <a:cs typeface="Arial"/>
              </a:endParaRPr>
            </a:p>
          </p:txBody>
        </p:sp>
        <p:sp>
          <p:nvSpPr>
            <p:cNvPr id="27" name="object 2">
              <a:extLst>
                <a:ext uri="{FF2B5EF4-FFF2-40B4-BE49-F238E27FC236}">
                  <a16:creationId xmlns:a16="http://schemas.microsoft.com/office/drawing/2014/main" id="{8888E3E4-CD05-7519-D313-68A3390CCB4E}"/>
                </a:ext>
              </a:extLst>
            </p:cNvPr>
            <p:cNvSpPr/>
            <p:nvPr/>
          </p:nvSpPr>
          <p:spPr>
            <a:xfrm>
              <a:off x="349101" y="1242200"/>
              <a:ext cx="6775785" cy="7605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grpSp>
        <p:nvGrpSpPr>
          <p:cNvPr id="6" name="Group 5">
            <a:extLst>
              <a:ext uri="{FF2B5EF4-FFF2-40B4-BE49-F238E27FC236}">
                <a16:creationId xmlns:a16="http://schemas.microsoft.com/office/drawing/2014/main" id="{0EE2DC5F-386C-56FA-0AAC-4E173BE12C3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9" name="object 4">
              <a:hlinkClick r:id="rId2" action="ppaction://hlinksldjump"/>
              <a:extLst>
                <a:ext uri="{FF2B5EF4-FFF2-40B4-BE49-F238E27FC236}">
                  <a16:creationId xmlns:a16="http://schemas.microsoft.com/office/drawing/2014/main" id="{876AFD58-AF5F-A5B5-908F-205A19A13F6B}"/>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2" action="ppaction://hlinksldjump"/>
              <a:extLst>
                <a:ext uri="{FF2B5EF4-FFF2-40B4-BE49-F238E27FC236}">
                  <a16:creationId xmlns:a16="http://schemas.microsoft.com/office/drawing/2014/main" id="{01F2431B-8543-3BB5-459C-A210CF92F31D}"/>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2" name="object 7">
            <a:extLst>
              <a:ext uri="{FF2B5EF4-FFF2-40B4-BE49-F238E27FC236}">
                <a16:creationId xmlns:a16="http://schemas.microsoft.com/office/drawing/2014/main" id="{A480D7A7-7139-24BF-1AAA-2B60741D504E}"/>
              </a:ext>
              <a:ext uri="{C183D7F6-B498-43B3-948B-1728B52AA6E4}">
                <adec:decorative xmlns:adec="http://schemas.microsoft.com/office/drawing/2017/decorative" val="1"/>
              </a:ext>
            </a:extLst>
          </p:cNvPr>
          <p:cNvSpPr txBox="1"/>
          <p:nvPr/>
        </p:nvSpPr>
        <p:spPr>
          <a:xfrm>
            <a:off x="2402654" y="1371773"/>
            <a:ext cx="2518596" cy="500137"/>
          </a:xfrm>
          <a:prstGeom prst="rect">
            <a:avLst/>
          </a:prstGeom>
        </p:spPr>
        <p:txBody>
          <a:bodyPr vert="horz" wrap="square" lIns="0" tIns="0" rIns="0" bIns="0" rtlCol="0" anchor="t" anchorCtr="0">
            <a:spAutoFit/>
          </a:bodyPr>
          <a:lstStyle/>
          <a:p>
            <a:pPr marR="49530">
              <a:lnSpc>
                <a:spcPts val="810"/>
              </a:lnSpc>
              <a:spcBef>
                <a:spcPts val="250"/>
              </a:spcBef>
            </a:pPr>
            <a:r>
              <a:rPr lang="en-GB" sz="800" noProof="0" dirty="0"/>
              <a:t>▲ or ▼ </a:t>
            </a:r>
            <a:r>
              <a:rPr lang="en-GB" sz="800" noProof="0" dirty="0">
                <a:latin typeface="Arial"/>
                <a:cs typeface="Arial"/>
              </a:rPr>
              <a:t>Change 2024-2025: Statistically significant increase or decrease between 2024 and 2025</a:t>
            </a:r>
            <a:r>
              <a:rPr lang="en-GB" sz="800" spc="-10" noProof="0" dirty="0">
                <a:latin typeface="Arial"/>
                <a:cs typeface="Arial"/>
              </a:rPr>
              <a:t>.</a:t>
            </a:r>
            <a:endParaRPr lang="en-GB" sz="800" noProof="0" dirty="0">
              <a:latin typeface="Arial"/>
              <a:cs typeface="Arial"/>
            </a:endParaRPr>
          </a:p>
          <a:p>
            <a:pPr>
              <a:lnSpc>
                <a:spcPts val="730"/>
              </a:lnSpc>
            </a:pPr>
            <a:endParaRPr lang="en-GB" sz="800" noProof="0" dirty="0">
              <a:latin typeface="Arial"/>
              <a:cs typeface="Arial"/>
            </a:endParaRPr>
          </a:p>
          <a:p>
            <a:pPr>
              <a:lnSpc>
                <a:spcPts val="800"/>
              </a:lnSpc>
            </a:pPr>
            <a:r>
              <a:rPr lang="en-GB" sz="800" noProof="0" dirty="0"/>
              <a:t>△ or ▽ </a:t>
            </a:r>
            <a:r>
              <a:rPr lang="en-GB" sz="800" noProof="0" dirty="0">
                <a:latin typeface="Arial"/>
                <a:cs typeface="Arial"/>
              </a:rPr>
              <a:t>Change overall: Statistically significant increase or decrease from 2021 to 2025</a:t>
            </a:r>
            <a:r>
              <a:rPr lang="en-GB" sz="800" spc="-10" noProof="0" dirty="0">
                <a:latin typeface="Arial"/>
                <a:cs typeface="Arial"/>
              </a:rPr>
              <a:t>.</a:t>
            </a:r>
            <a:endParaRPr lang="en-GB" sz="800" noProof="0" dirty="0">
              <a:latin typeface="Arial"/>
              <a:cs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655FADE2-AF11-2F4D-F83D-472DDB92ED5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91A52DBB-5125-4D29-9C40-7AE8D69184C7}" type="slidenum">
              <a:rPr lang="en-GB" spc="-25" noProof="0"/>
              <a:t>18</a:t>
            </a:fld>
            <a:endParaRPr lang="en-GB" spc="-25" noProof="0" dirty="0"/>
          </a:p>
        </p:txBody>
      </p:sp>
      <p:sp>
        <p:nvSpPr>
          <p:cNvPr id="45" name="object 1">
            <a:extLst>
              <a:ext uri="{FF2B5EF4-FFF2-40B4-BE49-F238E27FC236}">
                <a16:creationId xmlns:a16="http://schemas.microsoft.com/office/drawing/2014/main" id="{F629DE0F-302B-5FD2-9A8D-FD3AE90CC024}"/>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Comparability tables </a:t>
            </a:r>
            <a:r>
              <a:rPr kumimoji="0" lang="en-GB" sz="1800" b="1" i="0" u="none" strike="noStrike" kern="0" cap="none" spc="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29" name="comp_tbl_section8"/>
          <p:cNvGraphicFramePr>
            <a:graphicFrameLocks noGrp="1"/>
          </p:cNvGraphicFramePr>
          <p:nvPr>
            <p:extLst>
              <p:ext uri="{D42A27DB-BD31-4B8C-83A1-F6EECF244321}">
                <p14:modId xmlns:p14="http://schemas.microsoft.com/office/powerpoint/2010/main" val="1400665281"/>
              </p:ext>
            </p:extLst>
          </p:nvPr>
        </p:nvGraphicFramePr>
        <p:xfrm>
          <a:off x="349101" y="2157883"/>
          <a:ext cx="6775791" cy="3433445"/>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HOSPITAL CARE</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281305">
                        <a:lnSpc>
                          <a:spcPts val="860"/>
                        </a:lnSpc>
                        <a:spcBef>
                          <a:spcPts val="270"/>
                        </a:spcBef>
                      </a:pPr>
                      <a:r>
                        <a:rPr lang="en-GB" sz="850" noProof="0" dirty="0">
                          <a:latin typeface="Arial" panose="020B0604020202020204" pitchFamily="34" charset="0"/>
                          <a:cs typeface="Arial" panose="020B0604020202020204" pitchFamily="34" charset="0"/>
                        </a:rPr>
                        <a:t>Q31.</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confidence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trust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team </a:t>
                      </a:r>
                      <a:r>
                        <a:rPr lang="en-GB" sz="850" noProof="0" dirty="0">
                          <a:latin typeface="Arial" panose="020B0604020202020204" pitchFamily="34" charset="0"/>
                          <a:cs typeface="Arial" panose="020B0604020202020204" pitchFamily="34" charset="0"/>
                        </a:rPr>
                        <a:t>looking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during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899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867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4930">
                        <a:lnSpc>
                          <a:spcPts val="860"/>
                        </a:lnSpc>
                        <a:spcBef>
                          <a:spcPts val="155"/>
                        </a:spcBef>
                      </a:pPr>
                      <a:r>
                        <a:rPr lang="en-GB" sz="850" noProof="0" dirty="0">
                          <a:latin typeface="Arial" panose="020B0604020202020204" pitchFamily="34" charset="0"/>
                          <a:cs typeface="Arial" panose="020B0604020202020204" pitchFamily="34" charset="0"/>
                        </a:rPr>
                        <a:t>Q32.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someone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close,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able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talk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member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looking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in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757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735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005">
                <a:tc>
                  <a:txBody>
                    <a:bodyPr/>
                    <a:lstStyle/>
                    <a:p>
                      <a:pPr marL="27940" marR="173355">
                        <a:lnSpc>
                          <a:spcPts val="860"/>
                        </a:lnSpc>
                        <a:spcBef>
                          <a:spcPts val="270"/>
                        </a:spcBef>
                      </a:pPr>
                      <a:r>
                        <a:rPr lang="en-GB" sz="850" noProof="0" dirty="0">
                          <a:latin typeface="Arial" panose="020B0604020202020204" pitchFamily="34" charset="0"/>
                          <a:cs typeface="Arial" panose="020B0604020202020204" pitchFamily="34" charset="0"/>
                        </a:rPr>
                        <a:t>Q33.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their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whilst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888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849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94005">
                <a:tc>
                  <a:txBody>
                    <a:bodyPr/>
                    <a:lstStyle/>
                    <a:p>
                      <a:pPr marL="27940" marR="221615">
                        <a:lnSpc>
                          <a:spcPts val="860"/>
                        </a:lnSpc>
                        <a:spcBef>
                          <a:spcPts val="270"/>
                        </a:spcBef>
                      </a:pPr>
                      <a:r>
                        <a:rPr lang="en-GB" sz="850" noProof="0" dirty="0">
                          <a:latin typeface="Arial" panose="020B0604020202020204" pitchFamily="34" charset="0"/>
                          <a:cs typeface="Arial" panose="020B0604020202020204" pitchFamily="34" charset="0"/>
                        </a:rPr>
                        <a:t>Q34.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ward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 </a:t>
                      </a:r>
                      <a:r>
                        <a:rPr lang="en-GB" sz="850" noProof="0" dirty="0">
                          <a:latin typeface="Arial" panose="020B0604020202020204" pitchFamily="34" charset="0"/>
                          <a:cs typeface="Arial" panose="020B0604020202020204" pitchFamily="34" charset="0"/>
                        </a:rPr>
                        <a:t>when</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needed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879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94005">
                <a:tc>
                  <a:txBody>
                    <a:bodyPr/>
                    <a:lstStyle/>
                    <a:p>
                      <a:pPr marL="27940" marR="131445">
                        <a:lnSpc>
                          <a:spcPts val="860"/>
                        </a:lnSpc>
                        <a:spcBef>
                          <a:spcPts val="270"/>
                        </a:spcBef>
                      </a:pPr>
                      <a:r>
                        <a:rPr lang="en-GB" sz="850" noProof="0" dirty="0">
                          <a:latin typeface="Arial" panose="020B0604020202020204" pitchFamily="34" charset="0"/>
                          <a:cs typeface="Arial" panose="020B0604020202020204" pitchFamily="34" charset="0"/>
                        </a:rPr>
                        <a:t>Q35.</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worries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fears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857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67%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820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68%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69%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66%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94005">
                <a:tc>
                  <a:txBody>
                    <a:bodyPr/>
                    <a:lstStyle/>
                    <a:p>
                      <a:pPr marL="27940" marR="89535">
                        <a:lnSpc>
                          <a:spcPts val="860"/>
                        </a:lnSpc>
                        <a:spcBef>
                          <a:spcPts val="270"/>
                        </a:spcBef>
                      </a:pPr>
                      <a:r>
                        <a:rPr lang="en-GB" sz="850" noProof="0" dirty="0">
                          <a:latin typeface="Arial" panose="020B0604020202020204" pitchFamily="34" charset="0"/>
                          <a:cs typeface="Arial" panose="020B0604020202020204" pitchFamily="34" charset="0"/>
                        </a:rPr>
                        <a:t>Q36.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everything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to h</a:t>
                      </a:r>
                      <a:r>
                        <a:rPr lang="en-GB" sz="850" noProof="0" dirty="0">
                          <a:latin typeface="Arial" panose="020B0604020202020204" pitchFamily="34" charset="0"/>
                          <a:cs typeface="Arial" panose="020B0604020202020204" pitchFamily="34" charset="0"/>
                        </a:rPr>
                        <a:t>elp</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control</a:t>
                      </a:r>
                      <a:r>
                        <a:rPr lang="en-GB" sz="850" spc="-20" noProof="0" dirty="0">
                          <a:latin typeface="Arial" panose="020B0604020202020204" pitchFamily="34" charset="0"/>
                          <a:cs typeface="Arial" panose="020B0604020202020204" pitchFamily="34" charset="0"/>
                        </a:rPr>
                        <a:t> pain</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759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94005">
                <a:tc>
                  <a:txBody>
                    <a:bodyPr/>
                    <a:lstStyle/>
                    <a:p>
                      <a:pPr marL="27940" marR="209550">
                        <a:lnSpc>
                          <a:spcPts val="860"/>
                        </a:lnSpc>
                        <a:spcBef>
                          <a:spcPts val="270"/>
                        </a:spcBef>
                      </a:pPr>
                      <a:r>
                        <a:rPr lang="en-GB" sz="850" noProof="0" dirty="0">
                          <a:latin typeface="Arial" panose="020B0604020202020204" pitchFamily="34" charset="0"/>
                          <a:cs typeface="Arial" panose="020B0604020202020204" pitchFamily="34" charset="0"/>
                        </a:rPr>
                        <a:t>Q37.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respect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dignity </a:t>
                      </a:r>
                      <a:r>
                        <a:rPr lang="en-GB" sz="850" noProof="0" dirty="0">
                          <a:latin typeface="Arial" panose="020B0604020202020204" pitchFamily="34" charset="0"/>
                          <a:cs typeface="Arial" panose="020B0604020202020204" pitchFamily="34" charset="0"/>
                        </a:rPr>
                        <a:t>while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893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865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87%</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233045">
                        <a:lnSpc>
                          <a:spcPts val="860"/>
                        </a:lnSpc>
                        <a:spcBef>
                          <a:spcPts val="155"/>
                        </a:spcBef>
                      </a:pPr>
                      <a:r>
                        <a:rPr lang="en-GB" sz="850" noProof="0" dirty="0">
                          <a:latin typeface="Arial" panose="020B0604020202020204" pitchFamily="34" charset="0"/>
                          <a:cs typeface="Arial" panose="020B0604020202020204" pitchFamily="34" charset="0"/>
                        </a:rPr>
                        <a:t>Q38.</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received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easily</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understandable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information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what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should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should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not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leaving 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855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4015">
                <a:tc>
                  <a:txBody>
                    <a:bodyPr/>
                    <a:lstStyle/>
                    <a:p>
                      <a:pPr marL="27940" marR="22860">
                        <a:lnSpc>
                          <a:spcPts val="860"/>
                        </a:lnSpc>
                        <a:spcBef>
                          <a:spcPts val="155"/>
                        </a:spcBef>
                      </a:pPr>
                      <a:r>
                        <a:rPr lang="en-GB" sz="850" noProof="0" dirty="0">
                          <a:latin typeface="Arial" panose="020B0604020202020204" pitchFamily="34" charset="0"/>
                          <a:cs typeface="Arial" panose="020B0604020202020204" pitchFamily="34" charset="0"/>
                        </a:rPr>
                        <a:t>Q39.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worries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fears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while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outpatient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day </a:t>
                      </a:r>
                      <a:r>
                        <a:rPr lang="en-GB" sz="850" spc="-20" noProof="0" dirty="0">
                          <a:latin typeface="Arial" panose="020B0604020202020204" pitchFamily="34" charset="0"/>
                          <a:cs typeface="Arial" panose="020B0604020202020204" pitchFamily="34" charset="0"/>
                        </a:rPr>
                        <a:t>case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1663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1723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82%</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graphicFrame>
        <p:nvGraphicFramePr>
          <p:cNvPr id="8" name="comp_tbl_section9">
            <a:extLst>
              <a:ext uri="{FF2B5EF4-FFF2-40B4-BE49-F238E27FC236}">
                <a16:creationId xmlns:a16="http://schemas.microsoft.com/office/drawing/2014/main" id="{B77EE445-353A-0978-3FC4-B467824237BE}"/>
              </a:ext>
            </a:extLst>
          </p:cNvPr>
          <p:cNvGraphicFramePr>
            <a:graphicFrameLocks noGrp="1"/>
          </p:cNvGraphicFramePr>
          <p:nvPr>
            <p:extLst>
              <p:ext uri="{D42A27DB-BD31-4B8C-83A1-F6EECF244321}">
                <p14:modId xmlns:p14="http://schemas.microsoft.com/office/powerpoint/2010/main" val="746732434"/>
              </p:ext>
            </p:extLst>
          </p:nvPr>
        </p:nvGraphicFramePr>
        <p:xfrm>
          <a:off x="355259" y="5727700"/>
          <a:ext cx="6775791" cy="378613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40"/>
                        </a:spcBef>
                      </a:pPr>
                      <a:r>
                        <a:rPr lang="en-GB" sz="1050" b="1" spc="-20" noProof="0" dirty="0">
                          <a:solidFill>
                            <a:srgbClr val="336E9F"/>
                          </a:solidFill>
                          <a:latin typeface="Arial" panose="020B0604020202020204" pitchFamily="34" charset="0"/>
                          <a:cs typeface="Arial" panose="020B0604020202020204" pitchFamily="34" charset="0"/>
                        </a:rPr>
                        <a:t>YOUR</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TREATMENT</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473075">
                        <a:lnSpc>
                          <a:spcPts val="860"/>
                        </a:lnSpc>
                        <a:spcBef>
                          <a:spcPts val="270"/>
                        </a:spcBef>
                      </a:pPr>
                      <a:r>
                        <a:rPr lang="en-GB" sz="850" noProof="0" dirty="0">
                          <a:latin typeface="Arial" panose="020B0604020202020204" pitchFamily="34" charset="0"/>
                          <a:cs typeface="Arial" panose="020B0604020202020204" pitchFamily="34" charset="0"/>
                        </a:rPr>
                        <a:t>Q41_1.</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1042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1062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91%</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90%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5200">
                <a:tc>
                  <a:txBody>
                    <a:bodyPr/>
                    <a:lstStyle/>
                    <a:p>
                      <a:pPr marL="27940" marR="473075">
                        <a:lnSpc>
                          <a:spcPts val="860"/>
                        </a:lnSpc>
                        <a:spcBef>
                          <a:spcPts val="270"/>
                        </a:spcBef>
                      </a:pPr>
                      <a:r>
                        <a:rPr lang="en-GB" sz="850" noProof="0" dirty="0">
                          <a:latin typeface="Arial" panose="020B0604020202020204" pitchFamily="34" charset="0"/>
                          <a:cs typeface="Arial" panose="020B0604020202020204" pitchFamily="34" charset="0"/>
                        </a:rPr>
                        <a:t>Q41_2.</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1005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1016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87%</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005">
                <a:tc>
                  <a:txBody>
                    <a:bodyPr/>
                    <a:lstStyle/>
                    <a:p>
                      <a:pPr marL="27940" marR="473075">
                        <a:lnSpc>
                          <a:spcPts val="860"/>
                        </a:lnSpc>
                        <a:spcBef>
                          <a:spcPts val="270"/>
                        </a:spcBef>
                      </a:pPr>
                      <a:r>
                        <a:rPr lang="en-GB" sz="850" noProof="0" dirty="0">
                          <a:latin typeface="Arial" panose="020B0604020202020204" pitchFamily="34" charset="0"/>
                          <a:cs typeface="Arial" panose="020B0604020202020204" pitchFamily="34" charset="0"/>
                        </a:rPr>
                        <a:t>Q41_3.</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608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616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94005">
                <a:tc>
                  <a:txBody>
                    <a:bodyPr/>
                    <a:lstStyle/>
                    <a:p>
                      <a:pPr marL="27940" marR="461009">
                        <a:lnSpc>
                          <a:spcPts val="860"/>
                        </a:lnSpc>
                        <a:spcBef>
                          <a:spcPts val="270"/>
                        </a:spcBef>
                      </a:pPr>
                      <a:r>
                        <a:rPr lang="en-GB" sz="850" noProof="0" dirty="0">
                          <a:latin typeface="Arial" panose="020B0604020202020204" pitchFamily="34" charset="0"/>
                          <a:cs typeface="Arial" panose="020B0604020202020204" pitchFamily="34" charset="0"/>
                        </a:rPr>
                        <a:t>Q41_4.</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305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330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82%</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94005">
                <a:tc>
                  <a:txBody>
                    <a:bodyPr/>
                    <a:lstStyle/>
                    <a:p>
                      <a:pPr marL="27940" marR="473075">
                        <a:lnSpc>
                          <a:spcPts val="860"/>
                        </a:lnSpc>
                        <a:spcBef>
                          <a:spcPts val="270"/>
                        </a:spcBef>
                      </a:pPr>
                      <a:r>
                        <a:rPr lang="en-GB" sz="850" noProof="0" dirty="0">
                          <a:latin typeface="Arial" panose="020B0604020202020204" pitchFamily="34" charset="0"/>
                          <a:cs typeface="Arial" panose="020B0604020202020204" pitchFamily="34" charset="0"/>
                        </a:rPr>
                        <a:t>Q41_5.</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351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441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94005">
                <a:tc>
                  <a:txBody>
                    <a:bodyPr/>
                    <a:lstStyle/>
                    <a:p>
                      <a:pPr marL="27940" marR="274955">
                        <a:lnSpc>
                          <a:spcPts val="860"/>
                        </a:lnSpc>
                        <a:spcBef>
                          <a:spcPts val="270"/>
                        </a:spcBef>
                      </a:pPr>
                      <a:r>
                        <a:rPr lang="en-GB" sz="850" noProof="0" dirty="0">
                          <a:latin typeface="Arial" panose="020B0604020202020204" pitchFamily="34" charset="0"/>
                          <a:cs typeface="Arial" panose="020B0604020202020204" pitchFamily="34" charset="0"/>
                        </a:rPr>
                        <a:t>Q42_1.</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1021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1056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94005">
                <a:tc>
                  <a:txBody>
                    <a:bodyPr/>
                    <a:lstStyle/>
                    <a:p>
                      <a:pPr marL="27940" marR="274955">
                        <a:lnSpc>
                          <a:spcPts val="860"/>
                        </a:lnSpc>
                        <a:spcBef>
                          <a:spcPts val="270"/>
                        </a:spcBef>
                      </a:pPr>
                      <a:r>
                        <a:rPr lang="en-GB" sz="850" noProof="0" dirty="0">
                          <a:latin typeface="Arial" panose="020B0604020202020204" pitchFamily="34" charset="0"/>
                          <a:cs typeface="Arial" panose="020B0604020202020204" pitchFamily="34" charset="0"/>
                        </a:rPr>
                        <a:t>Q42_2.</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1008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1016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95200">
                <a:tc>
                  <a:txBody>
                    <a:bodyPr/>
                    <a:lstStyle/>
                    <a:p>
                      <a:pPr marL="27940" marR="274955">
                        <a:lnSpc>
                          <a:spcPts val="860"/>
                        </a:lnSpc>
                        <a:spcBef>
                          <a:spcPts val="270"/>
                        </a:spcBef>
                      </a:pPr>
                      <a:r>
                        <a:rPr lang="en-GB" sz="850" noProof="0" dirty="0">
                          <a:latin typeface="Arial" panose="020B0604020202020204" pitchFamily="34" charset="0"/>
                          <a:cs typeface="Arial" panose="020B0604020202020204" pitchFamily="34" charset="0"/>
                        </a:rPr>
                        <a:t>Q42_3.</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596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614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95200">
                <a:tc>
                  <a:txBody>
                    <a:bodyPr/>
                    <a:lstStyle/>
                    <a:p>
                      <a:pPr marL="27940" marR="274955">
                        <a:lnSpc>
                          <a:spcPts val="860"/>
                        </a:lnSpc>
                        <a:spcBef>
                          <a:spcPts val="270"/>
                        </a:spcBef>
                      </a:pPr>
                      <a:r>
                        <a:rPr lang="en-GB" sz="850" noProof="0" dirty="0">
                          <a:latin typeface="Arial" panose="020B0604020202020204" pitchFamily="34" charset="0"/>
                          <a:cs typeface="Arial" panose="020B0604020202020204" pitchFamily="34" charset="0"/>
                        </a:rPr>
                        <a:t>Q42_4.</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299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327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10"/>
                  </a:ext>
                </a:extLst>
              </a:tr>
              <a:tr h="295200">
                <a:tc>
                  <a:txBody>
                    <a:bodyPr/>
                    <a:lstStyle/>
                    <a:p>
                      <a:pPr marL="27940" marR="274955" lvl="0" indent="0" defTabSz="914400" eaLnBrk="1" fontAlgn="auto" latinLnBrk="0" hangingPunct="1">
                        <a:lnSpc>
                          <a:spcPts val="860"/>
                        </a:lnSpc>
                        <a:spcBef>
                          <a:spcPts val="270"/>
                        </a:spcBef>
                        <a:spcAft>
                          <a:spcPts val="0"/>
                        </a:spcAft>
                        <a:buClrTx/>
                        <a:buSzTx/>
                        <a:buFontTx/>
                        <a:buNone/>
                        <a:tabLst/>
                        <a:defRPr/>
                      </a:pPr>
                      <a:r>
                        <a:rPr lang="en-GB" sz="850" noProof="0" dirty="0">
                          <a:latin typeface="Arial" panose="020B0604020202020204" pitchFamily="34" charset="0"/>
                          <a:cs typeface="Arial" panose="020B0604020202020204" pitchFamily="34" charset="0"/>
                        </a:rPr>
                        <a:t>Q42_5.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351</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82%</a:t>
                      </a:r>
                      <a:endParaRPr lang="en-GB" sz="850" b="1"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435</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84%</a:t>
                      </a:r>
                      <a:endParaRPr lang="en-GB" sz="850" b="1"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81%</a:t>
                      </a:r>
                      <a:endParaRPr lang="en-GB" sz="850" b="1"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784725828"/>
                  </a:ext>
                </a:extLst>
              </a:tr>
              <a:tr h="295200">
                <a:tc>
                  <a:txBody>
                    <a:bodyPr/>
                    <a:lstStyle/>
                    <a:p>
                      <a:pPr marL="27940" marR="274955" lvl="0" indent="0" defTabSz="914400" eaLnBrk="1" fontAlgn="auto" latinLnBrk="0" hangingPunct="1">
                        <a:lnSpc>
                          <a:spcPts val="860"/>
                        </a:lnSpc>
                        <a:spcBef>
                          <a:spcPts val="270"/>
                        </a:spcBef>
                        <a:spcAft>
                          <a:spcPts val="0"/>
                        </a:spcAft>
                        <a:buClrTx/>
                        <a:buSzTx/>
                        <a:buFontTx/>
                        <a:buNone/>
                        <a:tabLst/>
                        <a:defRPr/>
                      </a:pPr>
                      <a:r>
                        <a:rPr lang="en-GB" sz="850" noProof="0" dirty="0">
                          <a:latin typeface="Arial" panose="020B0604020202020204" pitchFamily="34" charset="0"/>
                          <a:cs typeface="Arial" panose="020B0604020202020204" pitchFamily="34" charset="0"/>
                        </a:rPr>
                        <a:t>Q43.</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clinic</a:t>
                      </a:r>
                      <a:r>
                        <a:rPr lang="en-GB" sz="850" spc="-15" noProof="0" dirty="0">
                          <a:latin typeface="Arial" panose="020B0604020202020204" pitchFamily="34" charset="0"/>
                          <a:cs typeface="Arial" panose="020B0604020202020204" pitchFamily="34" charset="0"/>
                        </a:rPr>
                        <a:t> </a:t>
                      </a:r>
                      <a:r>
                        <a:rPr lang="en-GB" sz="850" spc="0" noProof="0" dirty="0">
                          <a:latin typeface="Arial" panose="020B0604020202020204" pitchFamily="34" charset="0"/>
                          <a:cs typeface="Arial" panose="020B0604020202020204" pitchFamily="34" charset="0"/>
                        </a:rPr>
                        <a:t>and day </a:t>
                      </a:r>
                      <a:r>
                        <a:rPr lang="en-GB" sz="850" noProof="0" dirty="0">
                          <a:latin typeface="Arial" panose="020B0604020202020204" pitchFamily="34" charset="0"/>
                          <a:cs typeface="Arial" panose="020B0604020202020204" pitchFamily="34" charset="0"/>
                        </a:rPr>
                        <a:t>unit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1871</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1940</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78%</a:t>
                      </a:r>
                      <a:endParaRPr lang="en-GB" sz="850" b="1"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80%</a:t>
                      </a:r>
                      <a:endParaRPr lang="en-GB" sz="850" b="1"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3774069184"/>
                  </a:ext>
                </a:extLst>
              </a:tr>
            </a:tbl>
          </a:graphicData>
        </a:graphic>
      </p:graphicFrame>
      <p:sp>
        <p:nvSpPr>
          <p:cNvPr id="46" name="txt_org_name">
            <a:extLst>
              <a:ext uri="{FF2B5EF4-FFF2-40B4-BE49-F238E27FC236}">
                <a16:creationId xmlns:a16="http://schemas.microsoft.com/office/drawing/2014/main" id="{06737406-C931-6659-CAB2-A8F208DC536F}"/>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47" name="txt_survey">
            <a:extLst>
              <a:ext uri="{FF2B5EF4-FFF2-40B4-BE49-F238E27FC236}">
                <a16:creationId xmlns:a16="http://schemas.microsoft.com/office/drawing/2014/main" id="{E384A5C1-A7D5-FACE-8E48-B05A0D5ED838}"/>
              </a:ext>
              <a:ext uri="{C183D7F6-B498-43B3-948B-1728B52AA6E4}">
                <adec:decorative xmlns:adec="http://schemas.microsoft.com/office/drawing/2017/decorative" val="1"/>
              </a:ext>
            </a:extLst>
          </p:cNvPr>
          <p:cNvSpPr txBox="1"/>
          <p:nvPr/>
        </p:nvSpPr>
        <p:spPr>
          <a:xfrm>
            <a:off x="3500345" y="416491"/>
            <a:ext cx="3778278"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1">
            <a:extLst>
              <a:ext uri="{FF2B5EF4-FFF2-40B4-BE49-F238E27FC236}">
                <a16:creationId xmlns:a16="http://schemas.microsoft.com/office/drawing/2014/main" id="{48B7C759-F6EA-4CE5-EBD6-77D31A15FBE0}"/>
              </a:ext>
              <a:ext uri="{C183D7F6-B498-43B3-948B-1728B52AA6E4}">
                <adec:decorative xmlns:adec="http://schemas.microsoft.com/office/drawing/2017/decorative" val="1"/>
              </a:ext>
            </a:extLst>
          </p:cNvPr>
          <p:cNvGrpSpPr/>
          <p:nvPr/>
        </p:nvGrpSpPr>
        <p:grpSpPr>
          <a:xfrm>
            <a:off x="349101" y="1242200"/>
            <a:ext cx="6775785" cy="760591"/>
            <a:chOff x="349101" y="1242200"/>
            <a:chExt cx="6775785" cy="760591"/>
          </a:xfrm>
        </p:grpSpPr>
        <p:sp>
          <p:nvSpPr>
            <p:cNvPr id="10" name="object 11">
              <a:extLst>
                <a:ext uri="{FF2B5EF4-FFF2-40B4-BE49-F238E27FC236}">
                  <a16:creationId xmlns:a16="http://schemas.microsoft.com/office/drawing/2014/main" id="{57DBD2A7-8343-E6D4-EE9C-FB54DE756688}"/>
                </a:ext>
              </a:extLst>
            </p:cNvPr>
            <p:cNvSpPr txBox="1"/>
            <p:nvPr/>
          </p:nvSpPr>
          <p:spPr>
            <a:xfrm>
              <a:off x="5615788" y="1266191"/>
              <a:ext cx="1348105" cy="736600"/>
            </a:xfrm>
            <a:prstGeom prst="rect">
              <a:avLst/>
            </a:prstGeom>
          </p:spPr>
          <p:txBody>
            <a:bodyPr vert="horz" wrap="square" lIns="0" tIns="31750" rIns="0" bIns="0" rtlCol="0">
              <a:spAutoFit/>
            </a:bodyPr>
            <a:lstStyle/>
            <a:p>
              <a:pPr marR="118110">
                <a:lnSpc>
                  <a:spcPts val="810"/>
                </a:lnSpc>
                <a:spcBef>
                  <a:spcPts val="250"/>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below</a:t>
              </a:r>
              <a:r>
                <a:rPr lang="en-GB" sz="800" spc="-15" noProof="0" dirty="0">
                  <a:latin typeface="Arial"/>
                  <a:cs typeface="Arial"/>
                </a:rPr>
                <a:t> </a:t>
              </a:r>
              <a:r>
                <a:rPr lang="en-GB" sz="800" spc="-30" noProof="0" dirty="0">
                  <a:latin typeface="Arial"/>
                  <a:cs typeface="Arial"/>
                </a:rPr>
                <a:t>lower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a:p>
              <a:pPr marR="50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between</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and 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a:p>
              <a:pPr marR="1066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above</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11" name="object 10">
              <a:extLst>
                <a:ext uri="{FF2B5EF4-FFF2-40B4-BE49-F238E27FC236}">
                  <a16:creationId xmlns:a16="http://schemas.microsoft.com/office/drawing/2014/main" id="{01C47069-2809-C0CA-DB77-4B416E371E01}"/>
                </a:ext>
              </a:extLst>
            </p:cNvPr>
            <p:cNvSpPr/>
            <p:nvPr/>
          </p:nvSpPr>
          <p:spPr>
            <a:xfrm>
              <a:off x="5203223" y="1795650"/>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2" name="object 9">
              <a:extLst>
                <a:ext uri="{FF2B5EF4-FFF2-40B4-BE49-F238E27FC236}">
                  <a16:creationId xmlns:a16="http://schemas.microsoft.com/office/drawing/2014/main" id="{C41266BB-6191-6946-E82E-CC6E890FA09B}"/>
                </a:ext>
              </a:extLst>
            </p:cNvPr>
            <p:cNvSpPr/>
            <p:nvPr/>
          </p:nvSpPr>
          <p:spPr>
            <a:xfrm>
              <a:off x="5203223" y="1544611"/>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3" name="object 8">
              <a:extLst>
                <a:ext uri="{FF2B5EF4-FFF2-40B4-BE49-F238E27FC236}">
                  <a16:creationId xmlns:a16="http://schemas.microsoft.com/office/drawing/2014/main" id="{E339C87C-C1DB-F18E-1537-F0587AC1BF4F}"/>
                </a:ext>
              </a:extLst>
            </p:cNvPr>
            <p:cNvSpPr/>
            <p:nvPr/>
          </p:nvSpPr>
          <p:spPr>
            <a:xfrm>
              <a:off x="5203223" y="1299701"/>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27" name="object 3">
              <a:extLst>
                <a:ext uri="{FF2B5EF4-FFF2-40B4-BE49-F238E27FC236}">
                  <a16:creationId xmlns:a16="http://schemas.microsoft.com/office/drawing/2014/main" id="{C8D3D66F-2135-7F95-E983-6306181DC8CB}"/>
                </a:ext>
              </a:extLst>
            </p:cNvPr>
            <p:cNvSpPr txBox="1"/>
            <p:nvPr/>
          </p:nvSpPr>
          <p:spPr>
            <a:xfrm>
              <a:off x="421305" y="1371773"/>
              <a:ext cx="1967864" cy="501419"/>
            </a:xfrm>
            <a:prstGeom prst="rect">
              <a:avLst/>
            </a:prstGeom>
          </p:spPr>
          <p:txBody>
            <a:bodyPr vert="horz" wrap="square" lIns="0" tIns="31750" rIns="0" bIns="0" rtlCol="0">
              <a:spAutoFit/>
            </a:bodyPr>
            <a:lstStyle/>
            <a:p>
              <a:pPr marL="143510" marR="324485" indent="-144145">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a:t>
              </a:r>
              <a:endParaRPr lang="en-GB" sz="800" noProof="0" dirty="0">
                <a:latin typeface="Arial"/>
                <a:cs typeface="Arial"/>
              </a:endParaRPr>
            </a:p>
            <a:p>
              <a:pPr marL="143510">
                <a:lnSpc>
                  <a:spcPts val="880"/>
                </a:lnSpc>
                <a:tabLst>
                  <a:tab pos="1863725" algn="l"/>
                </a:tabLst>
              </a:pP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a:p>
              <a:pPr>
                <a:lnSpc>
                  <a:spcPct val="100000"/>
                </a:lnSpc>
                <a:spcBef>
                  <a:spcPts val="215"/>
                </a:spcBef>
              </a:pPr>
              <a:r>
                <a:rPr lang="en-GB" sz="800" spc="260" noProof="0" dirty="0">
                  <a:latin typeface="Arial"/>
                  <a:cs typeface="Arial"/>
                </a:rPr>
                <a:t>- </a:t>
              </a:r>
              <a:r>
                <a:rPr lang="en-GB" sz="1200" baseline="3472" noProof="0" dirty="0">
                  <a:latin typeface="Arial"/>
                  <a:cs typeface="Arial"/>
                </a:rPr>
                <a:t>No</a:t>
              </a:r>
              <a:r>
                <a:rPr lang="en-GB" sz="1200" spc="-22" baseline="3472" noProof="0" dirty="0">
                  <a:latin typeface="Arial"/>
                  <a:cs typeface="Arial"/>
                </a:rPr>
                <a:t> </a:t>
              </a:r>
              <a:r>
                <a:rPr lang="en-GB" sz="1200" baseline="3472" noProof="0" dirty="0">
                  <a:latin typeface="Arial"/>
                  <a:cs typeface="Arial"/>
                </a:rPr>
                <a:t>score</a:t>
              </a:r>
              <a:r>
                <a:rPr lang="en-GB" sz="1200" spc="-15" baseline="3472" noProof="0" dirty="0">
                  <a:latin typeface="Arial"/>
                  <a:cs typeface="Arial"/>
                </a:rPr>
                <a:t> </a:t>
              </a:r>
              <a:r>
                <a:rPr lang="en-GB" sz="1200" baseline="3472" noProof="0" dirty="0">
                  <a:latin typeface="Arial"/>
                  <a:cs typeface="Arial"/>
                </a:rPr>
                <a:t>available</a:t>
              </a:r>
              <a:r>
                <a:rPr lang="en-GB" sz="1200" spc="-15" baseline="3472" noProof="0" dirty="0">
                  <a:latin typeface="Arial"/>
                  <a:cs typeface="Arial"/>
                </a:rPr>
                <a:t>.</a:t>
              </a:r>
              <a:endParaRPr lang="en-GB" sz="1200" baseline="3472" noProof="0" dirty="0">
                <a:latin typeface="Arial"/>
                <a:cs typeface="Arial"/>
              </a:endParaRPr>
            </a:p>
          </p:txBody>
        </p:sp>
        <p:sp>
          <p:nvSpPr>
            <p:cNvPr id="28" name="object 2">
              <a:extLst>
                <a:ext uri="{FF2B5EF4-FFF2-40B4-BE49-F238E27FC236}">
                  <a16:creationId xmlns:a16="http://schemas.microsoft.com/office/drawing/2014/main" id="{C2B15E25-ABCE-204E-5D31-51EE432B34AC}"/>
                </a:ext>
              </a:extLst>
            </p:cNvPr>
            <p:cNvSpPr/>
            <p:nvPr/>
          </p:nvSpPr>
          <p:spPr>
            <a:xfrm>
              <a:off x="349101" y="1242200"/>
              <a:ext cx="6775785" cy="7605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grpSp>
        <p:nvGrpSpPr>
          <p:cNvPr id="6" name="Group 5">
            <a:extLst>
              <a:ext uri="{FF2B5EF4-FFF2-40B4-BE49-F238E27FC236}">
                <a16:creationId xmlns:a16="http://schemas.microsoft.com/office/drawing/2014/main" id="{46E12402-D36E-F68C-8171-1B9C74CB725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7" name="object 4">
              <a:hlinkClick r:id="rId2" action="ppaction://hlinksldjump"/>
              <a:extLst>
                <a:ext uri="{FF2B5EF4-FFF2-40B4-BE49-F238E27FC236}">
                  <a16:creationId xmlns:a16="http://schemas.microsoft.com/office/drawing/2014/main" id="{5C6121CF-B09B-C01E-CFE2-4FB43D8C6908}"/>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2" action="ppaction://hlinksldjump"/>
              <a:extLst>
                <a:ext uri="{FF2B5EF4-FFF2-40B4-BE49-F238E27FC236}">
                  <a16:creationId xmlns:a16="http://schemas.microsoft.com/office/drawing/2014/main" id="{76AA10AC-4C38-531F-ED57-35B8815AD3C3}"/>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2" name="object 7">
            <a:extLst>
              <a:ext uri="{FF2B5EF4-FFF2-40B4-BE49-F238E27FC236}">
                <a16:creationId xmlns:a16="http://schemas.microsoft.com/office/drawing/2014/main" id="{212FB3E7-BA06-131A-C0F0-B8DA5A648628}"/>
              </a:ext>
              <a:ext uri="{C183D7F6-B498-43B3-948B-1728B52AA6E4}">
                <adec:decorative xmlns:adec="http://schemas.microsoft.com/office/drawing/2017/decorative" val="1"/>
              </a:ext>
            </a:extLst>
          </p:cNvPr>
          <p:cNvSpPr txBox="1"/>
          <p:nvPr/>
        </p:nvSpPr>
        <p:spPr>
          <a:xfrm>
            <a:off x="2406650" y="1371773"/>
            <a:ext cx="2518596" cy="500137"/>
          </a:xfrm>
          <a:prstGeom prst="rect">
            <a:avLst/>
          </a:prstGeom>
        </p:spPr>
        <p:txBody>
          <a:bodyPr vert="horz" wrap="square" lIns="0" tIns="0" rIns="0" bIns="0" rtlCol="0" anchor="t" anchorCtr="0">
            <a:spAutoFit/>
          </a:bodyPr>
          <a:lstStyle/>
          <a:p>
            <a:pPr marR="49530">
              <a:lnSpc>
                <a:spcPts val="810"/>
              </a:lnSpc>
              <a:spcBef>
                <a:spcPts val="250"/>
              </a:spcBef>
            </a:pPr>
            <a:r>
              <a:rPr lang="en-GB" sz="800" noProof="0" dirty="0"/>
              <a:t>▲ or ▼ </a:t>
            </a:r>
            <a:r>
              <a:rPr lang="en-GB" sz="800" noProof="0" dirty="0">
                <a:latin typeface="Arial"/>
                <a:cs typeface="Arial"/>
              </a:rPr>
              <a:t>Change 2024-2025: Statistically significant increase or decrease between 2024 and 2025</a:t>
            </a:r>
            <a:r>
              <a:rPr lang="en-GB" sz="800" spc="-10" noProof="0" dirty="0">
                <a:latin typeface="Arial"/>
                <a:cs typeface="Arial"/>
              </a:rPr>
              <a:t>.</a:t>
            </a:r>
            <a:endParaRPr lang="en-GB" sz="800" noProof="0" dirty="0">
              <a:latin typeface="Arial"/>
              <a:cs typeface="Arial"/>
            </a:endParaRPr>
          </a:p>
          <a:p>
            <a:pPr>
              <a:lnSpc>
                <a:spcPts val="730"/>
              </a:lnSpc>
            </a:pPr>
            <a:endParaRPr lang="en-GB" sz="800" noProof="0" dirty="0">
              <a:latin typeface="Arial"/>
              <a:cs typeface="Arial"/>
            </a:endParaRPr>
          </a:p>
          <a:p>
            <a:pPr>
              <a:lnSpc>
                <a:spcPts val="800"/>
              </a:lnSpc>
            </a:pPr>
            <a:r>
              <a:rPr lang="en-GB" sz="800" noProof="0" dirty="0"/>
              <a:t>△ or ▽ </a:t>
            </a:r>
            <a:r>
              <a:rPr lang="en-GB" sz="800" noProof="0" dirty="0">
                <a:latin typeface="Arial"/>
                <a:cs typeface="Arial"/>
              </a:rPr>
              <a:t>Change overall: Statistically significant increase or decrease from 2021 to 2025</a:t>
            </a:r>
            <a:r>
              <a:rPr lang="en-GB" sz="800" spc="-10" noProof="0" dirty="0">
                <a:latin typeface="Arial"/>
                <a:cs typeface="Arial"/>
              </a:rPr>
              <a:t>.</a:t>
            </a:r>
            <a:endParaRPr lang="en-GB" sz="800" noProof="0" dirty="0">
              <a:latin typeface="Arial"/>
              <a:cs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2FFFF12C-8B3A-0E8D-D806-A925B3C1958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4C50D55D-28E2-4F72-9D76-181D874B74D0}" type="slidenum">
              <a:rPr lang="en-GB" spc="-25" noProof="0"/>
              <a:t>19</a:t>
            </a:fld>
            <a:endParaRPr lang="en-GB" spc="-25" noProof="0" dirty="0"/>
          </a:p>
        </p:txBody>
      </p:sp>
      <p:sp>
        <p:nvSpPr>
          <p:cNvPr id="47" name="object 1">
            <a:extLst>
              <a:ext uri="{FF2B5EF4-FFF2-40B4-BE49-F238E27FC236}">
                <a16:creationId xmlns:a16="http://schemas.microsoft.com/office/drawing/2014/main" id="{3CDBB4FB-912C-E777-AB76-266103BD9D4D}"/>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Comparability tables </a:t>
            </a:r>
            <a:r>
              <a:rPr kumimoji="0" lang="en-GB" sz="1800" b="1" i="0" u="none" strike="noStrike" kern="0" cap="none" spc="0" normalizeH="0" baseline="0" noProof="0" dirty="0">
                <a:ln>
                  <a:noFill/>
                </a:ln>
                <a:solidFill>
                  <a:schemeClr val="bg1"/>
                </a:solidFill>
                <a:effectLst/>
                <a:uLnTx/>
                <a:uFillTx/>
                <a:latin typeface="Arial"/>
                <a:cs typeface="Arial"/>
              </a:rPr>
              <a:t>(4)</a:t>
            </a:r>
            <a:r>
              <a:rPr kumimoji="0" lang="en-GB" sz="1800" b="1" i="0" u="none" strike="noStrike" kern="0" cap="none" spc="0" normalizeH="0" baseline="0" noProof="0" dirty="0">
                <a:ln>
                  <a:noFill/>
                </a:ln>
                <a:solidFill>
                  <a:srgbClr val="336E9F"/>
                </a:solidFill>
                <a:effectLst/>
                <a:uLnTx/>
                <a:uFillTx/>
                <a:latin typeface="Arial"/>
                <a:cs typeface="Arial"/>
              </a:rPr>
              <a:t> </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29" name="comp_tbl_section10"/>
          <p:cNvGraphicFramePr>
            <a:graphicFrameLocks noGrp="1"/>
          </p:cNvGraphicFramePr>
          <p:nvPr>
            <p:extLst>
              <p:ext uri="{D42A27DB-BD31-4B8C-83A1-F6EECF244321}">
                <p14:modId xmlns:p14="http://schemas.microsoft.com/office/powerpoint/2010/main" val="1829008521"/>
              </p:ext>
            </p:extLst>
          </p:nvPr>
        </p:nvGraphicFramePr>
        <p:xfrm>
          <a:off x="349095" y="2160310"/>
          <a:ext cx="6775791" cy="217678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IMMEDIATE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LONG-</a:t>
                      </a:r>
                      <a:r>
                        <a:rPr lang="en-GB" sz="1050" b="1" spc="-20" noProof="0" dirty="0">
                          <a:solidFill>
                            <a:srgbClr val="336E9F"/>
                          </a:solidFill>
                          <a:latin typeface="Arial" panose="020B0604020202020204" pitchFamily="34" charset="0"/>
                          <a:cs typeface="Arial" panose="020B0604020202020204" pitchFamily="34" charset="0"/>
                        </a:rPr>
                        <a:t>TERM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SIDE</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EFFECTS</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215265">
                        <a:lnSpc>
                          <a:spcPts val="860"/>
                        </a:lnSpc>
                        <a:spcBef>
                          <a:spcPts val="270"/>
                        </a:spcBef>
                      </a:pPr>
                      <a:r>
                        <a:rPr lang="en-GB" sz="850" noProof="0" dirty="0">
                          <a:latin typeface="Arial" panose="020B0604020202020204" pitchFamily="34" charset="0"/>
                          <a:cs typeface="Arial" panose="020B0604020202020204" pitchFamily="34" charset="0"/>
                        </a:rPr>
                        <a:t>Q44.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definitely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1832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1906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75%</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marR="65405">
                        <a:lnSpc>
                          <a:spcPts val="860"/>
                        </a:lnSpc>
                        <a:spcBef>
                          <a:spcPts val="270"/>
                        </a:spcBef>
                      </a:pPr>
                      <a:r>
                        <a:rPr lang="en-GB" sz="850" noProof="0" dirty="0">
                          <a:latin typeface="Arial" panose="020B0604020202020204" pitchFamily="34" charset="0"/>
                          <a:cs typeface="Arial" panose="020B0604020202020204" pitchFamily="34" charset="0"/>
                        </a:rPr>
                        <a:t>Q45.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practical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dealing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1735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1818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72%</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71%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43510">
                        <a:lnSpc>
                          <a:spcPts val="860"/>
                        </a:lnSpc>
                        <a:spcBef>
                          <a:spcPts val="155"/>
                        </a:spcBef>
                      </a:pPr>
                      <a:r>
                        <a:rPr lang="en-GB" sz="850" noProof="0" dirty="0">
                          <a:latin typeface="Arial" panose="020B0604020202020204" pitchFamily="34" charset="0"/>
                          <a:cs typeface="Arial" panose="020B0604020202020204" pitchFamily="34" charset="0"/>
                        </a:rPr>
                        <a:t>Q46.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access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dealing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20" noProof="0" dirty="0">
                          <a:latin typeface="Arial" panose="020B0604020202020204" pitchFamily="34" charset="0"/>
                          <a:cs typeface="Arial" panose="020B0604020202020204" pitchFamily="34" charset="0"/>
                        </a:rPr>
                        <a:t> from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1404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1497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90%</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365125" algn="just">
                        <a:lnSpc>
                          <a:spcPts val="860"/>
                        </a:lnSpc>
                        <a:spcBef>
                          <a:spcPts val="155"/>
                        </a:spcBef>
                      </a:pPr>
                      <a:r>
                        <a:rPr lang="en-GB" sz="850" noProof="0" dirty="0">
                          <a:latin typeface="Arial" panose="020B0604020202020204" pitchFamily="34" charset="0"/>
                          <a:cs typeface="Arial" panose="020B0604020202020204" pitchFamily="34" charset="0"/>
                        </a:rPr>
                        <a:t>Q47.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were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understand</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advance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1731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1830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62%</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63%</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93370">
                <a:tc>
                  <a:txBody>
                    <a:bodyPr/>
                    <a:lstStyle/>
                    <a:p>
                      <a:pPr marL="27940" marR="359410">
                        <a:lnSpc>
                          <a:spcPts val="860"/>
                        </a:lnSpc>
                        <a:spcBef>
                          <a:spcPts val="270"/>
                        </a:spcBef>
                      </a:pPr>
                      <a:r>
                        <a:rPr lang="en-GB" sz="850" noProof="0" dirty="0">
                          <a:latin typeface="Arial" panose="020B0604020202020204" pitchFamily="34" charset="0"/>
                          <a:cs typeface="Arial" panose="020B0604020202020204" pitchFamily="34" charset="0"/>
                        </a:rPr>
                        <a:t>Q48.</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managing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impact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0" noProof="0" dirty="0">
                          <a:latin typeface="Arial" panose="020B0604020202020204" pitchFamily="34" charset="0"/>
                          <a:cs typeface="Arial" panose="020B0604020202020204" pitchFamily="34" charset="0"/>
                        </a:rPr>
                        <a:t> 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effects</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1484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1580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59%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51%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30" name="comp_tbl_section11"/>
          <p:cNvGraphicFramePr>
            <a:graphicFrameLocks noGrp="1"/>
          </p:cNvGraphicFramePr>
          <p:nvPr>
            <p:extLst>
              <p:ext uri="{D42A27DB-BD31-4B8C-83A1-F6EECF244321}">
                <p14:modId xmlns:p14="http://schemas.microsoft.com/office/powerpoint/2010/main" val="4140124569"/>
              </p:ext>
            </p:extLst>
          </p:nvPr>
        </p:nvGraphicFramePr>
        <p:xfrm>
          <a:off x="349094" y="4462913"/>
          <a:ext cx="6775791" cy="121412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WHILE</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AT</a:t>
                      </a:r>
                      <a:r>
                        <a:rPr lang="en-GB" sz="1050" b="1" spc="-3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HOME</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287020">
                        <a:lnSpc>
                          <a:spcPts val="860"/>
                        </a:lnSpc>
                        <a:spcBef>
                          <a:spcPts val="270"/>
                        </a:spcBef>
                      </a:pPr>
                      <a:r>
                        <a:rPr lang="en-GB" sz="850" noProof="0" dirty="0">
                          <a:latin typeface="Arial" panose="020B0604020202020204" pitchFamily="34" charset="0"/>
                          <a:cs typeface="Arial" panose="020B0604020202020204" pitchFamily="34" charset="0"/>
                        </a:rPr>
                        <a:t>Q49.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gave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someone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close,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home</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1327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1400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00" noProof="0">
                          <a:latin typeface="Arial" panose="020B0604020202020204" pitchFamily="34" charset="0"/>
                          <a:cs typeface="Arial" panose="020B0604020202020204" pitchFamily="34" charset="0"/>
                        </a:rPr>
                        <a:t>△</a:t>
                      </a: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64%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64%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015">
                <a:tc>
                  <a:txBody>
                    <a:bodyPr/>
                    <a:lstStyle/>
                    <a:p>
                      <a:pPr marL="27940" marR="257175">
                        <a:lnSpc>
                          <a:spcPts val="860"/>
                        </a:lnSpc>
                        <a:spcBef>
                          <a:spcPts val="155"/>
                        </a:spcBef>
                      </a:pPr>
                      <a:r>
                        <a:rPr lang="en-GB" sz="850" noProof="0" dirty="0">
                          <a:latin typeface="Arial" panose="020B0604020202020204" pitchFamily="34" charset="0"/>
                          <a:cs typeface="Arial" panose="020B0604020202020204" pitchFamily="34" charset="0"/>
                        </a:rPr>
                        <a:t>Q50.</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During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voluntary 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701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721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56%</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46%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54%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31" name="comp_tbl_section12"/>
          <p:cNvGraphicFramePr>
            <a:graphicFrameLocks noGrp="1"/>
          </p:cNvGraphicFramePr>
          <p:nvPr>
            <p:extLst>
              <p:ext uri="{D42A27DB-BD31-4B8C-83A1-F6EECF244321}">
                <p14:modId xmlns:p14="http://schemas.microsoft.com/office/powerpoint/2010/main" val="1151685665"/>
              </p:ext>
            </p:extLst>
          </p:nvPr>
        </p:nvGraphicFramePr>
        <p:xfrm>
          <a:off x="345830" y="5811044"/>
          <a:ext cx="6775791" cy="1331595"/>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CARE</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6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YOUR</a:t>
                      </a:r>
                      <a:r>
                        <a:rPr lang="en-GB" sz="1050" b="1" spc="-55"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GP</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PRACTICE</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marR="100965">
                        <a:lnSpc>
                          <a:spcPts val="860"/>
                        </a:lnSpc>
                        <a:spcBef>
                          <a:spcPts val="270"/>
                        </a:spcBef>
                      </a:pPr>
                      <a:r>
                        <a:rPr lang="en-GB" sz="850" noProof="0" dirty="0">
                          <a:latin typeface="Arial" panose="020B0604020202020204" pitchFamily="34" charset="0"/>
                          <a:cs typeface="Arial" panose="020B0604020202020204" pitchFamily="34" charset="0"/>
                        </a:rPr>
                        <a:t>Q51.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definitely received the help or support needed from their GP practice since their cancer diagnosis</a:t>
                      </a: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1209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49%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49%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40%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50%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45%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640">
                <a:tc>
                  <a:txBody>
                    <a:bodyPr/>
                    <a:lstStyle/>
                    <a:p>
                      <a:pPr marL="27940" marR="425450">
                        <a:lnSpc>
                          <a:spcPts val="860"/>
                        </a:lnSpc>
                        <a:spcBef>
                          <a:spcPts val="270"/>
                        </a:spcBef>
                      </a:pPr>
                      <a:r>
                        <a:rPr lang="en-GB" sz="850" noProof="0" dirty="0">
                          <a:latin typeface="Arial" panose="020B0604020202020204" pitchFamily="34" charset="0"/>
                          <a:cs typeface="Arial" panose="020B0604020202020204" pitchFamily="34" charset="0"/>
                        </a:rPr>
                        <a:t>Q52.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has had a cancer care review with someone from their GP practice (excluding patients who have not had a review but were diagnosed less than or around 12 months ago)</a:t>
                      </a: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1096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43%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44%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35%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48%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41%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32" name="comp_tbl_section13"/>
          <p:cNvGraphicFramePr>
            <a:graphicFrameLocks noGrp="1"/>
          </p:cNvGraphicFramePr>
          <p:nvPr>
            <p:extLst>
              <p:ext uri="{D42A27DB-BD31-4B8C-83A1-F6EECF244321}">
                <p14:modId xmlns:p14="http://schemas.microsoft.com/office/powerpoint/2010/main" val="3030357173"/>
              </p:ext>
            </p:extLst>
          </p:nvPr>
        </p:nvGraphicFramePr>
        <p:xfrm>
          <a:off x="345829" y="7261860"/>
          <a:ext cx="6775791" cy="1590040"/>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LIVING</a:t>
                      </a:r>
                      <a:r>
                        <a:rPr lang="en-GB" sz="1050" b="1" spc="-4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WITH</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5" noProof="0" dirty="0">
                          <a:solidFill>
                            <a:srgbClr val="336E9F"/>
                          </a:solidFill>
                          <a:latin typeface="Arial" panose="020B0604020202020204" pitchFamily="34" charset="0"/>
                          <a:cs typeface="Arial" panose="020B0604020202020204" pitchFamily="34" charset="0"/>
                        </a:rPr>
                        <a:t>BEYOND</a:t>
                      </a:r>
                      <a:r>
                        <a:rPr lang="en-GB" sz="1050" b="1" spc="-4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59055">
                        <a:lnSpc>
                          <a:spcPts val="860"/>
                        </a:lnSpc>
                        <a:spcBef>
                          <a:spcPts val="155"/>
                        </a:spcBef>
                      </a:pPr>
                      <a:r>
                        <a:rPr lang="en-GB" sz="850" noProof="0" dirty="0">
                          <a:latin typeface="Arial" panose="020B0604020202020204" pitchFamily="34" charset="0"/>
                          <a:cs typeface="Arial" panose="020B0604020202020204" pitchFamily="34" charset="0"/>
                        </a:rPr>
                        <a:t>Q53.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emotional</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voluntary 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405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36%</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422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34%</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34%</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26%</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40%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33%</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6835">
                        <a:lnSpc>
                          <a:spcPts val="860"/>
                        </a:lnSpc>
                        <a:spcBef>
                          <a:spcPts val="155"/>
                        </a:spcBef>
                      </a:pPr>
                      <a:r>
                        <a:rPr lang="en-GB" sz="850" noProof="0" dirty="0">
                          <a:latin typeface="Arial" panose="020B0604020202020204" pitchFamily="34" charset="0"/>
                          <a:cs typeface="Arial" panose="020B0604020202020204" pitchFamily="34" charset="0"/>
                        </a:rPr>
                        <a:t>Q54.</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amount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was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between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final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follow </a:t>
                      </a:r>
                      <a:r>
                        <a:rPr lang="en-GB" sz="850" noProof="0" dirty="0">
                          <a:latin typeface="Arial" panose="020B0604020202020204" pitchFamily="34" charset="0"/>
                          <a:cs typeface="Arial" panose="020B0604020202020204" pitchFamily="34" charset="0"/>
                        </a:rPr>
                        <a:t>up</a:t>
                      </a:r>
                      <a:r>
                        <a:rPr lang="en-GB" sz="850" spc="-10" noProof="0" dirty="0">
                          <a:latin typeface="Arial" panose="020B0604020202020204" pitchFamily="34" charset="0"/>
                          <a:cs typeface="Arial" panose="020B0604020202020204" pitchFamily="34" charset="0"/>
                        </a:rPr>
                        <a:t> appointment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900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900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80%</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80%</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640">
                <a:tc>
                  <a:txBody>
                    <a:bodyPr/>
                    <a:lstStyle/>
                    <a:p>
                      <a:pPr marL="27940" marR="215265">
                        <a:lnSpc>
                          <a:spcPts val="860"/>
                        </a:lnSpc>
                        <a:spcBef>
                          <a:spcPts val="270"/>
                        </a:spcBef>
                      </a:pPr>
                      <a:r>
                        <a:rPr lang="en-GB" sz="850" noProof="0" dirty="0">
                          <a:latin typeface="Arial" panose="020B0604020202020204" pitchFamily="34" charset="0"/>
                          <a:cs typeface="Arial" panose="020B0604020202020204" pitchFamily="34" charset="0"/>
                        </a:rPr>
                        <a:t>Q55.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the </a:t>
                      </a:r>
                      <a:r>
                        <a:rPr lang="en-GB" sz="850" noProof="0" dirty="0">
                          <a:latin typeface="Arial" panose="020B0604020202020204" pitchFamily="34" charset="0"/>
                          <a:cs typeface="Arial" panose="020B0604020202020204" pitchFamily="34" charset="0"/>
                        </a:rPr>
                        <a:t>possibility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signs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spreading</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1468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67%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1579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67%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67%</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algn="ctr">
                        <a:lnSpc>
                          <a:spcPct val="100000"/>
                        </a:lnSpc>
                        <a:spcBef>
                          <a:spcPts val="0"/>
                        </a:spcBef>
                      </a:pPr>
                      <a:r>
                        <a:rPr lang="en-GB" sz="850" b="1" noProof="0">
                          <a:latin typeface="Arial" panose="020B0604020202020204" pitchFamily="34" charset="0"/>
                          <a:cs typeface="Arial" panose="020B0604020202020204" pitchFamily="34" charset="0"/>
                        </a:rPr>
                        <a:t>65%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48" name="txt_org_name">
            <a:extLst>
              <a:ext uri="{FF2B5EF4-FFF2-40B4-BE49-F238E27FC236}">
                <a16:creationId xmlns:a16="http://schemas.microsoft.com/office/drawing/2014/main" id="{C0B5EC6E-3181-E4F5-A97F-ECA6166579E1}"/>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49" name="txt_survey">
            <a:extLst>
              <a:ext uri="{FF2B5EF4-FFF2-40B4-BE49-F238E27FC236}">
                <a16:creationId xmlns:a16="http://schemas.microsoft.com/office/drawing/2014/main" id="{AC2FB2D4-B522-D1A9-5166-3CC18D709DF5}"/>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1">
            <a:extLst>
              <a:ext uri="{FF2B5EF4-FFF2-40B4-BE49-F238E27FC236}">
                <a16:creationId xmlns:a16="http://schemas.microsoft.com/office/drawing/2014/main" id="{843A1919-DBF1-CAEC-BC71-E0CAF23C0FD5}"/>
              </a:ext>
              <a:ext uri="{C183D7F6-B498-43B3-948B-1728B52AA6E4}">
                <adec:decorative xmlns:adec="http://schemas.microsoft.com/office/drawing/2017/decorative" val="1"/>
              </a:ext>
            </a:extLst>
          </p:cNvPr>
          <p:cNvGrpSpPr/>
          <p:nvPr/>
        </p:nvGrpSpPr>
        <p:grpSpPr>
          <a:xfrm>
            <a:off x="349101" y="1242200"/>
            <a:ext cx="6775785" cy="760591"/>
            <a:chOff x="349101" y="1242200"/>
            <a:chExt cx="6775785" cy="760591"/>
          </a:xfrm>
        </p:grpSpPr>
        <p:sp>
          <p:nvSpPr>
            <p:cNvPr id="9" name="object 11">
              <a:extLst>
                <a:ext uri="{FF2B5EF4-FFF2-40B4-BE49-F238E27FC236}">
                  <a16:creationId xmlns:a16="http://schemas.microsoft.com/office/drawing/2014/main" id="{D4FF7ED1-A5BD-A2CB-F28A-1B36DBC44203}"/>
                </a:ext>
              </a:extLst>
            </p:cNvPr>
            <p:cNvSpPr txBox="1"/>
            <p:nvPr/>
          </p:nvSpPr>
          <p:spPr>
            <a:xfrm>
              <a:off x="5615788" y="1266191"/>
              <a:ext cx="1348105" cy="736600"/>
            </a:xfrm>
            <a:prstGeom prst="rect">
              <a:avLst/>
            </a:prstGeom>
          </p:spPr>
          <p:txBody>
            <a:bodyPr vert="horz" wrap="square" lIns="0" tIns="31750" rIns="0" bIns="0" rtlCol="0">
              <a:spAutoFit/>
            </a:bodyPr>
            <a:lstStyle/>
            <a:p>
              <a:pPr marR="118110">
                <a:lnSpc>
                  <a:spcPts val="810"/>
                </a:lnSpc>
                <a:spcBef>
                  <a:spcPts val="250"/>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below</a:t>
              </a:r>
              <a:r>
                <a:rPr lang="en-GB" sz="800" spc="-15" noProof="0" dirty="0">
                  <a:latin typeface="Arial"/>
                  <a:cs typeface="Arial"/>
                </a:rPr>
                <a:t> </a:t>
              </a:r>
              <a:r>
                <a:rPr lang="en-GB" sz="800" spc="-30" noProof="0" dirty="0">
                  <a:latin typeface="Arial"/>
                  <a:cs typeface="Arial"/>
                </a:rPr>
                <a:t>lower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a:p>
              <a:pPr marR="50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between</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and 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a:p>
              <a:pPr marR="1066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above</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10" name="object 10">
              <a:extLst>
                <a:ext uri="{FF2B5EF4-FFF2-40B4-BE49-F238E27FC236}">
                  <a16:creationId xmlns:a16="http://schemas.microsoft.com/office/drawing/2014/main" id="{213EB3DF-D7DB-5950-8925-A81A6BB1E5DE}"/>
                </a:ext>
              </a:extLst>
            </p:cNvPr>
            <p:cNvSpPr/>
            <p:nvPr/>
          </p:nvSpPr>
          <p:spPr>
            <a:xfrm>
              <a:off x="5203223" y="1795650"/>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1" name="object 9">
              <a:extLst>
                <a:ext uri="{FF2B5EF4-FFF2-40B4-BE49-F238E27FC236}">
                  <a16:creationId xmlns:a16="http://schemas.microsoft.com/office/drawing/2014/main" id="{DA0FE4BB-8073-4008-290A-915541409CF6}"/>
                </a:ext>
              </a:extLst>
            </p:cNvPr>
            <p:cNvSpPr/>
            <p:nvPr/>
          </p:nvSpPr>
          <p:spPr>
            <a:xfrm>
              <a:off x="5203223" y="1544611"/>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2" name="object 8">
              <a:extLst>
                <a:ext uri="{FF2B5EF4-FFF2-40B4-BE49-F238E27FC236}">
                  <a16:creationId xmlns:a16="http://schemas.microsoft.com/office/drawing/2014/main" id="{CD11F581-1B35-55E0-4421-953999D1965D}"/>
                </a:ext>
              </a:extLst>
            </p:cNvPr>
            <p:cNvSpPr/>
            <p:nvPr/>
          </p:nvSpPr>
          <p:spPr>
            <a:xfrm>
              <a:off x="5203223" y="1299701"/>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17" name="object 3">
              <a:extLst>
                <a:ext uri="{FF2B5EF4-FFF2-40B4-BE49-F238E27FC236}">
                  <a16:creationId xmlns:a16="http://schemas.microsoft.com/office/drawing/2014/main" id="{6370F2C7-8901-99E8-B384-F5778EE5E1FC}"/>
                </a:ext>
              </a:extLst>
            </p:cNvPr>
            <p:cNvSpPr txBox="1"/>
            <p:nvPr/>
          </p:nvSpPr>
          <p:spPr>
            <a:xfrm>
              <a:off x="421305" y="1371773"/>
              <a:ext cx="1967864" cy="501419"/>
            </a:xfrm>
            <a:prstGeom prst="rect">
              <a:avLst/>
            </a:prstGeom>
          </p:spPr>
          <p:txBody>
            <a:bodyPr vert="horz" wrap="square" lIns="0" tIns="31750" rIns="0" bIns="0" rtlCol="0">
              <a:spAutoFit/>
            </a:bodyPr>
            <a:lstStyle/>
            <a:p>
              <a:pPr marL="143510" marR="324485" indent="-144145">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a:t>
              </a:r>
              <a:endParaRPr lang="en-GB" sz="800" noProof="0" dirty="0">
                <a:latin typeface="Arial"/>
                <a:cs typeface="Arial"/>
              </a:endParaRPr>
            </a:p>
            <a:p>
              <a:pPr marL="143510">
                <a:lnSpc>
                  <a:spcPts val="880"/>
                </a:lnSpc>
                <a:tabLst>
                  <a:tab pos="1863725" algn="l"/>
                </a:tabLst>
              </a:pP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a:p>
              <a:pPr>
                <a:lnSpc>
                  <a:spcPct val="100000"/>
                </a:lnSpc>
                <a:spcBef>
                  <a:spcPts val="215"/>
                </a:spcBef>
              </a:pPr>
              <a:r>
                <a:rPr lang="en-GB" sz="800" spc="260" noProof="0" dirty="0">
                  <a:latin typeface="Arial"/>
                  <a:cs typeface="Arial"/>
                </a:rPr>
                <a:t>- </a:t>
              </a:r>
              <a:r>
                <a:rPr lang="en-GB" sz="1200" baseline="3472" noProof="0" dirty="0">
                  <a:latin typeface="Arial"/>
                  <a:cs typeface="Arial"/>
                </a:rPr>
                <a:t>No</a:t>
              </a:r>
              <a:r>
                <a:rPr lang="en-GB" sz="1200" spc="-22" baseline="3472" noProof="0" dirty="0">
                  <a:latin typeface="Arial"/>
                  <a:cs typeface="Arial"/>
                </a:rPr>
                <a:t> </a:t>
              </a:r>
              <a:r>
                <a:rPr lang="en-GB" sz="1200" baseline="3472" noProof="0" dirty="0">
                  <a:latin typeface="Arial"/>
                  <a:cs typeface="Arial"/>
                </a:rPr>
                <a:t>score</a:t>
              </a:r>
              <a:r>
                <a:rPr lang="en-GB" sz="1200" spc="-15" baseline="3472" noProof="0" dirty="0">
                  <a:latin typeface="Arial"/>
                  <a:cs typeface="Arial"/>
                </a:rPr>
                <a:t> </a:t>
              </a:r>
              <a:r>
                <a:rPr lang="en-GB" sz="1200" baseline="3472" noProof="0" dirty="0">
                  <a:latin typeface="Arial"/>
                  <a:cs typeface="Arial"/>
                </a:rPr>
                <a:t>available</a:t>
              </a:r>
              <a:r>
                <a:rPr lang="en-GB" sz="1200" spc="-15" baseline="3472" noProof="0" dirty="0">
                  <a:latin typeface="Arial"/>
                  <a:cs typeface="Arial"/>
                </a:rPr>
                <a:t>.</a:t>
              </a:r>
              <a:endParaRPr lang="en-GB" sz="1200" baseline="3472" noProof="0" dirty="0">
                <a:latin typeface="Arial"/>
                <a:cs typeface="Arial"/>
              </a:endParaRPr>
            </a:p>
          </p:txBody>
        </p:sp>
        <p:sp>
          <p:nvSpPr>
            <p:cNvPr id="18" name="object 2">
              <a:extLst>
                <a:ext uri="{FF2B5EF4-FFF2-40B4-BE49-F238E27FC236}">
                  <a16:creationId xmlns:a16="http://schemas.microsoft.com/office/drawing/2014/main" id="{8651787E-8B2D-1724-6AC8-2A78406CDBE0}"/>
                </a:ext>
              </a:extLst>
            </p:cNvPr>
            <p:cNvSpPr/>
            <p:nvPr/>
          </p:nvSpPr>
          <p:spPr>
            <a:xfrm>
              <a:off x="349101" y="1242200"/>
              <a:ext cx="6775785" cy="7605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grpSp>
        <p:nvGrpSpPr>
          <p:cNvPr id="6" name="Group 5">
            <a:extLst>
              <a:ext uri="{FF2B5EF4-FFF2-40B4-BE49-F238E27FC236}">
                <a16:creationId xmlns:a16="http://schemas.microsoft.com/office/drawing/2014/main" id="{2C4EA7F1-3DF4-5F4D-B134-EC3C2FCA18B9}"/>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7" name="object 4">
              <a:hlinkClick r:id="rId2" action="ppaction://hlinksldjump"/>
              <a:extLst>
                <a:ext uri="{FF2B5EF4-FFF2-40B4-BE49-F238E27FC236}">
                  <a16:creationId xmlns:a16="http://schemas.microsoft.com/office/drawing/2014/main" id="{F0F03A18-2588-255A-7501-247DB4BA5F6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9" name="object 3">
              <a:hlinkClick r:id="rId2" action="ppaction://hlinksldjump"/>
              <a:extLst>
                <a:ext uri="{FF2B5EF4-FFF2-40B4-BE49-F238E27FC236}">
                  <a16:creationId xmlns:a16="http://schemas.microsoft.com/office/drawing/2014/main" id="{AA49DC07-E141-6678-443F-D4C9A020EE0E}"/>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2" name="object 7">
            <a:extLst>
              <a:ext uri="{FF2B5EF4-FFF2-40B4-BE49-F238E27FC236}">
                <a16:creationId xmlns:a16="http://schemas.microsoft.com/office/drawing/2014/main" id="{C94D9228-30AF-250B-E02C-64BDE03442DA}"/>
              </a:ext>
              <a:ext uri="{C183D7F6-B498-43B3-948B-1728B52AA6E4}">
                <adec:decorative xmlns:adec="http://schemas.microsoft.com/office/drawing/2017/decorative" val="1"/>
              </a:ext>
            </a:extLst>
          </p:cNvPr>
          <p:cNvSpPr txBox="1"/>
          <p:nvPr/>
        </p:nvSpPr>
        <p:spPr>
          <a:xfrm>
            <a:off x="2406650" y="1371773"/>
            <a:ext cx="2518596" cy="500137"/>
          </a:xfrm>
          <a:prstGeom prst="rect">
            <a:avLst/>
          </a:prstGeom>
        </p:spPr>
        <p:txBody>
          <a:bodyPr vert="horz" wrap="square" lIns="0" tIns="0" rIns="0" bIns="0" rtlCol="0" anchor="t" anchorCtr="0">
            <a:spAutoFit/>
          </a:bodyPr>
          <a:lstStyle/>
          <a:p>
            <a:pPr marR="49530">
              <a:lnSpc>
                <a:spcPts val="810"/>
              </a:lnSpc>
              <a:spcBef>
                <a:spcPts val="250"/>
              </a:spcBef>
            </a:pPr>
            <a:r>
              <a:rPr lang="en-GB" sz="800" noProof="0" dirty="0"/>
              <a:t>▲ or ▼ </a:t>
            </a:r>
            <a:r>
              <a:rPr lang="en-GB" sz="800" noProof="0" dirty="0">
                <a:latin typeface="Arial"/>
                <a:cs typeface="Arial"/>
              </a:rPr>
              <a:t>Change 2024-2025: Statistically significant increase or decrease between 2024 and 2025</a:t>
            </a:r>
            <a:r>
              <a:rPr lang="en-GB" sz="800" spc="-10" noProof="0" dirty="0">
                <a:latin typeface="Arial"/>
                <a:cs typeface="Arial"/>
              </a:rPr>
              <a:t>.</a:t>
            </a:r>
            <a:endParaRPr lang="en-GB" sz="800" noProof="0" dirty="0">
              <a:latin typeface="Arial"/>
              <a:cs typeface="Arial"/>
            </a:endParaRPr>
          </a:p>
          <a:p>
            <a:pPr>
              <a:lnSpc>
                <a:spcPts val="730"/>
              </a:lnSpc>
            </a:pPr>
            <a:endParaRPr lang="en-GB" sz="800" noProof="0" dirty="0">
              <a:latin typeface="Arial"/>
              <a:cs typeface="Arial"/>
            </a:endParaRPr>
          </a:p>
          <a:p>
            <a:pPr>
              <a:lnSpc>
                <a:spcPts val="800"/>
              </a:lnSpc>
            </a:pPr>
            <a:r>
              <a:rPr lang="en-GB" sz="800" noProof="0" dirty="0"/>
              <a:t>△ or ▽ </a:t>
            </a:r>
            <a:r>
              <a:rPr lang="en-GB" sz="800" noProof="0" dirty="0">
                <a:latin typeface="Arial"/>
                <a:cs typeface="Arial"/>
              </a:rPr>
              <a:t>Change overall: Statistically significant increase or decrease from 2021 to 2025</a:t>
            </a:r>
            <a:r>
              <a:rPr lang="en-GB" sz="800" spc="-10" noProof="0" dirty="0">
                <a:latin typeface="Arial"/>
                <a:cs typeface="Arial"/>
              </a:rPr>
              <a:t>.</a:t>
            </a:r>
            <a:endParaRPr lang="en-GB" sz="800" noProof="0" dirty="0">
              <a:latin typeface="Arial"/>
              <a:cs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F685E029-2E7B-AA77-782C-30EF1BA1A025}"/>
            </a:ext>
          </a:extLst>
        </p:cNvPr>
        <p:cNvGrpSpPr/>
        <p:nvPr/>
      </p:nvGrpSpPr>
      <p:grpSpPr>
        <a:xfrm>
          <a:off x="0" y="0"/>
          <a:ext cx="0" cy="0"/>
          <a:chOff x="0" y="0"/>
          <a:chExt cx="0" cy="0"/>
        </a:xfrm>
      </p:grpSpPr>
      <p:sp>
        <p:nvSpPr>
          <p:cNvPr id="9" name="Slide Number Placeholder 1">
            <a:extLst>
              <a:ext uri="{FF2B5EF4-FFF2-40B4-BE49-F238E27FC236}">
                <a16:creationId xmlns:a16="http://schemas.microsoft.com/office/drawing/2014/main" id="{E8B8F645-86AE-AF7C-99DF-BCF16285437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CD9F1DE3-0AAE-4BAC-949A-ACF29045E85A}" type="slidenum">
              <a:rPr lang="en-GB" spc="-25" noProof="0" smtClean="0"/>
              <a:t>2</a:t>
            </a:fld>
            <a:endParaRPr lang="en-GB" spc="-25" noProof="0" dirty="0"/>
          </a:p>
        </p:txBody>
      </p:sp>
      <p:sp>
        <p:nvSpPr>
          <p:cNvPr id="5" name="txt_survey">
            <a:extLst>
              <a:ext uri="{FF2B5EF4-FFF2-40B4-BE49-F238E27FC236}">
                <a16:creationId xmlns:a16="http://schemas.microsoft.com/office/drawing/2014/main" id="{C3742B7C-D884-C930-F692-03FB890933A8}"/>
              </a:ext>
              <a:ext uri="{C183D7F6-B498-43B3-948B-1728B52AA6E4}">
                <adec:decorative xmlns:adec="http://schemas.microsoft.com/office/drawing/2017/decorative" val="0"/>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6" name="txt_org_name">
            <a:extLst>
              <a:ext uri="{FF2B5EF4-FFF2-40B4-BE49-F238E27FC236}">
                <a16:creationId xmlns:a16="http://schemas.microsoft.com/office/drawing/2014/main" id="{FD625383-0825-9526-AC2C-A73DF77BFDD4}"/>
              </a:ext>
              <a:ext uri="{C183D7F6-B498-43B3-948B-1728B52AA6E4}">
                <adec:decorative xmlns:adec="http://schemas.microsoft.com/office/drawing/2017/decorative" val="0"/>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8" name="object 1">
            <a:extLst>
              <a:ext uri="{FF2B5EF4-FFF2-40B4-BE49-F238E27FC236}">
                <a16:creationId xmlns:a16="http://schemas.microsoft.com/office/drawing/2014/main" id="{CBBF648A-D789-DDBA-E6DE-586C95278861}"/>
              </a:ext>
            </a:extLst>
          </p:cNvPr>
          <p:cNvSpPr txBox="1">
            <a:spLocks noGrp="1"/>
          </p:cNvSpPr>
          <p:nvPr>
            <p:ph type="title" idx="4294967295"/>
          </p:nvPr>
        </p:nvSpPr>
        <p:spPr>
          <a:xfrm>
            <a:off x="419290" y="899299"/>
            <a:ext cx="3707134" cy="369332"/>
          </a:xfrm>
          <a:prstGeom prst="rect">
            <a:avLst/>
          </a:prstGeom>
          <a:noFill/>
          <a:ln>
            <a:noFill/>
            <a:prstDash/>
          </a:ln>
          <a:effectLst/>
        </p:spPr>
        <p:txBody>
          <a:bodyPr rot="0" spcFirstLastPara="0" vertOverflow="overflow" horzOverflow="overflow" vert="horz" wrap="square" lIns="0" tIns="45720" rIns="91440" bIns="45720" numCol="1" spcCol="0" rtlCol="0" fromWordArt="0" anchor="t" anchorCtr="0" forceAA="0" compatLnSpc="1">
            <a:prstTxWarp prst="textNoShape">
              <a:avLst/>
            </a:prstTxWarp>
            <a:spAutoFit/>
          </a:bodyPr>
          <a:lstStyle/>
          <a:p>
            <a:pPr marL="12700" marR="0" lvl="0" indent="0" algn="l"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Contents</a:t>
            </a:r>
            <a:endParaRPr kumimoji="0" lang="en-GB" sz="1800" b="0" i="0" u="none" strike="noStrike" kern="0" cap="none" spc="0" normalizeH="0" baseline="0" noProof="0" dirty="0">
              <a:ln>
                <a:noFill/>
              </a:ln>
              <a:solidFill>
                <a:schemeClr val="tx1"/>
              </a:solidFill>
              <a:effectLst/>
              <a:uLnTx/>
              <a:uFillTx/>
              <a:latin typeface="Arial"/>
              <a:cs typeface="Arial"/>
            </a:endParaRPr>
          </a:p>
        </p:txBody>
      </p:sp>
      <p:graphicFrame>
        <p:nvGraphicFramePr>
          <p:cNvPr id="2" name="Table 1">
            <a:extLst>
              <a:ext uri="{FF2B5EF4-FFF2-40B4-BE49-F238E27FC236}">
                <a16:creationId xmlns:a16="http://schemas.microsoft.com/office/drawing/2014/main" id="{FDFAE46D-81B9-F08A-BC4D-0B6FAFC4F04A}"/>
              </a:ext>
            </a:extLst>
          </p:cNvPr>
          <p:cNvGraphicFramePr>
            <a:graphicFrameLocks noGrp="1"/>
          </p:cNvGraphicFramePr>
          <p:nvPr>
            <p:extLst>
              <p:ext uri="{D42A27DB-BD31-4B8C-83A1-F6EECF244321}">
                <p14:modId xmlns:p14="http://schemas.microsoft.com/office/powerpoint/2010/main" val="3278099617"/>
              </p:ext>
            </p:extLst>
          </p:nvPr>
        </p:nvGraphicFramePr>
        <p:xfrm>
          <a:off x="458862" y="1338118"/>
          <a:ext cx="6748388" cy="4766400"/>
        </p:xfrm>
        <a:graphic>
          <a:graphicData uri="http://schemas.openxmlformats.org/drawingml/2006/table">
            <a:tbl>
              <a:tblPr firstRow="1" bandRow="1">
                <a:tableStyleId>{5C22544A-7EE6-4342-B048-85BDC9FD1C3A}</a:tableStyleId>
              </a:tblPr>
              <a:tblGrid>
                <a:gridCol w="6357039">
                  <a:extLst>
                    <a:ext uri="{9D8B030D-6E8A-4147-A177-3AD203B41FA5}">
                      <a16:colId xmlns:a16="http://schemas.microsoft.com/office/drawing/2014/main" val="2210421670"/>
                    </a:ext>
                  </a:extLst>
                </a:gridCol>
                <a:gridCol w="391349">
                  <a:extLst>
                    <a:ext uri="{9D8B030D-6E8A-4147-A177-3AD203B41FA5}">
                      <a16:colId xmlns:a16="http://schemas.microsoft.com/office/drawing/2014/main" val="1147075067"/>
                    </a:ext>
                  </a:extLst>
                </a:gridCol>
              </a:tblGrid>
              <a:tr h="252000">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2" action="ppaction://hlinksldjump">
                            <a:extLst>
                              <a:ext uri="{A12FA001-AC4F-418D-AE19-62706E023703}">
                                <ahyp:hlinkClr xmlns:ahyp="http://schemas.microsoft.com/office/drawing/2018/hyperlinkcolor" val="tx"/>
                              </a:ext>
                            </a:extLst>
                          </a:hlinkClick>
                        </a:rPr>
                        <a:t>Executive</a:t>
                      </a:r>
                      <a:r>
                        <a:rPr lang="en-GB" sz="1150" b="0" u="none" spc="120" baseline="0" noProof="0" dirty="0">
                          <a:solidFill>
                            <a:schemeClr val="tx1"/>
                          </a:solidFill>
                          <a:uFillTx/>
                          <a:latin typeface="Arial" panose="020B0604020202020204" pitchFamily="34" charset="0"/>
                          <a:cs typeface="Arial" panose="020B0604020202020204" pitchFamily="34" charset="0"/>
                          <a:hlinkClick r:id="rId2" action="ppaction://hlinksldjump">
                            <a:extLst>
                              <a:ext uri="{A12FA001-AC4F-418D-AE19-62706E023703}">
                                <ahyp:hlinkClr xmlns:ahyp="http://schemas.microsoft.com/office/drawing/2018/hyperlinkcolor" val="tx"/>
                              </a:ext>
                            </a:extLst>
                          </a:hlinkClick>
                        </a:rPr>
                        <a:t> </a:t>
                      </a:r>
                      <a:r>
                        <a:rPr lang="en-GB" sz="1150" b="0" u="none" baseline="0" noProof="0" dirty="0">
                          <a:solidFill>
                            <a:schemeClr val="tx1"/>
                          </a:solidFill>
                          <a:uFillTx/>
                          <a:latin typeface="Arial" panose="020B0604020202020204" pitchFamily="34" charset="0"/>
                          <a:cs typeface="Arial" panose="020B0604020202020204" pitchFamily="34" charset="0"/>
                          <a:hlinkClick r:id="rId2" action="ppaction://hlinksldjump">
                            <a:extLst>
                              <a:ext uri="{A12FA001-AC4F-418D-AE19-62706E023703}">
                                <ahyp:hlinkClr xmlns:ahyp="http://schemas.microsoft.com/office/drawing/2018/hyperlinkcolor" val="tx"/>
                              </a:ext>
                            </a:extLst>
                          </a:hlinkClick>
                        </a:rPr>
                        <a:t>summary</a:t>
                      </a:r>
                      <a:r>
                        <a:rPr lang="en-GB" sz="1150" b="0" u="none" baseline="0" noProof="0" dirty="0">
                          <a:solidFill>
                            <a:schemeClr val="tx1"/>
                          </a:solidFill>
                          <a:uFillTx/>
                          <a:latin typeface="Arial" panose="020B0604020202020204" pitchFamily="34" charset="0"/>
                          <a:cs typeface="Arial" panose="020B0604020202020204" pitchFamily="34" charset="0"/>
                        </a:rPr>
                        <a:t> ………………………………………………………………………………………</a:t>
                      </a: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2" action="ppaction://hlinksldjump">
                            <a:extLst>
                              <a:ext uri="{A12FA001-AC4F-418D-AE19-62706E023703}">
                                <ahyp:hlinkClr xmlns:ahyp="http://schemas.microsoft.com/office/drawing/2018/hyperlinkcolor" val="tx"/>
                              </a:ext>
                            </a:extLst>
                          </a:hlinkClick>
                        </a:rPr>
                        <a:t>3</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4933035"/>
                  </a:ext>
                </a:extLst>
              </a:tr>
              <a:tr h="266400">
                <a:tc>
                  <a:txBody>
                    <a:bodyPr/>
                    <a:lstStyle/>
                    <a:p>
                      <a:r>
                        <a:rPr lang="en-GB" sz="1150" b="0" u="none" baseline="0" noProof="0" dirty="0">
                          <a:solidFill>
                            <a:schemeClr val="tx1"/>
                          </a:solidFill>
                          <a:uFillTx/>
                          <a:latin typeface="Arial"/>
                          <a:cs typeface="Arial"/>
                          <a:hlinkClick r:id="rId3" action="ppaction://hlinksldjump">
                            <a:extLst>
                              <a:ext uri="{A12FA001-AC4F-418D-AE19-62706E023703}">
                                <ahyp:hlinkClr xmlns:ahyp="http://schemas.microsoft.com/office/drawing/2018/hyperlinkcolor" val="tx"/>
                              </a:ext>
                            </a:extLst>
                          </a:hlinkClick>
                        </a:rPr>
                        <a:t>Introduction</a:t>
                      </a:r>
                      <a:r>
                        <a:rPr lang="en-GB" sz="1150" b="0" u="none"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5</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7180310"/>
                  </a:ext>
                </a:extLst>
              </a:tr>
              <a:tr h="266400">
                <a:tc>
                  <a:txBody>
                    <a:bodyPr/>
                    <a:lstStyle/>
                    <a:p>
                      <a:r>
                        <a:rPr lang="en-GB" sz="1150" u="none" baseline="0" noProof="0" dirty="0">
                          <a:solidFill>
                            <a:schemeClr val="tx1"/>
                          </a:solidFill>
                          <a:uFillTx/>
                          <a:latin typeface="Arial"/>
                          <a:cs typeface="Arial"/>
                          <a:hlinkClick r:id="rId3" action="ppaction://hlinksldjump">
                            <a:extLst>
                              <a:ext uri="{A12FA001-AC4F-418D-AE19-62706E023703}">
                                <ahyp:hlinkClr xmlns:ahyp="http://schemas.microsoft.com/office/drawing/2018/hyperlinkcolor" val="tx"/>
                              </a:ext>
                            </a:extLst>
                          </a:hlinkClick>
                        </a:rPr>
                        <a:t>Methodology</a:t>
                      </a:r>
                      <a:r>
                        <a:rPr lang="en-GB" sz="1150" u="none"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5</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8564749"/>
                  </a:ext>
                </a:extLst>
              </a:tr>
              <a:tr h="266400">
                <a:tc>
                  <a:txBody>
                    <a:bodyPr/>
                    <a:lstStyle/>
                    <a:p>
                      <a:r>
                        <a:rPr lang="en-GB" sz="1150" u="none" baseline="0" noProof="0" dirty="0">
                          <a:solidFill>
                            <a:schemeClr val="tx1"/>
                          </a:solidFill>
                          <a:uFillTx/>
                          <a:latin typeface="Arial"/>
                          <a:cs typeface="Arial"/>
                          <a:hlinkClick r:id="rId4" action="ppaction://hlinksldjump">
                            <a:extLst>
                              <a:ext uri="{A12FA001-AC4F-418D-AE19-62706E023703}">
                                <ahyp:hlinkClr xmlns:ahyp="http://schemas.microsoft.com/office/drawing/2018/hyperlinkcolor" val="tx"/>
                              </a:ext>
                            </a:extLst>
                          </a:hlinkClick>
                        </a:rPr>
                        <a:t>Understanding</a:t>
                      </a:r>
                      <a:r>
                        <a:rPr lang="en-GB" sz="1150" u="none" spc="110" baseline="0" noProof="0" dirty="0">
                          <a:solidFill>
                            <a:schemeClr val="tx1"/>
                          </a:solidFill>
                          <a:uFillTx/>
                          <a:latin typeface="Arial"/>
                          <a:cs typeface="Arial"/>
                          <a:hlinkClick r:id="rId4"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4" action="ppaction://hlinksldjump">
                            <a:extLst>
                              <a:ext uri="{A12FA001-AC4F-418D-AE19-62706E023703}">
                                <ahyp:hlinkClr xmlns:ahyp="http://schemas.microsoft.com/office/drawing/2018/hyperlinkcolor" val="tx"/>
                              </a:ext>
                            </a:extLst>
                          </a:hlinkClick>
                        </a:rPr>
                        <a:t>the</a:t>
                      </a:r>
                      <a:r>
                        <a:rPr lang="en-GB" sz="1150" u="none" spc="110" baseline="0" noProof="0" dirty="0">
                          <a:solidFill>
                            <a:schemeClr val="tx1"/>
                          </a:solidFill>
                          <a:uFillTx/>
                          <a:latin typeface="Arial"/>
                          <a:cs typeface="Arial"/>
                          <a:hlinkClick r:id="rId4"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4" action="ppaction://hlinksldjump">
                            <a:extLst>
                              <a:ext uri="{A12FA001-AC4F-418D-AE19-62706E023703}">
                                <ahyp:hlinkClr xmlns:ahyp="http://schemas.microsoft.com/office/drawing/2018/hyperlinkcolor" val="tx"/>
                              </a:ext>
                            </a:extLst>
                          </a:hlinkClick>
                        </a:rPr>
                        <a:t>results </a:t>
                      </a:r>
                      <a:r>
                        <a:rPr lang="en-GB" sz="1150" u="none" baseline="0" noProof="0" dirty="0">
                          <a:solidFill>
                            <a:schemeClr val="tx1"/>
                          </a:solidFill>
                          <a:uFillTx/>
                          <a:latin typeface="Arial"/>
                          <a:cs typeface="Arial"/>
                        </a:rPr>
                        <a:t>………………………………………………………………………………</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7</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3070735"/>
                  </a:ext>
                </a:extLst>
              </a:tr>
              <a:tr h="266400">
                <a:tc>
                  <a:txBody>
                    <a:bodyPr/>
                    <a:lstStyle/>
                    <a:p>
                      <a:r>
                        <a:rPr lang="en-GB" sz="1150" u="none" baseline="0" noProof="0" dirty="0">
                          <a:solidFill>
                            <a:schemeClr val="tx1"/>
                          </a:solidFill>
                          <a:uFillTx/>
                          <a:latin typeface="Arial"/>
                          <a:cs typeface="Arial"/>
                          <a:hlinkClick r:id="rId5" action="ppaction://hlinksldjump">
                            <a:extLst>
                              <a:ext uri="{A12FA001-AC4F-418D-AE19-62706E023703}">
                                <ahyp:hlinkClr xmlns:ahyp="http://schemas.microsoft.com/office/drawing/2018/hyperlinkcolor" val="tx"/>
                              </a:ext>
                            </a:extLst>
                          </a:hlinkClick>
                        </a:rPr>
                        <a:t>Further</a:t>
                      </a:r>
                      <a:r>
                        <a:rPr lang="en-GB" sz="1150" u="none" spc="120" baseline="0" noProof="0" dirty="0">
                          <a:solidFill>
                            <a:schemeClr val="tx1"/>
                          </a:solidFill>
                          <a:uFillTx/>
                          <a:latin typeface="Arial"/>
                          <a:cs typeface="Arial"/>
                          <a:hlinkClick r:id="rId5"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5" action="ppaction://hlinksldjump">
                            <a:extLst>
                              <a:ext uri="{A12FA001-AC4F-418D-AE19-62706E023703}">
                                <ahyp:hlinkClr xmlns:ahyp="http://schemas.microsoft.com/office/drawing/2018/hyperlinkcolor" val="tx"/>
                              </a:ext>
                            </a:extLst>
                          </a:hlinkClick>
                        </a:rPr>
                        <a:t>information</a:t>
                      </a:r>
                      <a:r>
                        <a:rPr lang="en-GB" sz="1150" u="none" spc="120" baseline="0" noProof="0" dirty="0">
                          <a:solidFill>
                            <a:schemeClr val="tx1"/>
                          </a:solidFill>
                          <a:uFillTx/>
                          <a:latin typeface="Arial"/>
                          <a:cs typeface="Arial"/>
                          <a:hlinkClick r:id="rId5" action="ppaction://hlinksldjump">
                            <a:extLst>
                              <a:ext uri="{A12FA001-AC4F-418D-AE19-62706E023703}">
                                <ahyp:hlinkClr xmlns:ahyp="http://schemas.microsoft.com/office/drawing/2018/hyperlinkcolor" val="tx"/>
                              </a:ext>
                            </a:extLst>
                          </a:hlinkClick>
                        </a:rPr>
                        <a:t> </a:t>
                      </a:r>
                      <a:r>
                        <a:rPr lang="en-GB" sz="1150" u="none" spc="120" baseline="0" noProof="0" dirty="0">
                          <a:solidFill>
                            <a:schemeClr val="tx1"/>
                          </a:solidFill>
                          <a:uFillTx/>
                          <a:latin typeface="Arial"/>
                          <a:cs typeface="Arial"/>
                        </a:rPr>
                        <a:t>………………………………………………………………………………</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5" action="ppaction://hlinksldjump">
                            <a:extLst>
                              <a:ext uri="{A12FA001-AC4F-418D-AE19-62706E023703}">
                                <ahyp:hlinkClr xmlns:ahyp="http://schemas.microsoft.com/office/drawing/2018/hyperlinkcolor" val="tx"/>
                              </a:ext>
                            </a:extLst>
                          </a:hlinkClick>
                        </a:rPr>
                        <a:t>9</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1456941"/>
                  </a:ext>
                </a:extLst>
              </a:tr>
              <a:tr h="266400">
                <a:tc>
                  <a:txBody>
                    <a:bodyPr/>
                    <a:lstStyle/>
                    <a:p>
                      <a:r>
                        <a:rPr lang="en-GB" sz="1150" u="none" baseline="0" noProof="0" dirty="0">
                          <a:solidFill>
                            <a:schemeClr val="tx1"/>
                          </a:solidFill>
                          <a:uFillTx/>
                          <a:latin typeface="Arial"/>
                          <a:cs typeface="Arial"/>
                          <a:hlinkClick r:id="rId6" action="ppaction://hlinksldjump">
                            <a:extLst>
                              <a:ext uri="{A12FA001-AC4F-418D-AE19-62706E023703}">
                                <ahyp:hlinkClr xmlns:ahyp="http://schemas.microsoft.com/office/drawing/2018/hyperlinkcolor" val="tx"/>
                              </a:ext>
                            </a:extLst>
                          </a:hlinkClick>
                        </a:rPr>
                        <a:t>Response</a:t>
                      </a:r>
                      <a:r>
                        <a:rPr lang="en-GB" sz="1150" u="none" spc="125" baseline="0" noProof="0" dirty="0">
                          <a:solidFill>
                            <a:schemeClr val="tx1"/>
                          </a:solidFill>
                          <a:uFillTx/>
                          <a:latin typeface="Arial"/>
                          <a:cs typeface="Arial"/>
                          <a:hlinkClick r:id="rId6"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6" action="ppaction://hlinksldjump">
                            <a:extLst>
                              <a:ext uri="{A12FA001-AC4F-418D-AE19-62706E023703}">
                                <ahyp:hlinkClr xmlns:ahyp="http://schemas.microsoft.com/office/drawing/2018/hyperlinkcolor" val="tx"/>
                              </a:ext>
                            </a:extLst>
                          </a:hlinkClick>
                        </a:rPr>
                        <a:t>rate</a:t>
                      </a:r>
                      <a:r>
                        <a:rPr lang="en-GB" sz="1150" u="none" spc="125"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6" action="ppaction://hlinksldjump">
                            <a:extLst>
                              <a:ext uri="{A12FA001-AC4F-418D-AE19-62706E023703}">
                                <ahyp:hlinkClr xmlns:ahyp="http://schemas.microsoft.com/office/drawing/2018/hyperlinkcolor" val="tx"/>
                              </a:ext>
                            </a:extLst>
                          </a:hlinkClick>
                        </a:rPr>
                        <a:t>10</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1855073"/>
                  </a:ext>
                </a:extLst>
              </a:tr>
              <a:tr h="266400">
                <a:tc>
                  <a:txBody>
                    <a:bodyPr/>
                    <a:lstStyle/>
                    <a:p>
                      <a:r>
                        <a:rPr lang="en-GB" sz="1150" u="none" baseline="0" noProof="0" dirty="0">
                          <a:solidFill>
                            <a:schemeClr val="tx1"/>
                          </a:solidFill>
                          <a:uFillTx/>
                          <a:latin typeface="Arial"/>
                          <a:cs typeface="Arial"/>
                          <a:hlinkClick r:id="rId7" action="ppaction://hlinksldjump">
                            <a:extLst>
                              <a:ext uri="{A12FA001-AC4F-418D-AE19-62706E023703}">
                                <ahyp:hlinkClr xmlns:ahyp="http://schemas.microsoft.com/office/drawing/2018/hyperlinkcolor" val="tx"/>
                              </a:ext>
                            </a:extLst>
                          </a:hlinkClick>
                        </a:rPr>
                        <a:t>Expected</a:t>
                      </a:r>
                      <a:r>
                        <a:rPr lang="en-GB" sz="1150" u="none" spc="114" baseline="0" noProof="0" dirty="0">
                          <a:solidFill>
                            <a:schemeClr val="tx1"/>
                          </a:solidFill>
                          <a:uFillTx/>
                          <a:latin typeface="Arial"/>
                          <a:cs typeface="Arial"/>
                          <a:hlinkClick r:id="rId7"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7" action="ppaction://hlinksldjump">
                            <a:extLst>
                              <a:ext uri="{A12FA001-AC4F-418D-AE19-62706E023703}">
                                <ahyp:hlinkClr xmlns:ahyp="http://schemas.microsoft.com/office/drawing/2018/hyperlinkcolor" val="tx"/>
                              </a:ext>
                            </a:extLst>
                          </a:hlinkClick>
                        </a:rPr>
                        <a:t>range</a:t>
                      </a:r>
                      <a:r>
                        <a:rPr lang="en-GB" sz="1150" u="none" spc="114" baseline="0" noProof="0" dirty="0">
                          <a:solidFill>
                            <a:schemeClr val="tx1"/>
                          </a:solidFill>
                          <a:uFillTx/>
                          <a:latin typeface="Arial"/>
                          <a:cs typeface="Arial"/>
                          <a:hlinkClick r:id="rId7"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7" action="ppaction://hlinksldjump">
                            <a:extLst>
                              <a:ext uri="{A12FA001-AC4F-418D-AE19-62706E023703}">
                                <ahyp:hlinkClr xmlns:ahyp="http://schemas.microsoft.com/office/drawing/2018/hyperlinkcolor" val="tx"/>
                              </a:ext>
                            </a:extLst>
                          </a:hlinkClick>
                        </a:rPr>
                        <a:t>charts</a:t>
                      </a:r>
                      <a:r>
                        <a:rPr lang="en-GB" sz="1150" u="none" spc="114"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7" action="ppaction://hlinksldjump">
                            <a:extLst>
                              <a:ext uri="{A12FA001-AC4F-418D-AE19-62706E023703}">
                                <ahyp:hlinkClr xmlns:ahyp="http://schemas.microsoft.com/office/drawing/2018/hyperlinkcolor" val="tx"/>
                              </a:ext>
                            </a:extLst>
                          </a:hlinkClick>
                        </a:rPr>
                        <a:t>12</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0633414"/>
                  </a:ext>
                </a:extLst>
              </a:tr>
              <a:tr h="266400">
                <a:tc>
                  <a:txBody>
                    <a:bodyPr/>
                    <a:lstStyle/>
                    <a:p>
                      <a:r>
                        <a:rPr lang="en-GB" sz="1150" u="none" baseline="0" noProof="0" dirty="0">
                          <a:solidFill>
                            <a:schemeClr val="tx1"/>
                          </a:solidFill>
                          <a:uFillTx/>
                          <a:latin typeface="Arial"/>
                          <a:cs typeface="Arial"/>
                          <a:hlinkClick r:id="rId8" action="ppaction://hlinksldjump">
                            <a:extLst>
                              <a:ext uri="{A12FA001-AC4F-418D-AE19-62706E023703}">
                                <ahyp:hlinkClr xmlns:ahyp="http://schemas.microsoft.com/office/drawing/2018/hyperlinkcolor" val="tx"/>
                              </a:ext>
                            </a:extLst>
                          </a:hlinkClick>
                        </a:rPr>
                        <a:t>Comparability</a:t>
                      </a:r>
                      <a:r>
                        <a:rPr lang="en-GB" sz="1150" u="none" spc="120" baseline="0" noProof="0" dirty="0">
                          <a:solidFill>
                            <a:schemeClr val="tx1"/>
                          </a:solidFill>
                          <a:uFillTx/>
                          <a:latin typeface="Arial"/>
                          <a:cs typeface="Arial"/>
                          <a:hlinkClick r:id="rId8"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8" action="ppaction://hlinksldjump">
                            <a:extLst>
                              <a:ext uri="{A12FA001-AC4F-418D-AE19-62706E023703}">
                                <ahyp:hlinkClr xmlns:ahyp="http://schemas.microsoft.com/office/drawing/2018/hyperlinkcolor" val="tx"/>
                              </a:ext>
                            </a:extLst>
                          </a:hlinkClick>
                        </a:rPr>
                        <a:t>tables</a:t>
                      </a:r>
                      <a:r>
                        <a:rPr lang="en-GB" sz="1150" u="none" spc="114"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8" action="ppaction://hlinksldjump">
                            <a:extLst>
                              <a:ext uri="{A12FA001-AC4F-418D-AE19-62706E023703}">
                                <ahyp:hlinkClr xmlns:ahyp="http://schemas.microsoft.com/office/drawing/2018/hyperlinkcolor" val="tx"/>
                              </a:ext>
                            </a:extLst>
                          </a:hlinkClick>
                        </a:rPr>
                        <a:t>16</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9885536"/>
                  </a:ext>
                </a:extLst>
              </a:tr>
              <a:tr h="266400">
                <a:tc>
                  <a:txBody>
                    <a:bodyPr/>
                    <a:lstStyle/>
                    <a:p>
                      <a:r>
                        <a:rPr lang="en-GB" sz="1150" u="none" baseline="0" noProof="0" dirty="0">
                          <a:solidFill>
                            <a:schemeClr val="tx1"/>
                          </a:solidFill>
                          <a:uFillTx/>
                          <a:latin typeface="Arial"/>
                          <a:cs typeface="Arial"/>
                          <a:hlinkClick r:id="rId9" action="ppaction://hlinksldjump">
                            <a:extLst>
                              <a:ext uri="{A12FA001-AC4F-418D-AE19-62706E023703}">
                                <ahyp:hlinkClr xmlns:ahyp="http://schemas.microsoft.com/office/drawing/2018/hyperlinkcolor" val="tx"/>
                              </a:ext>
                            </a:extLst>
                          </a:hlinkClick>
                        </a:rPr>
                        <a:t>Tumour</a:t>
                      </a:r>
                      <a:r>
                        <a:rPr lang="en-GB" sz="1150" u="none" spc="114" baseline="0" noProof="0" dirty="0">
                          <a:solidFill>
                            <a:schemeClr val="tx1"/>
                          </a:solidFill>
                          <a:uFillTx/>
                          <a:latin typeface="Arial"/>
                          <a:cs typeface="Arial"/>
                          <a:hlinkClick r:id="rId9"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9" action="ppaction://hlinksldjump">
                            <a:extLst>
                              <a:ext uri="{A12FA001-AC4F-418D-AE19-62706E023703}">
                                <ahyp:hlinkClr xmlns:ahyp="http://schemas.microsoft.com/office/drawing/2018/hyperlinkcolor" val="tx"/>
                              </a:ext>
                            </a:extLst>
                          </a:hlinkClick>
                        </a:rPr>
                        <a:t>group</a:t>
                      </a:r>
                      <a:r>
                        <a:rPr lang="en-GB" sz="1150" u="none" spc="114" baseline="0" noProof="0" dirty="0">
                          <a:solidFill>
                            <a:schemeClr val="tx1"/>
                          </a:solidFill>
                          <a:uFillTx/>
                          <a:latin typeface="Arial"/>
                          <a:cs typeface="Arial"/>
                          <a:hlinkClick r:id="rId9"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9" action="ppaction://hlinksldjump">
                            <a:extLst>
                              <a:ext uri="{A12FA001-AC4F-418D-AE19-62706E023703}">
                                <ahyp:hlinkClr xmlns:ahyp="http://schemas.microsoft.com/office/drawing/2018/hyperlinkcolor" val="tx"/>
                              </a:ext>
                            </a:extLst>
                          </a:hlinkClick>
                        </a:rPr>
                        <a:t>tables</a:t>
                      </a:r>
                      <a:r>
                        <a:rPr lang="en-GB" sz="1150" u="none" spc="114"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9" action="ppaction://hlinksldjump">
                            <a:extLst>
                              <a:ext uri="{A12FA001-AC4F-418D-AE19-62706E023703}">
                                <ahyp:hlinkClr xmlns:ahyp="http://schemas.microsoft.com/office/drawing/2018/hyperlinkcolor" val="tx"/>
                              </a:ext>
                            </a:extLst>
                          </a:hlinkClick>
                        </a:rPr>
                        <a:t>21</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253884"/>
                  </a:ext>
                </a:extLst>
              </a:tr>
              <a:tr h="266400">
                <a:tc>
                  <a:txBody>
                    <a:bodyPr/>
                    <a:lstStyle/>
                    <a:p>
                      <a:r>
                        <a:rPr lang="en-GB" sz="1150" u="none" baseline="0" noProof="0" dirty="0">
                          <a:solidFill>
                            <a:schemeClr val="tx1"/>
                          </a:solidFill>
                          <a:uFillTx/>
                          <a:latin typeface="Arial"/>
                          <a:cs typeface="Arial"/>
                          <a:hlinkClick r:id="rId10" action="ppaction://hlinksldjump">
                            <a:extLst>
                              <a:ext uri="{A12FA001-AC4F-418D-AE19-62706E023703}">
                                <ahyp:hlinkClr xmlns:ahyp="http://schemas.microsoft.com/office/drawing/2018/hyperlinkcolor" val="tx"/>
                              </a:ext>
                            </a:extLst>
                          </a:hlinkClick>
                        </a:rPr>
                        <a:t>Age</a:t>
                      </a:r>
                      <a:r>
                        <a:rPr lang="en-GB" sz="1150" u="none" spc="120" baseline="0" noProof="0" dirty="0">
                          <a:solidFill>
                            <a:schemeClr val="tx1"/>
                          </a:solidFill>
                          <a:uFillTx/>
                          <a:latin typeface="Arial"/>
                          <a:cs typeface="Arial"/>
                          <a:hlinkClick r:id="rId10"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0" action="ppaction://hlinksldjump">
                            <a:extLst>
                              <a:ext uri="{A12FA001-AC4F-418D-AE19-62706E023703}">
                                <ahyp:hlinkClr xmlns:ahyp="http://schemas.microsoft.com/office/drawing/2018/hyperlinkcolor" val="tx"/>
                              </a:ext>
                            </a:extLst>
                          </a:hlinkClick>
                        </a:rPr>
                        <a:t>group</a:t>
                      </a:r>
                      <a:r>
                        <a:rPr lang="en-GB" sz="1150" u="none" spc="120" baseline="0" noProof="0" dirty="0">
                          <a:solidFill>
                            <a:schemeClr val="tx1"/>
                          </a:solidFill>
                          <a:uFillTx/>
                          <a:latin typeface="Arial"/>
                          <a:cs typeface="Arial"/>
                          <a:hlinkClick r:id="rId10"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0" action="ppaction://hlinksldjump">
                            <a:extLst>
                              <a:ext uri="{A12FA001-AC4F-418D-AE19-62706E023703}">
                                <ahyp:hlinkClr xmlns:ahyp="http://schemas.microsoft.com/office/drawing/2018/hyperlinkcolor" val="tx"/>
                              </a:ext>
                            </a:extLst>
                          </a:hlinkClick>
                        </a:rPr>
                        <a:t>tables</a:t>
                      </a:r>
                      <a:r>
                        <a:rPr lang="en-GB" sz="1150" u="none" baseline="0" noProof="0" dirty="0">
                          <a:solidFill>
                            <a:schemeClr val="tx1"/>
                          </a:solidFill>
                          <a:uFillTx/>
                          <a:latin typeface="Arial"/>
                          <a:cs typeface="Arial"/>
                        </a:rPr>
                        <a:t> </a:t>
                      </a:r>
                      <a:r>
                        <a:rPr lang="en-GB" sz="1150" u="none" spc="120" baseline="0" noProof="0" dirty="0">
                          <a:solidFill>
                            <a:schemeClr val="tx1"/>
                          </a:solidFill>
                          <a:uFillTx/>
                          <a:latin typeface="Arial"/>
                          <a:cs typeface="Arial"/>
                        </a:rPr>
                        <a:t>.……………………………………………………………………………….</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0" action="ppaction://hlinksldjump">
                            <a:extLst>
                              <a:ext uri="{A12FA001-AC4F-418D-AE19-62706E023703}">
                                <ahyp:hlinkClr xmlns:ahyp="http://schemas.microsoft.com/office/drawing/2018/hyperlinkcolor" val="tx"/>
                              </a:ext>
                            </a:extLst>
                          </a:hlinkClick>
                        </a:rPr>
                        <a:t>26</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5912872"/>
                  </a:ext>
                </a:extLst>
              </a:tr>
              <a:tr h="266400">
                <a:tc>
                  <a:txBody>
                    <a:bodyPr/>
                    <a:lstStyle/>
                    <a:p>
                      <a:r>
                        <a:rPr lang="en-GB" sz="1150" u="none" baseline="0" noProof="0" dirty="0">
                          <a:solidFill>
                            <a:schemeClr val="tx1"/>
                          </a:solidFill>
                          <a:uFillTx/>
                          <a:latin typeface="Arial"/>
                          <a:cs typeface="Arial"/>
                          <a:hlinkClick r:id="rId11" action="ppaction://hlinksldjump">
                            <a:extLst>
                              <a:ext uri="{A12FA001-AC4F-418D-AE19-62706E023703}">
                                <ahyp:hlinkClr xmlns:ahyp="http://schemas.microsoft.com/office/drawing/2018/hyperlinkcolor" val="tx"/>
                              </a:ext>
                            </a:extLst>
                          </a:hlinkClick>
                        </a:rPr>
                        <a:t>Which of the following best describes you</a:t>
                      </a:r>
                      <a:r>
                        <a:rPr lang="en-GB" sz="1150" u="none"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1" action="ppaction://hlinksldjump">
                            <a:extLst>
                              <a:ext uri="{A12FA001-AC4F-418D-AE19-62706E023703}">
                                <ahyp:hlinkClr xmlns:ahyp="http://schemas.microsoft.com/office/drawing/2018/hyperlinkcolor" val="tx"/>
                              </a:ext>
                            </a:extLst>
                          </a:hlinkClick>
                        </a:rPr>
                        <a:t>30</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6357605"/>
                  </a:ext>
                </a:extLst>
              </a:tr>
              <a:tr h="252000">
                <a:tc>
                  <a:txBody>
                    <a:bodyPr/>
                    <a:lstStyle/>
                    <a:p>
                      <a:r>
                        <a:rPr lang="en-GB" sz="1150" u="none" baseline="0" noProof="0" dirty="0">
                          <a:solidFill>
                            <a:schemeClr val="tx1"/>
                          </a:solidFill>
                          <a:uFillTx/>
                          <a:latin typeface="Arial"/>
                          <a:cs typeface="Arial"/>
                          <a:hlinkClick r:id="rId12" action="ppaction://hlinksldjump">
                            <a:extLst>
                              <a:ext uri="{A12FA001-AC4F-418D-AE19-62706E023703}">
                                <ahyp:hlinkClr xmlns:ahyp="http://schemas.microsoft.com/office/drawing/2018/hyperlinkcolor" val="tx"/>
                              </a:ext>
                            </a:extLst>
                          </a:hlinkClick>
                        </a:rPr>
                        <a:t>Ethnicity</a:t>
                      </a:r>
                      <a:r>
                        <a:rPr lang="en-GB" sz="1150" u="none" spc="125" baseline="0" noProof="0" dirty="0">
                          <a:solidFill>
                            <a:schemeClr val="tx1"/>
                          </a:solidFill>
                          <a:uFillTx/>
                          <a:latin typeface="Arial"/>
                          <a:cs typeface="Arial"/>
                          <a:hlinkClick r:id="rId12"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2" action="ppaction://hlinksldjump">
                            <a:extLst>
                              <a:ext uri="{A12FA001-AC4F-418D-AE19-62706E023703}">
                                <ahyp:hlinkClr xmlns:ahyp="http://schemas.microsoft.com/office/drawing/2018/hyperlinkcolor" val="tx"/>
                              </a:ext>
                            </a:extLst>
                          </a:hlinkClick>
                        </a:rPr>
                        <a:t>tables</a:t>
                      </a:r>
                      <a:r>
                        <a:rPr lang="en-GB" sz="1150" u="none" baseline="0" noProof="0" dirty="0">
                          <a:solidFill>
                            <a:schemeClr val="tx1"/>
                          </a:solidFill>
                          <a:uFillTx/>
                          <a:latin typeface="Arial"/>
                          <a:cs typeface="Arial"/>
                        </a:rPr>
                        <a:t> </a:t>
                      </a:r>
                      <a:r>
                        <a:rPr lang="en-GB" sz="1150" u="none" spc="125" baseline="0" noProof="0" dirty="0">
                          <a:solidFill>
                            <a:schemeClr val="tx1"/>
                          </a:solidFill>
                          <a:uFillTx/>
                          <a:latin typeface="Arial"/>
                          <a:cs typeface="Arial"/>
                        </a:rPr>
                        <a:t>………………….……………………………………………………………...</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2" action="ppaction://hlinksldjump">
                            <a:extLst>
                              <a:ext uri="{A12FA001-AC4F-418D-AE19-62706E023703}">
                                <ahyp:hlinkClr xmlns:ahyp="http://schemas.microsoft.com/office/drawing/2018/hyperlinkcolor" val="tx"/>
                              </a:ext>
                            </a:extLst>
                          </a:hlinkClick>
                        </a:rPr>
                        <a:t>35</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4955972"/>
                  </a:ext>
                </a:extLst>
              </a:tr>
              <a:tr h="266400">
                <a:tc>
                  <a:txBody>
                    <a:bodyPr/>
                    <a:lstStyle/>
                    <a:p>
                      <a:r>
                        <a:rPr lang="en-GB" sz="1150" u="none" baseline="0" noProof="0" dirty="0">
                          <a:solidFill>
                            <a:schemeClr val="tx1"/>
                          </a:solidFill>
                          <a:uFillTx/>
                          <a:latin typeface="Arial"/>
                          <a:cs typeface="Arial"/>
                          <a:hlinkClick r:id="rId13" action="ppaction://hlinksldjump">
                            <a:extLst>
                              <a:ext uri="{A12FA001-AC4F-418D-AE19-62706E023703}">
                                <ahyp:hlinkClr xmlns:ahyp="http://schemas.microsoft.com/office/drawing/2018/hyperlinkcolor" val="tx"/>
                              </a:ext>
                            </a:extLst>
                          </a:hlinkClick>
                        </a:rPr>
                        <a:t>IMD</a:t>
                      </a:r>
                      <a:r>
                        <a:rPr lang="en-GB" sz="1150" u="none" spc="120" baseline="0" noProof="0" dirty="0">
                          <a:solidFill>
                            <a:schemeClr val="tx1"/>
                          </a:solidFill>
                          <a:uFillTx/>
                          <a:latin typeface="Arial"/>
                          <a:cs typeface="Arial"/>
                          <a:hlinkClick r:id="rId13"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3" action="ppaction://hlinksldjump">
                            <a:extLst>
                              <a:ext uri="{A12FA001-AC4F-418D-AE19-62706E023703}">
                                <ahyp:hlinkClr xmlns:ahyp="http://schemas.microsoft.com/office/drawing/2018/hyperlinkcolor" val="tx"/>
                              </a:ext>
                            </a:extLst>
                          </a:hlinkClick>
                        </a:rPr>
                        <a:t>quintile</a:t>
                      </a:r>
                      <a:r>
                        <a:rPr lang="en-GB" sz="1150" u="none" spc="120" baseline="0" noProof="0" dirty="0">
                          <a:solidFill>
                            <a:schemeClr val="tx1"/>
                          </a:solidFill>
                          <a:uFillTx/>
                          <a:latin typeface="Arial"/>
                          <a:cs typeface="Arial"/>
                          <a:hlinkClick r:id="rId13"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3" action="ppaction://hlinksldjump">
                            <a:extLst>
                              <a:ext uri="{A12FA001-AC4F-418D-AE19-62706E023703}">
                                <ahyp:hlinkClr xmlns:ahyp="http://schemas.microsoft.com/office/drawing/2018/hyperlinkcolor" val="tx"/>
                              </a:ext>
                            </a:extLst>
                          </a:hlinkClick>
                        </a:rPr>
                        <a:t>tables</a:t>
                      </a:r>
                      <a:r>
                        <a:rPr lang="en-GB" sz="1150" u="none" spc="120"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3" action="ppaction://hlinksldjump">
                            <a:extLst>
                              <a:ext uri="{A12FA001-AC4F-418D-AE19-62706E023703}">
                                <ahyp:hlinkClr xmlns:ahyp="http://schemas.microsoft.com/office/drawing/2018/hyperlinkcolor" val="tx"/>
                              </a:ext>
                            </a:extLst>
                          </a:hlinkClick>
                        </a:rPr>
                        <a:t>39</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3908952"/>
                  </a:ext>
                </a:extLst>
              </a:tr>
              <a:tr h="266400">
                <a:tc>
                  <a:txBody>
                    <a:bodyPr/>
                    <a:lstStyle/>
                    <a:p>
                      <a:r>
                        <a:rPr lang="en-GB" sz="1150" u="none" spc="-25"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L</a:t>
                      </a:r>
                      <a:r>
                        <a:rPr lang="en-GB" sz="1150" u="none"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ong-term</a:t>
                      </a:r>
                      <a:r>
                        <a:rPr lang="en-GB" sz="1150" u="none" spc="95"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condition</a:t>
                      </a:r>
                      <a:r>
                        <a:rPr lang="en-GB" sz="1150" u="none" spc="95"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status</a:t>
                      </a:r>
                      <a:r>
                        <a:rPr lang="en-GB" sz="1150" u="none" spc="95"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4" action="ppaction://hlinksldjump">
                            <a:extLst>
                              <a:ext uri="{A12FA001-AC4F-418D-AE19-62706E023703}">
                                <ahyp:hlinkClr xmlns:ahyp="http://schemas.microsoft.com/office/drawing/2018/hyperlinkcolor" val="tx"/>
                              </a:ext>
                            </a:extLst>
                          </a:hlinkClick>
                        </a:rPr>
                        <a:t>tables</a:t>
                      </a:r>
                      <a:r>
                        <a:rPr lang="en-GB" sz="1150" u="none"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4" action="ppaction://hlinksldjump">
                            <a:extLst>
                              <a:ext uri="{A12FA001-AC4F-418D-AE19-62706E023703}">
                                <ahyp:hlinkClr xmlns:ahyp="http://schemas.microsoft.com/office/drawing/2018/hyperlinkcolor" val="tx"/>
                              </a:ext>
                            </a:extLst>
                          </a:hlinkClick>
                        </a:rPr>
                        <a:t>43</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4094909"/>
                  </a:ext>
                </a:extLst>
              </a:tr>
              <a:tr h="266400">
                <a:tc>
                  <a:txBody>
                    <a:bodyPr/>
                    <a:lstStyle/>
                    <a:p>
                      <a:r>
                        <a:rPr lang="en-GB" sz="1150" u="none" spc="-25" baseline="0" noProof="0" dirty="0">
                          <a:solidFill>
                            <a:schemeClr val="tx1"/>
                          </a:solidFill>
                          <a:uFillTx/>
                          <a:latin typeface="Arial"/>
                          <a:cs typeface="Arial"/>
                          <a:hlinkClick r:id="rId15" action="ppaction://hlinksldjump">
                            <a:extLst>
                              <a:ext uri="{A12FA001-AC4F-418D-AE19-62706E023703}">
                                <ahyp:hlinkClr xmlns:ahyp="http://schemas.microsoft.com/office/drawing/2018/hyperlinkcolor" val="tx"/>
                              </a:ext>
                            </a:extLst>
                          </a:hlinkClick>
                        </a:rPr>
                        <a:t>Number of l</a:t>
                      </a:r>
                      <a:r>
                        <a:rPr lang="en-GB" sz="1150" u="none" baseline="0" noProof="0" dirty="0">
                          <a:solidFill>
                            <a:schemeClr val="tx1"/>
                          </a:solidFill>
                          <a:uFillTx/>
                          <a:latin typeface="Arial"/>
                          <a:cs typeface="Arial"/>
                          <a:hlinkClick r:id="rId15" action="ppaction://hlinksldjump">
                            <a:extLst>
                              <a:ext uri="{A12FA001-AC4F-418D-AE19-62706E023703}">
                                <ahyp:hlinkClr xmlns:ahyp="http://schemas.microsoft.com/office/drawing/2018/hyperlinkcolor" val="tx"/>
                              </a:ext>
                            </a:extLst>
                          </a:hlinkClick>
                        </a:rPr>
                        <a:t>ong-term</a:t>
                      </a:r>
                      <a:r>
                        <a:rPr lang="en-GB" sz="1150" u="none" spc="95" baseline="0" noProof="0" dirty="0">
                          <a:solidFill>
                            <a:schemeClr val="tx1"/>
                          </a:solidFill>
                          <a:uFillTx/>
                          <a:latin typeface="Arial"/>
                          <a:cs typeface="Arial"/>
                          <a:hlinkClick r:id="rId15"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5" action="ppaction://hlinksldjump">
                            <a:extLst>
                              <a:ext uri="{A12FA001-AC4F-418D-AE19-62706E023703}">
                                <ahyp:hlinkClr xmlns:ahyp="http://schemas.microsoft.com/office/drawing/2018/hyperlinkcolor" val="tx"/>
                              </a:ext>
                            </a:extLst>
                          </a:hlinkClick>
                        </a:rPr>
                        <a:t>condition</a:t>
                      </a:r>
                      <a:r>
                        <a:rPr lang="en-GB" sz="1150" u="none" spc="95" baseline="0" noProof="0" dirty="0">
                          <a:solidFill>
                            <a:schemeClr val="tx1"/>
                          </a:solidFill>
                          <a:uFillTx/>
                          <a:latin typeface="Arial"/>
                          <a:cs typeface="Arial"/>
                          <a:hlinkClick r:id="rId15"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5" action="ppaction://hlinksldjump">
                            <a:extLst>
                              <a:ext uri="{A12FA001-AC4F-418D-AE19-62706E023703}">
                                <ahyp:hlinkClr xmlns:ahyp="http://schemas.microsoft.com/office/drawing/2018/hyperlinkcolor" val="tx"/>
                              </a:ext>
                            </a:extLst>
                          </a:hlinkClick>
                        </a:rPr>
                        <a:t>tables</a:t>
                      </a:r>
                      <a:r>
                        <a:rPr lang="en-GB" sz="1150" u="none" spc="95"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5" action="ppaction://hlinksldjump">
                            <a:extLst>
                              <a:ext uri="{A12FA001-AC4F-418D-AE19-62706E023703}">
                                <ahyp:hlinkClr xmlns:ahyp="http://schemas.microsoft.com/office/drawing/2018/hyperlinkcolor" val="tx"/>
                              </a:ext>
                            </a:extLst>
                          </a:hlinkClick>
                        </a:rPr>
                        <a:t>47</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4445738"/>
                  </a:ext>
                </a:extLst>
              </a:tr>
              <a:tr h="266400">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GB" sz="1150" u="none" baseline="0" noProof="0" dirty="0">
                          <a:solidFill>
                            <a:schemeClr val="tx1"/>
                          </a:solidFill>
                          <a:uFillTx/>
                          <a:latin typeface="Arial"/>
                          <a:cs typeface="Arial"/>
                          <a:hlinkClick r:id="rId16" action="ppaction://hlinksldjump">
                            <a:extLst>
                              <a:ext uri="{A12FA001-AC4F-418D-AE19-62706E023703}">
                                <ahyp:hlinkClr xmlns:ahyp="http://schemas.microsoft.com/office/drawing/2018/hyperlinkcolor" val="tx"/>
                              </a:ext>
                            </a:extLst>
                          </a:hlinkClick>
                        </a:rPr>
                        <a:t>Impact of long-term condition(s) (excluding cancer) on day-to-day activities</a:t>
                      </a:r>
                      <a:r>
                        <a:rPr lang="en-GB" sz="1150" u="none" baseline="0" noProof="0" dirty="0">
                          <a:solidFill>
                            <a:schemeClr val="tx1"/>
                          </a:solidFill>
                          <a:uFillTx/>
                          <a:latin typeface="Arial"/>
                          <a:cs typeface="Arial"/>
                        </a:rPr>
                        <a:t>………………………</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GB" sz="1150" b="0" u="none" baseline="0" noProof="0" dirty="0">
                          <a:solidFill>
                            <a:schemeClr val="tx1"/>
                          </a:solidFill>
                          <a:uFillTx/>
                          <a:latin typeface="Arial" panose="020B0604020202020204" pitchFamily="34" charset="0"/>
                          <a:cs typeface="Arial" panose="020B0604020202020204" pitchFamily="34" charset="0"/>
                          <a:hlinkClick r:id="rId16" action="ppaction://hlinksldjump">
                            <a:extLst>
                              <a:ext uri="{A12FA001-AC4F-418D-AE19-62706E023703}">
                                <ahyp:hlinkClr xmlns:ahyp="http://schemas.microsoft.com/office/drawing/2018/hyperlinkcolor" val="tx"/>
                              </a:ext>
                            </a:extLst>
                          </a:hlinkClick>
                        </a:rPr>
                        <a:t>52</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4939643"/>
                  </a:ext>
                </a:extLst>
              </a:tr>
              <a:tr h="266400">
                <a:tc>
                  <a:txBody>
                    <a:bodyPr/>
                    <a:lstStyle/>
                    <a:p>
                      <a:r>
                        <a:rPr lang="en-GB" sz="1150" u="none"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Year</a:t>
                      </a:r>
                      <a:r>
                        <a:rPr lang="en-GB" sz="1150" u="none" spc="120"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on</a:t>
                      </a:r>
                      <a:r>
                        <a:rPr lang="en-GB" sz="1150" u="none" spc="120"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year</a:t>
                      </a:r>
                      <a:r>
                        <a:rPr lang="en-GB" sz="1150" u="none" spc="120"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 </a:t>
                      </a:r>
                      <a:r>
                        <a:rPr lang="en-GB" sz="1150" u="none" baseline="0" noProof="0" dirty="0">
                          <a:solidFill>
                            <a:schemeClr val="tx1"/>
                          </a:solidFill>
                          <a:uFillTx/>
                          <a:latin typeface="Arial"/>
                          <a:cs typeface="Arial"/>
                          <a:hlinkClick r:id="rId17" action="ppaction://hlinksldjump">
                            <a:extLst>
                              <a:ext uri="{A12FA001-AC4F-418D-AE19-62706E023703}">
                                <ahyp:hlinkClr xmlns:ahyp="http://schemas.microsoft.com/office/drawing/2018/hyperlinkcolor" val="tx"/>
                              </a:ext>
                            </a:extLst>
                          </a:hlinkClick>
                        </a:rPr>
                        <a:t>charts</a:t>
                      </a:r>
                      <a:r>
                        <a:rPr lang="en-GB" sz="1150" u="none" spc="125" baseline="0" noProof="0" dirty="0">
                          <a:solidFill>
                            <a:schemeClr val="tx1"/>
                          </a:solidFill>
                          <a:uFillTx/>
                          <a:latin typeface="Arial"/>
                          <a:cs typeface="Arial"/>
                        </a:rPr>
                        <a:t> ………………………………………………………………………….….</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7" action="ppaction://hlinksldjump">
                            <a:extLst>
                              <a:ext uri="{A12FA001-AC4F-418D-AE19-62706E023703}">
                                <ahyp:hlinkClr xmlns:ahyp="http://schemas.microsoft.com/office/drawing/2018/hyperlinkcolor" val="tx"/>
                              </a:ext>
                            </a:extLst>
                          </a:hlinkClick>
                        </a:rPr>
                        <a:t>56</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46484287"/>
                  </a:ext>
                </a:extLst>
              </a:tr>
              <a:tr h="266400">
                <a:tc>
                  <a:txBody>
                    <a:bodyPr/>
                    <a:lstStyle/>
                    <a:p>
                      <a:r>
                        <a:rPr lang="en-GB" sz="1150" u="none" baseline="0" noProof="0" dirty="0">
                          <a:solidFill>
                            <a:schemeClr val="tx1"/>
                          </a:solidFill>
                          <a:uFillTx/>
                          <a:latin typeface="Arial"/>
                          <a:cs typeface="Arial"/>
                          <a:hlinkClick r:id="rId18" action="ppaction://hlinksldjump">
                            <a:extLst>
                              <a:ext uri="{A12FA001-AC4F-418D-AE19-62706E023703}">
                                <ahyp:hlinkClr xmlns:ahyp="http://schemas.microsoft.com/office/drawing/2018/hyperlinkcolor" val="tx"/>
                              </a:ext>
                            </a:extLst>
                          </a:hlinkClick>
                        </a:rPr>
                        <a:t>Expected range summary </a:t>
                      </a:r>
                      <a:r>
                        <a:rPr lang="en-GB" sz="1150" u="none" baseline="0" noProof="0" dirty="0">
                          <a:solidFill>
                            <a:schemeClr val="tx1"/>
                          </a:solidFill>
                          <a:uFillTx/>
                          <a:latin typeface="Arial"/>
                          <a:cs typeface="Arial"/>
                        </a:rPr>
                        <a:t>………………………………………………………………………….…….</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GB" sz="1150" b="0" u="none" baseline="0" noProof="0" dirty="0">
                          <a:solidFill>
                            <a:schemeClr val="tx1"/>
                          </a:solidFill>
                          <a:uFillTx/>
                          <a:latin typeface="Arial" panose="020B0604020202020204" pitchFamily="34" charset="0"/>
                          <a:cs typeface="Arial" panose="020B0604020202020204" pitchFamily="34" charset="0"/>
                          <a:hlinkClick r:id="rId18" action="ppaction://hlinksldjump">
                            <a:extLst>
                              <a:ext uri="{A12FA001-AC4F-418D-AE19-62706E023703}">
                                <ahyp:hlinkClr xmlns:ahyp="http://schemas.microsoft.com/office/drawing/2018/hyperlinkcolor" val="tx"/>
                              </a:ext>
                            </a:extLst>
                          </a:hlinkClick>
                        </a:rPr>
                        <a:t>69</a:t>
                      </a:r>
                      <a:endParaRPr lang="en-GB" sz="1150" b="0" u="none" baseline="0" noProof="0" dirty="0">
                        <a:solidFill>
                          <a:schemeClr val="tx1"/>
                        </a:solidFill>
                        <a:uFillTx/>
                        <a:latin typeface="Arial" panose="020B0604020202020204" pitchFamily="34" charset="0"/>
                        <a:cs typeface="Arial" panose="020B0604020202020204" pitchFamily="34" charset="0"/>
                      </a:endParaRPr>
                    </a:p>
                  </a:txBody>
                  <a:tcPr marL="3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0980230"/>
                  </a:ext>
                </a:extLst>
              </a:tr>
            </a:tbl>
          </a:graphicData>
        </a:graphic>
      </p:graphicFrame>
    </p:spTree>
    <p:extLst>
      <p:ext uri="{BB962C8B-B14F-4D97-AF65-F5344CB8AC3E}">
        <p14:creationId xmlns:p14="http://schemas.microsoft.com/office/powerpoint/2010/main" val="21581975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C0FED7D9-5DAE-5BF3-831D-EEBE3F4E3F51}"/>
            </a:ext>
          </a:extLst>
        </p:cNvPr>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283C29CB-5FB1-8667-D2A0-850194E5444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8D55B84-44B4-48B5-B605-C4EBC503C925}" type="slidenum">
              <a:rPr lang="en-GB" spc="-25" noProof="0"/>
              <a:t>20</a:t>
            </a:fld>
            <a:endParaRPr lang="en-GB" spc="-25" noProof="0" dirty="0"/>
          </a:p>
        </p:txBody>
      </p:sp>
      <p:sp>
        <p:nvSpPr>
          <p:cNvPr id="47" name="object 1">
            <a:extLst>
              <a:ext uri="{FF2B5EF4-FFF2-40B4-BE49-F238E27FC236}">
                <a16:creationId xmlns:a16="http://schemas.microsoft.com/office/drawing/2014/main" id="{8580D25F-0294-32B3-54CA-8467DF7B7AD9}"/>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Comparability tables </a:t>
            </a:r>
            <a:r>
              <a:rPr kumimoji="0" lang="en-GB" sz="1800" b="1" i="0" u="none" strike="noStrike" kern="0" cap="none" spc="0" normalizeH="0" baseline="0" noProof="0" dirty="0">
                <a:ln>
                  <a:noFill/>
                </a:ln>
                <a:solidFill>
                  <a:schemeClr val="bg1"/>
                </a:solidFill>
                <a:effectLst/>
                <a:uLnTx/>
                <a:uFillTx/>
                <a:latin typeface="Arial"/>
                <a:cs typeface="Arial"/>
              </a:rPr>
              <a:t>(5)</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3" name="comp_tbl_section14">
            <a:extLst>
              <a:ext uri="{FF2B5EF4-FFF2-40B4-BE49-F238E27FC236}">
                <a16:creationId xmlns:a16="http://schemas.microsoft.com/office/drawing/2014/main" id="{1B8F236B-F2C4-9407-FB9C-D143157179D1}"/>
              </a:ext>
            </a:extLst>
          </p:cNvPr>
          <p:cNvGraphicFramePr>
            <a:graphicFrameLocks noGrp="1"/>
          </p:cNvGraphicFramePr>
          <p:nvPr>
            <p:extLst>
              <p:ext uri="{D42A27DB-BD31-4B8C-83A1-F6EECF244321}">
                <p14:modId xmlns:p14="http://schemas.microsoft.com/office/powerpoint/2010/main" val="529697987"/>
              </p:ext>
            </p:extLst>
          </p:nvPr>
        </p:nvGraphicFramePr>
        <p:xfrm>
          <a:off x="345828" y="2176145"/>
          <a:ext cx="6775791" cy="1722755"/>
        </p:xfrm>
        <a:graphic>
          <a:graphicData uri="http://schemas.openxmlformats.org/drawingml/2006/table">
            <a:tbl>
              <a:tblPr firstRow="1" bandRow="1">
                <a:tableStyleId>{2D5ABB26-0587-4C30-8999-92F81FD0307C}</a:tableStyleId>
              </a:tblPr>
              <a:tblGrid>
                <a:gridCol w="3031200">
                  <a:extLst>
                    <a:ext uri="{9D8B030D-6E8A-4147-A177-3AD203B41FA5}">
                      <a16:colId xmlns:a16="http://schemas.microsoft.com/office/drawing/2014/main" val="20000"/>
                    </a:ext>
                  </a:extLst>
                </a:gridCol>
                <a:gridCol w="360044">
                  <a:extLst>
                    <a:ext uri="{9D8B030D-6E8A-4147-A177-3AD203B41FA5}">
                      <a16:colId xmlns:a16="http://schemas.microsoft.com/office/drawing/2014/main" val="20001"/>
                    </a:ext>
                  </a:extLst>
                </a:gridCol>
                <a:gridCol w="360045">
                  <a:extLst>
                    <a:ext uri="{9D8B030D-6E8A-4147-A177-3AD203B41FA5}">
                      <a16:colId xmlns:a16="http://schemas.microsoft.com/office/drawing/2014/main" val="20002"/>
                    </a:ext>
                  </a:extLst>
                </a:gridCol>
                <a:gridCol w="360045">
                  <a:extLst>
                    <a:ext uri="{9D8B030D-6E8A-4147-A177-3AD203B41FA5}">
                      <a16:colId xmlns:a16="http://schemas.microsoft.com/office/drawing/2014/main" val="20003"/>
                    </a:ext>
                  </a:extLst>
                </a:gridCol>
                <a:gridCol w="360045">
                  <a:extLst>
                    <a:ext uri="{9D8B030D-6E8A-4147-A177-3AD203B41FA5}">
                      <a16:colId xmlns:a16="http://schemas.microsoft.com/office/drawing/2014/main" val="20004"/>
                    </a:ext>
                  </a:extLst>
                </a:gridCol>
                <a:gridCol w="360045">
                  <a:extLst>
                    <a:ext uri="{9D8B030D-6E8A-4147-A177-3AD203B41FA5}">
                      <a16:colId xmlns:a16="http://schemas.microsoft.com/office/drawing/2014/main" val="20005"/>
                    </a:ext>
                  </a:extLst>
                </a:gridCol>
                <a:gridCol w="396239">
                  <a:extLst>
                    <a:ext uri="{9D8B030D-6E8A-4147-A177-3AD203B41FA5}">
                      <a16:colId xmlns:a16="http://schemas.microsoft.com/office/drawing/2014/main" val="20006"/>
                    </a:ext>
                  </a:extLst>
                </a:gridCol>
                <a:gridCol w="360045">
                  <a:extLst>
                    <a:ext uri="{9D8B030D-6E8A-4147-A177-3AD203B41FA5}">
                      <a16:colId xmlns:a16="http://schemas.microsoft.com/office/drawing/2014/main" val="20007"/>
                    </a:ext>
                  </a:extLst>
                </a:gridCol>
                <a:gridCol w="396239">
                  <a:extLst>
                    <a:ext uri="{9D8B030D-6E8A-4147-A177-3AD203B41FA5}">
                      <a16:colId xmlns:a16="http://schemas.microsoft.com/office/drawing/2014/main" val="20008"/>
                    </a:ext>
                  </a:extLst>
                </a:gridCol>
                <a:gridCol w="396239">
                  <a:extLst>
                    <a:ext uri="{9D8B030D-6E8A-4147-A177-3AD203B41FA5}">
                      <a16:colId xmlns:a16="http://schemas.microsoft.com/office/drawing/2014/main" val="20009"/>
                    </a:ext>
                  </a:extLst>
                </a:gridCol>
                <a:gridCol w="395605">
                  <a:extLst>
                    <a:ext uri="{9D8B030D-6E8A-4147-A177-3AD203B41FA5}">
                      <a16:colId xmlns:a16="http://schemas.microsoft.com/office/drawing/2014/main" val="20010"/>
                    </a:ext>
                  </a:extLst>
                </a:gridCol>
              </a:tblGrid>
              <a:tr h="0">
                <a:tc rowSpan="2">
                  <a:txBody>
                    <a:bodyPr/>
                    <a:lstStyle/>
                    <a:p>
                      <a:pPr marL="27940">
                        <a:lnSpc>
                          <a:spcPct val="100000"/>
                        </a:lnSpc>
                        <a:spcBef>
                          <a:spcPts val="1150"/>
                        </a:spcBef>
                      </a:pPr>
                      <a:r>
                        <a:rPr lang="en-GB" sz="1050" b="1" spc="-20" noProof="0" dirty="0">
                          <a:solidFill>
                            <a:srgbClr val="336E9F"/>
                          </a:solidFill>
                          <a:latin typeface="Arial" panose="020B0604020202020204" pitchFamily="34" charset="0"/>
                          <a:cs typeface="Arial" panose="020B0604020202020204" pitchFamily="34" charset="0"/>
                        </a:rPr>
                        <a:t>YOUR</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OVERALL</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NHS</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CARE</a:t>
                      </a:r>
                      <a:endParaRPr lang="en-GB" sz="1050" noProof="0" dirty="0">
                        <a:latin typeface="Arial" panose="020B0604020202020204" pitchFamily="34" charset="0"/>
                        <a:cs typeface="Arial" panose="020B0604020202020204" pitchFamily="34" charset="0"/>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gridSpan="6">
                  <a:txBody>
                    <a:bodyPr/>
                    <a:lstStyle/>
                    <a:p>
                      <a:pPr marL="0" algn="ctr">
                        <a:lnSpc>
                          <a:spcPct val="100000"/>
                        </a:lnSpc>
                      </a:pPr>
                      <a:r>
                        <a:rPr lang="en-GB" sz="750" spc="-20" noProof="0" dirty="0">
                          <a:latin typeface="Arial" panose="020B0604020202020204" pitchFamily="34" charset="0"/>
                          <a:cs typeface="Arial" panose="020B0604020202020204" pitchFamily="34" charset="0"/>
                        </a:rPr>
                        <a:t>Unadjusted</a:t>
                      </a:r>
                      <a:r>
                        <a:rPr lang="en-GB" sz="750" spc="3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3">
                  <a:txBody>
                    <a:bodyPr/>
                    <a:lstStyle/>
                    <a:p>
                      <a:pPr marL="0" algn="ctr">
                        <a:lnSpc>
                          <a:spcPct val="1000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200"/>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5400"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146050" marB="0">
                    <a:lnL w="9525">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2024</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algn="ctr">
                        <a:lnSpc>
                          <a:spcPts val="830"/>
                        </a:lnSpc>
                      </a:pPr>
                      <a:r>
                        <a:rPr lang="en-GB" sz="750" spc="-50" noProof="0" dirty="0">
                          <a:latin typeface="Arial" panose="020B0604020202020204" pitchFamily="34" charset="0"/>
                          <a:cs typeface="Arial" panose="020B0604020202020204" pitchFamily="34" charset="0"/>
                        </a:rPr>
                        <a:t>n</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1594" marR="12065" indent="-44450">
                        <a:lnSpc>
                          <a:spcPts val="760"/>
                        </a:lnSpc>
                        <a:spcBef>
                          <a:spcPts val="13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2024-</a:t>
                      </a:r>
                      <a:endParaRPr lang="en-GB" sz="750" noProof="0" dirty="0">
                        <a:latin typeface="Arial" panose="020B0604020202020204" pitchFamily="34" charset="0"/>
                        <a:cs typeface="Arial" panose="020B0604020202020204" pitchFamily="34" charset="0"/>
                      </a:endParaRPr>
                    </a:p>
                    <a:p>
                      <a:pPr marL="76835">
                        <a:lnSpc>
                          <a:spcPts val="755"/>
                        </a:lnSpc>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29845" indent="-27940" algn="ctr">
                        <a:lnSpc>
                          <a:spcPts val="760"/>
                        </a:lnSpc>
                        <a:spcBef>
                          <a:spcPts val="515"/>
                        </a:spcBef>
                      </a:pPr>
                      <a:r>
                        <a:rPr lang="en-GB" sz="750" spc="-25" noProof="0" dirty="0">
                          <a:latin typeface="Arial" panose="020B0604020202020204" pitchFamily="34" charset="0"/>
                          <a:cs typeface="Arial" panose="020B0604020202020204" pitchFamily="34" charset="0"/>
                        </a:rPr>
                        <a:t>Change</a:t>
                      </a:r>
                      <a:r>
                        <a:rPr lang="en-GB" sz="750" spc="-10" noProof="0" dirty="0">
                          <a:latin typeface="Arial" panose="020B0604020202020204" pitchFamily="34" charset="0"/>
                          <a:cs typeface="Arial" panose="020B0604020202020204" pitchFamily="34" charset="0"/>
                        </a:rPr>
                        <a:t> overall</a:t>
                      </a:r>
                      <a:endParaRPr lang="en-GB" sz="7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76835">
                        <a:lnSpc>
                          <a:spcPts val="830"/>
                        </a:lnSpc>
                        <a:spcBef>
                          <a:spcPts val="375"/>
                        </a:spcBef>
                      </a:pPr>
                      <a:r>
                        <a:rPr lang="en-GB" sz="750" spc="-20" noProof="0" dirty="0">
                          <a:latin typeface="Arial" panose="020B0604020202020204" pitchFamily="34" charset="0"/>
                          <a:cs typeface="Arial" panose="020B0604020202020204" pitchFamily="34" charset="0"/>
                        </a:rPr>
                        <a:t>2025</a:t>
                      </a:r>
                      <a:endParaRPr lang="en-GB" sz="750" noProof="0" dirty="0">
                        <a:latin typeface="Arial" panose="020B0604020202020204" pitchFamily="34" charset="0"/>
                        <a:cs typeface="Arial" panose="020B0604020202020204" pitchFamily="34" charset="0"/>
                      </a:endParaRPr>
                    </a:p>
                    <a:p>
                      <a:pPr marL="67310">
                        <a:lnSpc>
                          <a:spcPts val="830"/>
                        </a:lnSpc>
                      </a:pP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476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0795" marR="508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5400"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94005">
                <a:tc>
                  <a:txBody>
                    <a:bodyPr/>
                    <a:lstStyle/>
                    <a:p>
                      <a:pPr marL="27940">
                        <a:lnSpc>
                          <a:spcPct val="100000"/>
                        </a:lnSpc>
                        <a:spcBef>
                          <a:spcPts val="535"/>
                        </a:spcBef>
                      </a:pPr>
                      <a:r>
                        <a:rPr lang="en-GB" sz="850" noProof="0" dirty="0">
                          <a:latin typeface="Arial" panose="020B0604020202020204" pitchFamily="34" charset="0"/>
                          <a:cs typeface="Arial" panose="020B0604020202020204" pitchFamily="34" charset="0"/>
                        </a:rPr>
                        <a:t>Q56.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whole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worked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together</a:t>
                      </a:r>
                      <a:endParaRPr lang="en-GB" sz="850" noProof="0" dirty="0">
                        <a:latin typeface="Arial" panose="020B0604020202020204" pitchFamily="34" charset="0"/>
                        <a:cs typeface="Arial" panose="020B0604020202020204" pitchFamily="34" charset="0"/>
                      </a:endParaRPr>
                    </a:p>
                  </a:txBody>
                  <a:tcPr marL="0" marR="0" marT="6794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1818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marR="81915" algn="ctr">
                        <a:lnSpc>
                          <a:spcPct val="100000"/>
                        </a:lnSpc>
                        <a:spcBef>
                          <a:spcPts val="0"/>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94005">
                <a:tc>
                  <a:txBody>
                    <a:bodyPr/>
                    <a:lstStyle/>
                    <a:p>
                      <a:pPr marL="27940">
                        <a:lnSpc>
                          <a:spcPct val="100000"/>
                        </a:lnSpc>
                        <a:spcBef>
                          <a:spcPts val="535"/>
                        </a:spcBef>
                      </a:pPr>
                      <a:r>
                        <a:rPr lang="en-GB" sz="850" noProof="0" dirty="0">
                          <a:latin typeface="Arial" panose="020B0604020202020204" pitchFamily="34" charset="0"/>
                          <a:cs typeface="Arial" panose="020B0604020202020204" pitchFamily="34" charset="0"/>
                        </a:rPr>
                        <a:t>Q57.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Administration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good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good</a:t>
                      </a:r>
                      <a:endParaRPr lang="en-GB" sz="850" noProof="0" dirty="0">
                        <a:latin typeface="Arial" panose="020B0604020202020204" pitchFamily="34" charset="0"/>
                        <a:cs typeface="Arial" panose="020B0604020202020204" pitchFamily="34" charset="0"/>
                      </a:endParaRPr>
                    </a:p>
                  </a:txBody>
                  <a:tcPr marL="0" marR="0" marT="6794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1879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1959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88%</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81915" algn="ctr">
                        <a:lnSpc>
                          <a:spcPct val="100000"/>
                        </a:lnSpc>
                        <a:spcBef>
                          <a:spcPts val="0"/>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87%</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94005">
                <a:tc>
                  <a:txBody>
                    <a:bodyPr/>
                    <a:lstStyle/>
                    <a:p>
                      <a:pPr marL="27940" marR="209550">
                        <a:lnSpc>
                          <a:spcPts val="860"/>
                        </a:lnSpc>
                        <a:spcBef>
                          <a:spcPts val="270"/>
                        </a:spcBef>
                      </a:pPr>
                      <a:r>
                        <a:rPr lang="en-GB" sz="850" noProof="0" dirty="0">
                          <a:latin typeface="Arial" panose="020B0604020202020204" pitchFamily="34" charset="0"/>
                          <a:cs typeface="Arial" panose="020B0604020202020204" pitchFamily="34" charset="0"/>
                        </a:rPr>
                        <a:t>Q58.</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research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opportunities</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discussed</a:t>
                      </a:r>
                      <a:r>
                        <a:rPr lang="en-GB" sz="850" spc="-30"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with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1020</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41%</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1139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39%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40%</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38%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81915" algn="ctr">
                        <a:lnSpc>
                          <a:spcPct val="100000"/>
                        </a:lnSpc>
                        <a:spcBef>
                          <a:spcPts val="0"/>
                        </a:spcBef>
                      </a:pPr>
                      <a:r>
                        <a:rPr lang="en-GB" sz="850" noProof="0">
                          <a:latin typeface="Arial" panose="020B0604020202020204" pitchFamily="34" charset="0"/>
                          <a:cs typeface="Arial" panose="020B0604020202020204" pitchFamily="34" charset="0"/>
                        </a:rPr>
                        <a:t>53%</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45%</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94640">
                <a:tc>
                  <a:txBody>
                    <a:bodyPr/>
                    <a:lstStyle/>
                    <a:p>
                      <a:pPr marL="27940" marR="80645">
                        <a:lnSpc>
                          <a:spcPts val="860"/>
                        </a:lnSpc>
                        <a:spcBef>
                          <a:spcPts val="270"/>
                        </a:spcBef>
                      </a:pPr>
                      <a:r>
                        <a:rPr lang="en-GB" sz="850" noProof="0" dirty="0">
                          <a:latin typeface="Arial" panose="020B0604020202020204" pitchFamily="34" charset="0"/>
                          <a:cs typeface="Arial" panose="020B0604020202020204" pitchFamily="34" charset="0"/>
                        </a:rPr>
                        <a:t>Q59.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average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rating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scored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poor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0"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good</a:t>
                      </a:r>
                      <a:endParaRPr lang="en-GB" sz="850" noProof="0" dirty="0">
                        <a:latin typeface="Arial" panose="020B0604020202020204" pitchFamily="34" charset="0"/>
                        <a:cs typeface="Arial" panose="020B0604020202020204" pitchFamily="34" charset="0"/>
                      </a:endParaRPr>
                    </a:p>
                  </a:txBody>
                  <a:tcPr marL="0" marR="0" marT="3429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1835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1919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endParaRPr lang="en-GB" sz="80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solidFill>
                            <a:srgbClr val="000000"/>
                          </a:solidFill>
                          <a:latin typeface="Arial" panose="020B0604020202020204" pitchFamily="34" charset="0"/>
                          <a:cs typeface="Arial" panose="020B0604020202020204" pitchFamily="34" charset="0"/>
                        </a:rPr>
                        <a:t>9</a:t>
                      </a:r>
                      <a:endParaRPr lang="en-GB" sz="850" b="1" noProof="0" dirty="0">
                        <a:solidFill>
                          <a:srgbClr val="000000"/>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solidFill>
                      <a:srgbClr val="DCDDDE"/>
                    </a:solidFill>
                  </a:tcPr>
                </a:tc>
                <a:tc>
                  <a:txBody>
                    <a:bodyPr/>
                    <a:lstStyle/>
                    <a:p>
                      <a:pPr algn="ctr">
                        <a:lnSpc>
                          <a:spcPct val="100000"/>
                        </a:lnSpc>
                        <a:spcBef>
                          <a:spcPts val="0"/>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14935" algn="ctr">
                        <a:lnSpc>
                          <a:spcPct val="100000"/>
                        </a:lnSpc>
                        <a:spcBef>
                          <a:spcPts val="0"/>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0"/>
                        </a:spcBef>
                      </a:pPr>
                      <a:r>
                        <a:rPr lang="en-GB" sz="850" b="1" noProof="0">
                          <a:latin typeface="Arial" panose="020B0604020202020204" pitchFamily="34" charset="0"/>
                          <a:cs typeface="Arial" panose="020B0604020202020204" pitchFamily="34" charset="0"/>
                        </a:rPr>
                        <a:t>8.9</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48" name="txt_org_name">
            <a:extLst>
              <a:ext uri="{FF2B5EF4-FFF2-40B4-BE49-F238E27FC236}">
                <a16:creationId xmlns:a16="http://schemas.microsoft.com/office/drawing/2014/main" id="{9FC9777C-D164-605F-132C-FF9F5A263E8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49" name="txt_survey">
            <a:extLst>
              <a:ext uri="{FF2B5EF4-FFF2-40B4-BE49-F238E27FC236}">
                <a16:creationId xmlns:a16="http://schemas.microsoft.com/office/drawing/2014/main" id="{6E93EE5E-9E9A-6CE5-DAF0-3A3778E1C013}"/>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1">
            <a:extLst>
              <a:ext uri="{FF2B5EF4-FFF2-40B4-BE49-F238E27FC236}">
                <a16:creationId xmlns:a16="http://schemas.microsoft.com/office/drawing/2014/main" id="{D5EEBD47-AD2E-0526-7697-BE265BA5974D}"/>
              </a:ext>
              <a:ext uri="{C183D7F6-B498-43B3-948B-1728B52AA6E4}">
                <adec:decorative xmlns:adec="http://schemas.microsoft.com/office/drawing/2017/decorative" val="1"/>
              </a:ext>
            </a:extLst>
          </p:cNvPr>
          <p:cNvGrpSpPr/>
          <p:nvPr/>
        </p:nvGrpSpPr>
        <p:grpSpPr>
          <a:xfrm>
            <a:off x="349101" y="1242200"/>
            <a:ext cx="6775785" cy="760591"/>
            <a:chOff x="349101" y="1242200"/>
            <a:chExt cx="6775785" cy="760591"/>
          </a:xfrm>
        </p:grpSpPr>
        <p:sp>
          <p:nvSpPr>
            <p:cNvPr id="9" name="object 11">
              <a:extLst>
                <a:ext uri="{FF2B5EF4-FFF2-40B4-BE49-F238E27FC236}">
                  <a16:creationId xmlns:a16="http://schemas.microsoft.com/office/drawing/2014/main" id="{B0379430-FD2F-466F-30B0-860CE2C0064D}"/>
                </a:ext>
              </a:extLst>
            </p:cNvPr>
            <p:cNvSpPr txBox="1"/>
            <p:nvPr/>
          </p:nvSpPr>
          <p:spPr>
            <a:xfrm>
              <a:off x="5615788" y="1266191"/>
              <a:ext cx="1348105" cy="736600"/>
            </a:xfrm>
            <a:prstGeom prst="rect">
              <a:avLst/>
            </a:prstGeom>
          </p:spPr>
          <p:txBody>
            <a:bodyPr vert="horz" wrap="square" lIns="0" tIns="31750" rIns="0" bIns="0" rtlCol="0">
              <a:spAutoFit/>
            </a:bodyPr>
            <a:lstStyle/>
            <a:p>
              <a:pPr marR="118110">
                <a:lnSpc>
                  <a:spcPts val="810"/>
                </a:lnSpc>
                <a:spcBef>
                  <a:spcPts val="250"/>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below</a:t>
              </a:r>
              <a:r>
                <a:rPr lang="en-GB" sz="800" spc="-15" noProof="0" dirty="0">
                  <a:latin typeface="Arial"/>
                  <a:cs typeface="Arial"/>
                </a:rPr>
                <a:t> </a:t>
              </a:r>
              <a:r>
                <a:rPr lang="en-GB" sz="800" spc="-30" noProof="0" dirty="0">
                  <a:latin typeface="Arial"/>
                  <a:cs typeface="Arial"/>
                </a:rPr>
                <a:t>lower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a:p>
              <a:pPr marR="50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between</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and 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a:p>
              <a:pPr marR="106680">
                <a:lnSpc>
                  <a:spcPts val="810"/>
                </a:lnSpc>
                <a:spcBef>
                  <a:spcPts val="295"/>
                </a:spcBef>
              </a:pPr>
              <a:r>
                <a:rPr lang="en-GB" sz="800" spc="-25" noProof="0" dirty="0">
                  <a:latin typeface="Arial"/>
                  <a:cs typeface="Arial"/>
                </a:rPr>
                <a:t>Adjusted</a:t>
              </a:r>
              <a:r>
                <a:rPr lang="en-GB" sz="800" spc="-15" noProof="0" dirty="0">
                  <a:latin typeface="Arial"/>
                  <a:cs typeface="Arial"/>
                </a:rPr>
                <a:t> </a:t>
              </a:r>
              <a:r>
                <a:rPr lang="en-GB" sz="800" spc="-25" noProof="0" dirty="0">
                  <a:latin typeface="Arial"/>
                  <a:cs typeface="Arial"/>
                </a:rPr>
                <a:t>score</a:t>
              </a:r>
              <a:r>
                <a:rPr lang="en-GB" sz="800" spc="-15" noProof="0" dirty="0">
                  <a:latin typeface="Arial"/>
                  <a:cs typeface="Arial"/>
                </a:rPr>
                <a:t> </a:t>
              </a:r>
              <a:r>
                <a:rPr lang="en-GB" sz="800" spc="-25" noProof="0" dirty="0">
                  <a:latin typeface="Arial"/>
                  <a:cs typeface="Arial"/>
                </a:rPr>
                <a:t>above</a:t>
              </a:r>
              <a:r>
                <a:rPr lang="en-GB" sz="800" spc="-15" noProof="0" dirty="0">
                  <a:latin typeface="Arial"/>
                  <a:cs typeface="Arial"/>
                </a:rPr>
                <a:t> </a:t>
              </a:r>
              <a:r>
                <a:rPr lang="en-GB" sz="800" spc="-35" noProof="0" dirty="0">
                  <a:latin typeface="Arial"/>
                  <a:cs typeface="Arial"/>
                </a:rPr>
                <a:t>upper</a:t>
              </a:r>
              <a:r>
                <a:rPr lang="en-GB" sz="800" spc="500" noProof="0" dirty="0">
                  <a:latin typeface="Arial"/>
                  <a:cs typeface="Arial"/>
                </a:rPr>
                <a:t> </a:t>
              </a:r>
              <a:r>
                <a:rPr lang="en-GB" sz="800" spc="-25" noProof="0" dirty="0">
                  <a:latin typeface="Arial"/>
                  <a:cs typeface="Arial"/>
                </a:rPr>
                <a:t>expected</a:t>
              </a:r>
              <a:r>
                <a:rPr lang="en-GB" sz="800" spc="-1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10" name="object 10">
              <a:extLst>
                <a:ext uri="{FF2B5EF4-FFF2-40B4-BE49-F238E27FC236}">
                  <a16:creationId xmlns:a16="http://schemas.microsoft.com/office/drawing/2014/main" id="{EF25BB62-7E06-320B-AABC-727C565CF487}"/>
                </a:ext>
              </a:extLst>
            </p:cNvPr>
            <p:cNvSpPr/>
            <p:nvPr/>
          </p:nvSpPr>
          <p:spPr>
            <a:xfrm>
              <a:off x="5203223" y="1795650"/>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11" name="object 9">
              <a:extLst>
                <a:ext uri="{FF2B5EF4-FFF2-40B4-BE49-F238E27FC236}">
                  <a16:creationId xmlns:a16="http://schemas.microsoft.com/office/drawing/2014/main" id="{2A80623B-B663-2A22-5A71-86A45F4C0DBA}"/>
                </a:ext>
              </a:extLst>
            </p:cNvPr>
            <p:cNvSpPr/>
            <p:nvPr/>
          </p:nvSpPr>
          <p:spPr>
            <a:xfrm>
              <a:off x="5203223" y="1544611"/>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12" name="object 8">
              <a:extLst>
                <a:ext uri="{FF2B5EF4-FFF2-40B4-BE49-F238E27FC236}">
                  <a16:creationId xmlns:a16="http://schemas.microsoft.com/office/drawing/2014/main" id="{EBD1E85C-2039-38BB-C411-2181B8F976A2}"/>
                </a:ext>
              </a:extLst>
            </p:cNvPr>
            <p:cNvSpPr/>
            <p:nvPr/>
          </p:nvSpPr>
          <p:spPr>
            <a:xfrm>
              <a:off x="5203223" y="1299701"/>
              <a:ext cx="288290" cy="144145"/>
            </a:xfrm>
            <a:custGeom>
              <a:avLst/>
              <a:gdLst/>
              <a:ahLst/>
              <a:cxnLst/>
              <a:rect l="l" t="t" r="r" b="b"/>
              <a:pathLst>
                <a:path w="288290"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17" name="object 3">
              <a:extLst>
                <a:ext uri="{FF2B5EF4-FFF2-40B4-BE49-F238E27FC236}">
                  <a16:creationId xmlns:a16="http://schemas.microsoft.com/office/drawing/2014/main" id="{A5E63A05-DE5C-60E3-4728-6B0B7795B1D7}"/>
                </a:ext>
              </a:extLst>
            </p:cNvPr>
            <p:cNvSpPr txBox="1"/>
            <p:nvPr/>
          </p:nvSpPr>
          <p:spPr>
            <a:xfrm>
              <a:off x="421305" y="1371773"/>
              <a:ext cx="1967864" cy="501419"/>
            </a:xfrm>
            <a:prstGeom prst="rect">
              <a:avLst/>
            </a:prstGeom>
          </p:spPr>
          <p:txBody>
            <a:bodyPr vert="horz" wrap="square" lIns="0" tIns="31750" rIns="0" bIns="0" rtlCol="0">
              <a:spAutoFit/>
            </a:bodyPr>
            <a:lstStyle/>
            <a:p>
              <a:pPr marL="143510" marR="324485" indent="-144145">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a:t>
              </a:r>
              <a:endParaRPr lang="en-GB" sz="800" noProof="0" dirty="0">
                <a:latin typeface="Arial"/>
                <a:cs typeface="Arial"/>
              </a:endParaRPr>
            </a:p>
            <a:p>
              <a:pPr marL="143510">
                <a:lnSpc>
                  <a:spcPts val="880"/>
                </a:lnSpc>
                <a:tabLst>
                  <a:tab pos="1863725" algn="l"/>
                </a:tabLst>
              </a:pP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a:p>
              <a:pPr>
                <a:lnSpc>
                  <a:spcPct val="100000"/>
                </a:lnSpc>
                <a:spcBef>
                  <a:spcPts val="215"/>
                </a:spcBef>
              </a:pPr>
              <a:r>
                <a:rPr lang="en-GB" sz="800" spc="260" noProof="0" dirty="0">
                  <a:latin typeface="Arial"/>
                  <a:cs typeface="Arial"/>
                </a:rPr>
                <a:t>- </a:t>
              </a:r>
              <a:r>
                <a:rPr lang="en-GB" sz="1200" baseline="3472" noProof="0" dirty="0">
                  <a:latin typeface="Arial"/>
                  <a:cs typeface="Arial"/>
                </a:rPr>
                <a:t>No</a:t>
              </a:r>
              <a:r>
                <a:rPr lang="en-GB" sz="1200" spc="-22" baseline="3472" noProof="0" dirty="0">
                  <a:latin typeface="Arial"/>
                  <a:cs typeface="Arial"/>
                </a:rPr>
                <a:t> </a:t>
              </a:r>
              <a:r>
                <a:rPr lang="en-GB" sz="1200" baseline="3472" noProof="0" dirty="0">
                  <a:latin typeface="Arial"/>
                  <a:cs typeface="Arial"/>
                </a:rPr>
                <a:t>score</a:t>
              </a:r>
              <a:r>
                <a:rPr lang="en-GB" sz="1200" spc="-15" baseline="3472" noProof="0" dirty="0">
                  <a:latin typeface="Arial"/>
                  <a:cs typeface="Arial"/>
                </a:rPr>
                <a:t> </a:t>
              </a:r>
              <a:r>
                <a:rPr lang="en-GB" sz="1200" baseline="3472" noProof="0" dirty="0">
                  <a:latin typeface="Arial"/>
                  <a:cs typeface="Arial"/>
                </a:rPr>
                <a:t>available</a:t>
              </a:r>
              <a:r>
                <a:rPr lang="en-GB" sz="1200" spc="-15" baseline="3472" noProof="0" dirty="0">
                  <a:latin typeface="Arial"/>
                  <a:cs typeface="Arial"/>
                </a:rPr>
                <a:t>.</a:t>
              </a:r>
              <a:endParaRPr lang="en-GB" sz="1200" baseline="3472" noProof="0" dirty="0">
                <a:latin typeface="Arial"/>
                <a:cs typeface="Arial"/>
              </a:endParaRPr>
            </a:p>
          </p:txBody>
        </p:sp>
        <p:sp>
          <p:nvSpPr>
            <p:cNvPr id="18" name="object 2">
              <a:extLst>
                <a:ext uri="{FF2B5EF4-FFF2-40B4-BE49-F238E27FC236}">
                  <a16:creationId xmlns:a16="http://schemas.microsoft.com/office/drawing/2014/main" id="{5B00A38E-56EF-FE4B-C2C2-450FCC9D2E6A}"/>
                </a:ext>
              </a:extLst>
            </p:cNvPr>
            <p:cNvSpPr/>
            <p:nvPr/>
          </p:nvSpPr>
          <p:spPr>
            <a:xfrm>
              <a:off x="349101" y="1242200"/>
              <a:ext cx="6775785" cy="76059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grpSp>
        <p:nvGrpSpPr>
          <p:cNvPr id="6" name="Group 5">
            <a:extLst>
              <a:ext uri="{FF2B5EF4-FFF2-40B4-BE49-F238E27FC236}">
                <a16:creationId xmlns:a16="http://schemas.microsoft.com/office/drawing/2014/main" id="{F77FC575-2F71-8D21-0D57-B4AF5395D3D2}"/>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7" name="object 4">
              <a:hlinkClick r:id="rId2" action="ppaction://hlinksldjump"/>
              <a:extLst>
                <a:ext uri="{FF2B5EF4-FFF2-40B4-BE49-F238E27FC236}">
                  <a16:creationId xmlns:a16="http://schemas.microsoft.com/office/drawing/2014/main" id="{C035BF4A-786E-15EC-F1F6-05BEA9433F11}"/>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9" name="object 3">
              <a:hlinkClick r:id="rId2" action="ppaction://hlinksldjump"/>
              <a:extLst>
                <a:ext uri="{FF2B5EF4-FFF2-40B4-BE49-F238E27FC236}">
                  <a16:creationId xmlns:a16="http://schemas.microsoft.com/office/drawing/2014/main" id="{189FE12F-AB47-38FF-C28A-BF91535C2EE2}"/>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2" name="object 7">
            <a:extLst>
              <a:ext uri="{FF2B5EF4-FFF2-40B4-BE49-F238E27FC236}">
                <a16:creationId xmlns:a16="http://schemas.microsoft.com/office/drawing/2014/main" id="{29149092-755D-362D-F2B5-D66565F533A8}"/>
              </a:ext>
              <a:ext uri="{C183D7F6-B498-43B3-948B-1728B52AA6E4}">
                <adec:decorative xmlns:adec="http://schemas.microsoft.com/office/drawing/2017/decorative" val="1"/>
              </a:ext>
            </a:extLst>
          </p:cNvPr>
          <p:cNvSpPr txBox="1"/>
          <p:nvPr/>
        </p:nvSpPr>
        <p:spPr>
          <a:xfrm>
            <a:off x="2406650" y="1371773"/>
            <a:ext cx="2518596" cy="500137"/>
          </a:xfrm>
          <a:prstGeom prst="rect">
            <a:avLst/>
          </a:prstGeom>
        </p:spPr>
        <p:txBody>
          <a:bodyPr vert="horz" wrap="square" lIns="0" tIns="0" rIns="0" bIns="0" rtlCol="0" anchor="t" anchorCtr="0">
            <a:spAutoFit/>
          </a:bodyPr>
          <a:lstStyle/>
          <a:p>
            <a:pPr marR="49530">
              <a:lnSpc>
                <a:spcPts val="810"/>
              </a:lnSpc>
              <a:spcBef>
                <a:spcPts val="250"/>
              </a:spcBef>
            </a:pPr>
            <a:r>
              <a:rPr lang="en-GB" sz="800" noProof="0" dirty="0"/>
              <a:t>▲ or ▼ </a:t>
            </a:r>
            <a:r>
              <a:rPr lang="en-GB" sz="800" noProof="0" dirty="0">
                <a:latin typeface="Arial"/>
                <a:cs typeface="Arial"/>
              </a:rPr>
              <a:t>Change 2024-2025: Statistically significant increase or decrease between 2024 and 2025</a:t>
            </a:r>
            <a:r>
              <a:rPr lang="en-GB" sz="800" spc="-10" noProof="0" dirty="0">
                <a:latin typeface="Arial"/>
                <a:cs typeface="Arial"/>
              </a:rPr>
              <a:t>.</a:t>
            </a:r>
            <a:endParaRPr lang="en-GB" sz="800" noProof="0" dirty="0">
              <a:latin typeface="Arial"/>
              <a:cs typeface="Arial"/>
            </a:endParaRPr>
          </a:p>
          <a:p>
            <a:pPr>
              <a:lnSpc>
                <a:spcPts val="730"/>
              </a:lnSpc>
            </a:pPr>
            <a:endParaRPr lang="en-GB" sz="800" noProof="0" dirty="0">
              <a:latin typeface="Arial"/>
              <a:cs typeface="Arial"/>
            </a:endParaRPr>
          </a:p>
          <a:p>
            <a:pPr>
              <a:lnSpc>
                <a:spcPts val="800"/>
              </a:lnSpc>
            </a:pPr>
            <a:r>
              <a:rPr lang="en-GB" sz="800" noProof="0" dirty="0"/>
              <a:t>△ or ▽ </a:t>
            </a:r>
            <a:r>
              <a:rPr lang="en-GB" sz="800" noProof="0" dirty="0">
                <a:latin typeface="Arial"/>
                <a:cs typeface="Arial"/>
              </a:rPr>
              <a:t>Change overall: Statistically significant increase or decrease from 2021 to 2025</a:t>
            </a:r>
            <a:r>
              <a:rPr lang="en-GB" sz="800" spc="-10" noProof="0" dirty="0">
                <a:latin typeface="Arial"/>
                <a:cs typeface="Arial"/>
              </a:rPr>
              <a:t>.</a:t>
            </a:r>
            <a:endParaRPr lang="en-GB" sz="800" noProof="0" dirty="0">
              <a:latin typeface="Arial"/>
              <a:cs typeface="Arial"/>
            </a:endParaRPr>
          </a:p>
        </p:txBody>
      </p:sp>
    </p:spTree>
    <p:extLst>
      <p:ext uri="{BB962C8B-B14F-4D97-AF65-F5344CB8AC3E}">
        <p14:creationId xmlns:p14="http://schemas.microsoft.com/office/powerpoint/2010/main" val="28143450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6254D1C2-D751-0183-A3A8-D3A415C82BD1}"/>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289F75D0-2984-48E9-B0D1-13FD702FEB73}" type="slidenum">
              <a:rPr lang="en-GB" spc="-25" noProof="0"/>
              <a:t>21</a:t>
            </a:fld>
            <a:endParaRPr lang="en-GB" spc="-25" noProof="0" dirty="0"/>
          </a:p>
        </p:txBody>
      </p:sp>
      <p:sp>
        <p:nvSpPr>
          <p:cNvPr id="10" name="object 1">
            <a:extLst>
              <a:ext uri="{FF2B5EF4-FFF2-40B4-BE49-F238E27FC236}">
                <a16:creationId xmlns:a16="http://schemas.microsoft.com/office/drawing/2014/main" id="{6F0A1602-F468-622C-DA14-2AE5A11A488B}"/>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Tumour group </a:t>
            </a:r>
            <a:r>
              <a:rPr kumimoji="0" lang="en-GB" sz="1800" b="1" i="0" u="none" strike="noStrike" kern="0" cap="none" spc="-10" normalizeH="0" baseline="0" noProof="0" dirty="0">
                <a:ln>
                  <a:noFill/>
                </a:ln>
                <a:solidFill>
                  <a:srgbClr val="336E9F"/>
                </a:solidFill>
                <a:effectLst/>
                <a:uLnTx/>
                <a:uFillTx/>
                <a:latin typeface="Arial"/>
                <a:cs typeface="Arial"/>
              </a:rPr>
              <a:t>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4" name="object 2"/>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a:t>
            </a:r>
            <a:r>
              <a:rPr lang="en-GB" sz="850" noProof="0" dirty="0">
                <a:solidFill>
                  <a:srgbClr val="000000"/>
                </a:solidFill>
                <a:latin typeface="Arial"/>
                <a:cs typeface="Arial"/>
              </a:rPr>
              <a:t>Indicates</a:t>
            </a:r>
            <a:r>
              <a:rPr lang="en-GB" sz="850" spc="-20" noProof="0" dirty="0">
                <a:solidFill>
                  <a:srgbClr val="000000"/>
                </a:solidFill>
                <a:latin typeface="Arial"/>
                <a:cs typeface="Arial"/>
              </a:rPr>
              <a:t> </a:t>
            </a:r>
            <a:r>
              <a:rPr lang="en-GB" sz="850" noProof="0" dirty="0">
                <a:solidFill>
                  <a:srgbClr val="000000"/>
                </a:solidFill>
                <a:latin typeface="Arial"/>
                <a:cs typeface="Arial"/>
              </a:rPr>
              <a:t>where</a:t>
            </a:r>
            <a:r>
              <a:rPr lang="en-GB" sz="850" spc="-20" noProof="0" dirty="0">
                <a:solidFill>
                  <a:srgbClr val="000000"/>
                </a:solidFill>
                <a:latin typeface="Arial"/>
                <a:cs typeface="Arial"/>
              </a:rPr>
              <a:t> </a:t>
            </a:r>
            <a:r>
              <a:rPr lang="en-GB" sz="850" noProof="0" dirty="0">
                <a:solidFill>
                  <a:srgbClr val="000000"/>
                </a:solidFill>
                <a:latin typeface="Arial"/>
                <a:cs typeface="Arial"/>
              </a:rPr>
              <a:t>a</a:t>
            </a:r>
            <a:r>
              <a:rPr lang="en-GB" sz="850" spc="-15" noProof="0" dirty="0">
                <a:solidFill>
                  <a:srgbClr val="000000"/>
                </a:solidFill>
                <a:latin typeface="Arial"/>
                <a:cs typeface="Arial"/>
              </a:rPr>
              <a:t> </a:t>
            </a:r>
            <a:r>
              <a:rPr lang="en-GB" sz="850" noProof="0" dirty="0">
                <a:solidFill>
                  <a:srgbClr val="000000"/>
                </a:solidFill>
                <a:latin typeface="Arial"/>
                <a:cs typeface="Arial"/>
              </a:rPr>
              <a:t>score</a:t>
            </a:r>
            <a:r>
              <a:rPr lang="en-GB" sz="850" spc="-20" noProof="0" dirty="0">
                <a:solidFill>
                  <a:srgbClr val="000000"/>
                </a:solidFill>
                <a:latin typeface="Arial"/>
                <a:cs typeface="Arial"/>
              </a:rPr>
              <a:t> </a:t>
            </a:r>
            <a:r>
              <a:rPr lang="en-GB" sz="850" noProof="0" dirty="0">
                <a:solidFill>
                  <a:srgbClr val="000000"/>
                </a:solidFill>
                <a:latin typeface="Arial"/>
                <a:cs typeface="Arial"/>
              </a:rPr>
              <a:t>is</a:t>
            </a:r>
            <a:r>
              <a:rPr lang="en-GB" sz="850" spc="-20" noProof="0" dirty="0">
                <a:solidFill>
                  <a:srgbClr val="000000"/>
                </a:solidFill>
                <a:latin typeface="Arial"/>
                <a:cs typeface="Arial"/>
              </a:rPr>
              <a:t> </a:t>
            </a:r>
            <a:r>
              <a:rPr lang="en-GB" sz="850" noProof="0" dirty="0">
                <a:solidFill>
                  <a:srgbClr val="000000"/>
                </a:solidFill>
                <a:latin typeface="Arial"/>
                <a:cs typeface="Arial"/>
              </a:rPr>
              <a:t>not</a:t>
            </a:r>
            <a:r>
              <a:rPr lang="en-GB" sz="850" spc="-15" noProof="0" dirty="0">
                <a:solidFill>
                  <a:srgbClr val="000000"/>
                </a:solidFill>
                <a:latin typeface="Arial"/>
                <a:cs typeface="Arial"/>
              </a:rPr>
              <a:t> </a:t>
            </a:r>
            <a:r>
              <a:rPr lang="en-GB" sz="850" noProof="0" dirty="0">
                <a:solidFill>
                  <a:srgbClr val="000000"/>
                </a:solidFill>
                <a:latin typeface="Arial"/>
                <a:cs typeface="Arial"/>
              </a:rPr>
              <a:t>available</a:t>
            </a:r>
            <a:r>
              <a:rPr lang="en-GB" sz="850" spc="-20" noProof="0" dirty="0">
                <a:solidFill>
                  <a:srgbClr val="000000"/>
                </a:solidFill>
                <a:latin typeface="Arial"/>
                <a:cs typeface="Arial"/>
              </a:rPr>
              <a:t> </a:t>
            </a:r>
            <a:r>
              <a:rPr lang="en-GB" sz="850" noProof="0" dirty="0">
                <a:solidFill>
                  <a:srgbClr val="000000"/>
                </a:solidFill>
                <a:latin typeface="Arial"/>
                <a:cs typeface="Arial"/>
              </a:rPr>
              <a:t>due</a:t>
            </a:r>
            <a:r>
              <a:rPr lang="en-GB" sz="850" spc="-20" noProof="0" dirty="0">
                <a:solidFill>
                  <a:srgbClr val="000000"/>
                </a:solidFill>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graphicFrame>
        <p:nvGraphicFramePr>
          <p:cNvPr id="5" name="tumourgroup_tbl_section1"/>
          <p:cNvGraphicFramePr>
            <a:graphicFrameLocks noGrp="1"/>
          </p:cNvGraphicFramePr>
          <p:nvPr>
            <p:extLst>
              <p:ext uri="{D42A27DB-BD31-4B8C-83A1-F6EECF244321}">
                <p14:modId xmlns:p14="http://schemas.microsoft.com/office/powerpoint/2010/main" val="1022663847"/>
              </p:ext>
            </p:extLst>
          </p:nvPr>
        </p:nvGraphicFramePr>
        <p:xfrm>
          <a:off x="428814" y="1717243"/>
          <a:ext cx="6776309" cy="15176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YOUR</a:t>
                      </a:r>
                      <a:r>
                        <a:rPr lang="en-GB" sz="1050" b="1" spc="-45"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GP</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PRACTICE</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Tumour</a:t>
                      </a:r>
                      <a:r>
                        <a:rPr lang="en-GB" sz="1275" spc="-44"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group</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panose="020B0604020202020204" pitchFamily="34" charset="0"/>
                          <a:cs typeface="Arial" panose="020B0604020202020204" pitchFamily="34" charset="0"/>
                        </a:rPr>
                        <a:t>Brain</a:t>
                      </a:r>
                      <a:r>
                        <a:rPr lang="en-GB" sz="850" spc="-10" noProof="0" dirty="0">
                          <a:latin typeface="Arial" panose="020B0604020202020204" pitchFamily="34" charset="0"/>
                          <a:cs typeface="Arial" panose="020B0604020202020204" pitchFamily="34" charset="0"/>
                        </a:rPr>
                        <a:t> </a:t>
                      </a:r>
                      <a:r>
                        <a:rPr lang="en-GB" sz="850" spc="-50" noProof="0" dirty="0">
                          <a:latin typeface="Arial" panose="020B0604020202020204" pitchFamily="34" charset="0"/>
                          <a:cs typeface="Arial" panose="020B0604020202020204" pitchFamily="34" charset="0"/>
                        </a:rPr>
                        <a:t>/</a:t>
                      </a:r>
                      <a:r>
                        <a:rPr lang="en-GB" sz="850" spc="-25" noProof="0" dirty="0">
                          <a:latin typeface="Arial" panose="020B0604020202020204" pitchFamily="34" charset="0"/>
                          <a:cs typeface="Arial" panose="020B0604020202020204" pitchFamily="34" charset="0"/>
                        </a:rPr>
                        <a:t> CNS</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panose="020B0604020202020204" pitchFamily="34" charset="0"/>
                          <a:cs typeface="Arial" panose="020B0604020202020204" pitchFamily="34" charset="0"/>
                        </a:rPr>
                        <a:t>Breast</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panose="020B0604020202020204" pitchFamily="34" charset="0"/>
                          <a:cs typeface="Arial" panose="020B0604020202020204" pitchFamily="34" charset="0"/>
                        </a:rPr>
                        <a:t>Colorectal</a:t>
                      </a:r>
                      <a:r>
                        <a:rPr lang="en-GB" sz="850" spc="-5" noProof="0" dirty="0">
                          <a:latin typeface="Arial" panose="020B0604020202020204" pitchFamily="34" charset="0"/>
                          <a:cs typeface="Arial" panose="020B0604020202020204" pitchFamily="34" charset="0"/>
                        </a:rPr>
                        <a:t> </a:t>
                      </a:r>
                      <a:r>
                        <a:rPr lang="en-GB" sz="850" spc="-50" noProof="0" dirty="0">
                          <a:latin typeface="Arial" panose="020B0604020202020204" pitchFamily="34" charset="0"/>
                          <a:cs typeface="Arial" panose="020B0604020202020204" pitchFamily="34" charset="0"/>
                        </a:rPr>
                        <a:t>/</a:t>
                      </a:r>
                      <a:r>
                        <a:rPr lang="en-GB" sz="850" spc="-25" noProof="0" dirty="0">
                          <a:latin typeface="Arial" panose="020B0604020202020204" pitchFamily="34" charset="0"/>
                          <a:cs typeface="Arial" panose="020B0604020202020204" pitchFamily="34" charset="0"/>
                        </a:rPr>
                        <a:t> LGT</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panose="020B0604020202020204" pitchFamily="34" charset="0"/>
                          <a:cs typeface="Arial" panose="020B0604020202020204" pitchFamily="34" charset="0"/>
                        </a:rPr>
                        <a:t>Gynaecological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panose="020B0604020202020204" pitchFamily="34" charset="0"/>
                          <a:cs typeface="Arial" panose="020B0604020202020204" pitchFamily="34" charset="0"/>
                        </a:rPr>
                        <a:t>Haematological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panose="020B0604020202020204" pitchFamily="34" charset="0"/>
                          <a:cs typeface="Arial" panose="020B0604020202020204" pitchFamily="34" charset="0"/>
                        </a:rPr>
                        <a:t>Head </a:t>
                      </a:r>
                      <a:r>
                        <a:rPr lang="en-GB" sz="850" spc="-30" noProof="0" dirty="0">
                          <a:latin typeface="Arial" panose="020B0604020202020204" pitchFamily="34" charset="0"/>
                          <a:cs typeface="Arial" panose="020B0604020202020204" pitchFamily="34" charset="0"/>
                        </a:rPr>
                        <a:t>and </a:t>
                      </a:r>
                      <a:r>
                        <a:rPr lang="en-GB" sz="850" spc="-20" noProof="0" dirty="0">
                          <a:latin typeface="Arial" panose="020B0604020202020204" pitchFamily="34" charset="0"/>
                          <a:cs typeface="Arial" panose="020B0604020202020204" pitchFamily="34" charset="0"/>
                        </a:rPr>
                        <a:t>neck</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panose="020B0604020202020204" pitchFamily="34" charset="0"/>
                          <a:cs typeface="Arial" panose="020B0604020202020204" pitchFamily="34" charset="0"/>
                        </a:rPr>
                        <a:t>Lung</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panose="020B0604020202020204" pitchFamily="34" charset="0"/>
                          <a:cs typeface="Arial" panose="020B0604020202020204" pitchFamily="34" charset="0"/>
                        </a:rPr>
                        <a:t>Prostate</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panose="020B0604020202020204" pitchFamily="34" charset="0"/>
                          <a:cs typeface="Arial" panose="020B0604020202020204" pitchFamily="34" charset="0"/>
                        </a:rPr>
                        <a:t>Sarcoma</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panose="020B0604020202020204" pitchFamily="34" charset="0"/>
                          <a:cs typeface="Arial" panose="020B0604020202020204" pitchFamily="34" charset="0"/>
                        </a:rPr>
                        <a:t>Skin</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panose="020B0604020202020204" pitchFamily="34" charset="0"/>
                          <a:cs typeface="Arial" panose="020B0604020202020204" pitchFamily="34" charset="0"/>
                        </a:rPr>
                        <a:t>Upper </a:t>
                      </a:r>
                      <a:r>
                        <a:rPr lang="en-GB" sz="850" spc="-30" noProof="0" dirty="0">
                          <a:latin typeface="Arial" panose="020B0604020202020204" pitchFamily="34" charset="0"/>
                          <a:cs typeface="Arial" panose="020B0604020202020204" pitchFamily="34" charset="0"/>
                        </a:rPr>
                        <a:t>gastro</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panose="020B0604020202020204" pitchFamily="34" charset="0"/>
                          <a:cs typeface="Arial" panose="020B0604020202020204" pitchFamily="34" charset="0"/>
                        </a:rPr>
                        <a:t>Urological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panose="020B0604020202020204" pitchFamily="34" charset="0"/>
                          <a:cs typeface="Arial" panose="020B0604020202020204" pitchFamily="34" charset="0"/>
                        </a:rPr>
                        <a:t>Q2.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spoke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primary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professional </a:t>
                      </a:r>
                      <a:r>
                        <a:rPr lang="en-GB" sz="850" noProof="0" dirty="0">
                          <a:latin typeface="Arial" panose="020B0604020202020204" pitchFamily="34" charset="0"/>
                          <a:cs typeface="Arial" panose="020B0604020202020204" pitchFamily="34" charset="0"/>
                        </a:rPr>
                        <a:t>once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twice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6065">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Referral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6" name="tumourgroup_tbl_section2"/>
          <p:cNvGraphicFramePr>
            <a:graphicFrameLocks noGrp="1"/>
          </p:cNvGraphicFramePr>
          <p:nvPr>
            <p:extLst>
              <p:ext uri="{D42A27DB-BD31-4B8C-83A1-F6EECF244321}">
                <p14:modId xmlns:p14="http://schemas.microsoft.com/office/powerpoint/2010/main" val="137461345"/>
              </p:ext>
            </p:extLst>
          </p:nvPr>
        </p:nvGraphicFramePr>
        <p:xfrm>
          <a:off x="428814" y="3415436"/>
          <a:ext cx="6776309" cy="231267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DIAGNOSTIC </a:t>
                      </a:r>
                      <a:r>
                        <a:rPr lang="en-GB" sz="1050" b="1" spc="-10" noProof="0" dirty="0">
                          <a:solidFill>
                            <a:srgbClr val="336E9F"/>
                          </a:solidFill>
                          <a:latin typeface="Arial"/>
                          <a:cs typeface="Arial"/>
                        </a:rPr>
                        <a:t>TESTS</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solidFill>
                            <a:srgbClr val="000000"/>
                          </a:solidFill>
                          <a:latin typeface="Arial"/>
                          <a:cs typeface="Arial"/>
                        </a:rPr>
                        <a:t>Brain</a:t>
                      </a:r>
                      <a:r>
                        <a:rPr lang="en-GB" sz="850" spc="-10" noProof="0" dirty="0">
                          <a:solidFill>
                            <a:srgbClr val="000000"/>
                          </a:solidFill>
                          <a:latin typeface="Arial"/>
                          <a:cs typeface="Arial"/>
                        </a:rPr>
                        <a:t> </a:t>
                      </a:r>
                      <a:r>
                        <a:rPr lang="en-GB" sz="850" spc="-50" noProof="0" dirty="0">
                          <a:solidFill>
                            <a:srgbClr val="000000"/>
                          </a:solidFill>
                          <a:latin typeface="Arial"/>
                          <a:cs typeface="Arial"/>
                        </a:rPr>
                        <a:t>/</a:t>
                      </a:r>
                      <a:r>
                        <a:rPr lang="en-GB" sz="850" spc="-25" noProof="0" dirty="0">
                          <a:solidFill>
                            <a:srgbClr val="000000"/>
                          </a:solidFill>
                          <a:latin typeface="Arial"/>
                          <a:cs typeface="Arial"/>
                        </a:rPr>
                        <a:t> CNS</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solidFill>
                            <a:srgbClr val="000000"/>
                          </a:solidFill>
                          <a:latin typeface="Arial"/>
                          <a:cs typeface="Arial"/>
                        </a:rPr>
                        <a:t>Breast</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solidFill>
                            <a:srgbClr val="000000"/>
                          </a:solidFill>
                          <a:latin typeface="Arial"/>
                          <a:cs typeface="Arial"/>
                        </a:rPr>
                        <a:t>Colorectal</a:t>
                      </a:r>
                      <a:r>
                        <a:rPr lang="en-GB" sz="850" spc="-5" noProof="0" dirty="0">
                          <a:solidFill>
                            <a:srgbClr val="000000"/>
                          </a:solidFill>
                          <a:latin typeface="Arial"/>
                          <a:cs typeface="Arial"/>
                        </a:rPr>
                        <a:t> </a:t>
                      </a:r>
                      <a:r>
                        <a:rPr lang="en-GB" sz="850" spc="-50" noProof="0" dirty="0">
                          <a:solidFill>
                            <a:srgbClr val="000000"/>
                          </a:solidFill>
                          <a:latin typeface="Arial"/>
                          <a:cs typeface="Arial"/>
                        </a:rPr>
                        <a:t>/</a:t>
                      </a:r>
                      <a:r>
                        <a:rPr lang="en-GB" sz="850" spc="-25" noProof="0" dirty="0">
                          <a:solidFill>
                            <a:srgbClr val="000000"/>
                          </a:solidFill>
                          <a:latin typeface="Arial"/>
                          <a:cs typeface="Arial"/>
                        </a:rPr>
                        <a:t> LGT</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solidFill>
                            <a:srgbClr val="000000"/>
                          </a:solidFill>
                          <a:latin typeface="Arial"/>
                          <a:cs typeface="Arial"/>
                        </a:rPr>
                        <a:t>Gynaecological</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solidFill>
                            <a:srgbClr val="000000"/>
                          </a:solidFill>
                          <a:latin typeface="Arial"/>
                          <a:cs typeface="Arial"/>
                        </a:rPr>
                        <a:t>Haematological</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solidFill>
                            <a:srgbClr val="000000"/>
                          </a:solidFill>
                          <a:latin typeface="Arial"/>
                          <a:cs typeface="Arial"/>
                        </a:rPr>
                        <a:t>Head </a:t>
                      </a:r>
                      <a:r>
                        <a:rPr lang="en-GB" sz="850" spc="-30" noProof="0" dirty="0">
                          <a:solidFill>
                            <a:srgbClr val="000000"/>
                          </a:solidFill>
                          <a:latin typeface="Arial"/>
                          <a:cs typeface="Arial"/>
                        </a:rPr>
                        <a:t>and </a:t>
                      </a:r>
                      <a:r>
                        <a:rPr lang="en-GB" sz="850" spc="-20" noProof="0" dirty="0">
                          <a:solidFill>
                            <a:srgbClr val="000000"/>
                          </a:solidFill>
                          <a:latin typeface="Arial"/>
                          <a:cs typeface="Arial"/>
                        </a:rPr>
                        <a:t>neck</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solidFill>
                            <a:srgbClr val="000000"/>
                          </a:solidFill>
                          <a:latin typeface="Arial"/>
                          <a:cs typeface="Arial"/>
                        </a:rPr>
                        <a:t>Lung</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solidFill>
                            <a:srgbClr val="000000"/>
                          </a:solidFill>
                          <a:latin typeface="Arial"/>
                          <a:cs typeface="Arial"/>
                        </a:rPr>
                        <a:t>Prostate</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solidFill>
                            <a:srgbClr val="000000"/>
                          </a:solidFill>
                          <a:latin typeface="Arial"/>
                          <a:cs typeface="Arial"/>
                        </a:rPr>
                        <a:t>Sarcoma</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solidFill>
                            <a:srgbClr val="000000"/>
                          </a:solidFill>
                          <a:latin typeface="Arial"/>
                          <a:cs typeface="Arial"/>
                        </a:rPr>
                        <a:t>Skin</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solidFill>
                            <a:srgbClr val="000000"/>
                          </a:solidFill>
                          <a:latin typeface="Arial"/>
                          <a:cs typeface="Arial"/>
                        </a:rPr>
                        <a:t>Upper </a:t>
                      </a:r>
                      <a:r>
                        <a:rPr lang="en-GB" sz="850" spc="-30" noProof="0" dirty="0">
                          <a:solidFill>
                            <a:srgbClr val="000000"/>
                          </a:solidFill>
                          <a:latin typeface="Arial"/>
                          <a:cs typeface="Arial"/>
                        </a:rPr>
                        <a:t>gastro</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solidFill>
                            <a:srgbClr val="000000"/>
                          </a:solidFill>
                          <a:latin typeface="Arial"/>
                          <a:cs typeface="Arial"/>
                        </a:rPr>
                        <a:t>Urological</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solidFill>
                            <a:srgbClr val="000000"/>
                          </a:solidFill>
                          <a:latin typeface="Arial"/>
                          <a:cs typeface="Arial"/>
                        </a:rPr>
                        <a:t>Other</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solidFill>
                            <a:srgbClr val="000000"/>
                          </a:solidFill>
                          <a:latin typeface="Arial"/>
                          <a:cs typeface="Arial"/>
                        </a:rPr>
                        <a:t>All</a:t>
                      </a:r>
                      <a:endParaRPr lang="en-GB" sz="850" noProof="0" dirty="0">
                        <a:solidFill>
                          <a:srgbClr val="000000"/>
                        </a:solidFill>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20" noProof="0" dirty="0">
                          <a:latin typeface="Arial"/>
                          <a:cs typeface="Arial"/>
                        </a:rPr>
                        <a:t>have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needed</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spc="-10" noProof="0" dirty="0">
                          <a:latin typeface="Arial"/>
                          <a:cs typeface="Arial"/>
                        </a:rPr>
                        <a:t>diagnostic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205740">
                        <a:lnSpc>
                          <a:spcPts val="860"/>
                        </a:lnSpc>
                        <a:spcBef>
                          <a:spcPts val="155"/>
                        </a:spcBef>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when</a:t>
                      </a:r>
                      <a:r>
                        <a:rPr lang="en-GB" sz="850" spc="-30" noProof="0" dirty="0">
                          <a:latin typeface="Arial"/>
                          <a:cs typeface="Arial"/>
                        </a:rPr>
                        <a:t> </a:t>
                      </a:r>
                      <a:r>
                        <a:rPr lang="en-GB" sz="850" noProof="0" dirty="0">
                          <a:latin typeface="Arial"/>
                          <a:cs typeface="Arial"/>
                        </a:rPr>
                        <a:t>receiving</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tumourgroup_tbl_section3"/>
          <p:cNvGraphicFramePr>
            <a:graphicFrameLocks noGrp="1"/>
          </p:cNvGraphicFramePr>
          <p:nvPr>
            <p:extLst>
              <p:ext uri="{D42A27DB-BD31-4B8C-83A1-F6EECF244321}">
                <p14:modId xmlns:p14="http://schemas.microsoft.com/office/powerpoint/2010/main" val="991886967"/>
              </p:ext>
            </p:extLst>
          </p:nvPr>
        </p:nvGraphicFramePr>
        <p:xfrm>
          <a:off x="428814" y="5908649"/>
          <a:ext cx="6776309" cy="231267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FINDING</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OUT</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THAT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YOU</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HAD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CANCER</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a:cs typeface="Arial"/>
                        </a:rPr>
                        <a:t>Q12.</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told</a:t>
                      </a:r>
                      <a:r>
                        <a:rPr lang="en-GB" sz="850" spc="-15"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spc="-10" noProof="0" dirty="0">
                          <a:latin typeface="Arial"/>
                          <a:cs typeface="Arial"/>
                        </a:rPr>
                        <a:t>family </a:t>
                      </a:r>
                      <a:r>
                        <a:rPr lang="en-GB" sz="850" noProof="0" dirty="0">
                          <a:latin typeface="Arial"/>
                          <a:cs typeface="Arial"/>
                        </a:rPr>
                        <a:t>member,</a:t>
                      </a:r>
                      <a:r>
                        <a:rPr lang="en-GB" sz="850" spc="-20" noProof="0" dirty="0">
                          <a:latin typeface="Arial"/>
                          <a:cs typeface="Arial"/>
                        </a:rPr>
                        <a:t> </a:t>
                      </a:r>
                      <a:r>
                        <a:rPr lang="en-GB" sz="850" noProof="0" dirty="0">
                          <a:latin typeface="Arial"/>
                          <a:cs typeface="Arial"/>
                        </a:rPr>
                        <a:t>carer</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friend</a:t>
                      </a:r>
                      <a:r>
                        <a:rPr lang="en-GB" sz="850" spc="-20" noProof="0" dirty="0">
                          <a:latin typeface="Arial"/>
                          <a:cs typeface="Arial"/>
                        </a:rPr>
                        <a:t> </a:t>
                      </a:r>
                      <a:r>
                        <a:rPr lang="en-GB" sz="850" noProof="0" dirty="0">
                          <a:latin typeface="Arial"/>
                          <a:cs typeface="Arial"/>
                        </a:rPr>
                        <a:t>with</a:t>
                      </a:r>
                      <a:r>
                        <a:rPr lang="en-GB" sz="850" spc="-15" noProof="0" dirty="0">
                          <a:latin typeface="Arial"/>
                          <a:cs typeface="Arial"/>
                        </a:rPr>
                        <a:t> </a:t>
                      </a:r>
                      <a:r>
                        <a:rPr lang="en-GB" sz="850" noProof="0" dirty="0">
                          <a:latin typeface="Arial"/>
                          <a:cs typeface="Arial"/>
                        </a:rPr>
                        <a:t>them</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a:cs typeface="Arial"/>
                        </a:rPr>
                        <a:t>Q13.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sensitively</a:t>
                      </a:r>
                      <a:r>
                        <a:rPr lang="en-GB" sz="850" spc="-25" noProof="0" dirty="0">
                          <a:latin typeface="Arial"/>
                          <a:cs typeface="Arial"/>
                        </a:rPr>
                        <a:t> </a:t>
                      </a:r>
                      <a:r>
                        <a:rPr lang="en-GB" sz="850" noProof="0" dirty="0">
                          <a:latin typeface="Arial"/>
                          <a:cs typeface="Arial"/>
                        </a:rPr>
                        <a:t>that</a:t>
                      </a:r>
                      <a:r>
                        <a:rPr lang="en-GB" sz="850" spc="-25" noProof="0" dirty="0">
                          <a:latin typeface="Arial"/>
                          <a:cs typeface="Arial"/>
                        </a:rPr>
                        <a:t> </a:t>
                      </a:r>
                      <a:r>
                        <a:rPr lang="en-GB" sz="850" spc="-20" noProof="0" dirty="0">
                          <a:latin typeface="Arial"/>
                          <a:cs typeface="Arial"/>
                        </a:rPr>
                        <a:t>they </a:t>
                      </a:r>
                      <a:r>
                        <a:rPr lang="en-GB" sz="850" noProof="0" dirty="0">
                          <a:latin typeface="Arial"/>
                          <a:cs typeface="Arial"/>
                        </a:rPr>
                        <a:t>had</a:t>
                      </a:r>
                      <a:r>
                        <a:rPr lang="en-GB" sz="850" spc="-15" noProof="0" dirty="0">
                          <a:latin typeface="Arial"/>
                          <a:cs typeface="Arial"/>
                        </a:rPr>
                        <a:t> </a:t>
                      </a:r>
                      <a:r>
                        <a:rPr lang="en-GB" sz="850" spc="-10" noProof="0" dirty="0">
                          <a:latin typeface="Arial"/>
                          <a:cs typeface="Arial"/>
                        </a:rPr>
                        <a:t>cancer</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a:cs typeface="Arial"/>
                        </a:rPr>
                        <a:t>Q14.</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diagnosis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could</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a:cs typeface="Arial"/>
                        </a:rPr>
                        <a:t>Q15.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diagnosis</a:t>
                      </a:r>
                      <a:r>
                        <a:rPr lang="en-GB" sz="850" spc="-25" noProof="0" dirty="0">
                          <a:latin typeface="Arial"/>
                          <a:cs typeface="Arial"/>
                        </a:rPr>
                        <a:t> in </a:t>
                      </a:r>
                      <a:r>
                        <a:rPr lang="en-GB" sz="850" noProof="0" dirty="0">
                          <a:latin typeface="Arial"/>
                          <a:cs typeface="Arial"/>
                        </a:rPr>
                        <a:t>an</a:t>
                      </a:r>
                      <a:r>
                        <a:rPr lang="en-GB" sz="850" spc="-30" noProof="0" dirty="0">
                          <a:latin typeface="Arial"/>
                          <a:cs typeface="Arial"/>
                        </a:rPr>
                        <a:t> </a:t>
                      </a:r>
                      <a:r>
                        <a:rPr lang="en-GB" sz="850" noProof="0" dirty="0">
                          <a:latin typeface="Arial"/>
                          <a:cs typeface="Arial"/>
                        </a:rPr>
                        <a:t>appropriate</a:t>
                      </a:r>
                      <a:r>
                        <a:rPr lang="en-GB" sz="850" spc="-25" noProof="0" dirty="0">
                          <a:latin typeface="Arial"/>
                          <a:cs typeface="Arial"/>
                        </a:rPr>
                        <a:t> </a:t>
                      </a:r>
                      <a:r>
                        <a:rPr lang="en-GB" sz="850" spc="-10" noProof="0" dirty="0">
                          <a:latin typeface="Arial"/>
                          <a:cs typeface="Arial"/>
                        </a:rPr>
                        <a:t>place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49530">
                        <a:lnSpc>
                          <a:spcPts val="860"/>
                        </a:lnSpc>
                        <a:spcBef>
                          <a:spcPts val="155"/>
                        </a:spcBef>
                      </a:pPr>
                      <a:r>
                        <a:rPr lang="en-GB" sz="850" noProof="0" dirty="0">
                          <a:latin typeface="Arial"/>
                          <a:cs typeface="Arial"/>
                        </a:rPr>
                        <a:t>Q16.</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15" noProof="0" dirty="0">
                          <a:latin typeface="Arial"/>
                          <a:cs typeface="Arial"/>
                        </a:rPr>
                        <a:t> </a:t>
                      </a:r>
                      <a:r>
                        <a:rPr lang="en-GB" sz="850" noProof="0" dirty="0">
                          <a:latin typeface="Arial"/>
                          <a:cs typeface="Arial"/>
                        </a:rPr>
                        <a:t>go</a:t>
                      </a:r>
                      <a:r>
                        <a:rPr lang="en-GB" sz="850" spc="-20" noProof="0" dirty="0">
                          <a:latin typeface="Arial"/>
                          <a:cs typeface="Arial"/>
                        </a:rPr>
                        <a:t> </a:t>
                      </a:r>
                      <a:r>
                        <a:rPr lang="en-GB" sz="850" noProof="0" dirty="0">
                          <a:latin typeface="Arial"/>
                          <a:cs typeface="Arial"/>
                        </a:rPr>
                        <a:t>back</a:t>
                      </a:r>
                      <a:r>
                        <a:rPr lang="en-GB" sz="850" spc="-15" noProof="0" dirty="0">
                          <a:latin typeface="Arial"/>
                          <a:cs typeface="Arial"/>
                        </a:rPr>
                        <a:t> </a:t>
                      </a:r>
                      <a:r>
                        <a:rPr lang="en-GB" sz="850" noProof="0" dirty="0">
                          <a:latin typeface="Arial"/>
                          <a:cs typeface="Arial"/>
                        </a:rPr>
                        <a:t>later</a:t>
                      </a:r>
                      <a:r>
                        <a:rPr lang="en-GB" sz="850" spc="-15"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spc="-20" noProof="0" dirty="0">
                          <a:latin typeface="Arial"/>
                          <a:cs typeface="Arial"/>
                        </a:rPr>
                        <a:t>more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sp>
        <p:nvSpPr>
          <p:cNvPr id="11" name="txt_org_name">
            <a:extLst>
              <a:ext uri="{FF2B5EF4-FFF2-40B4-BE49-F238E27FC236}">
                <a16:creationId xmlns:a16="http://schemas.microsoft.com/office/drawing/2014/main" id="{54AEA8CC-25E7-E26D-D49E-BB2A91C8429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A700D245-2CD3-1BAA-0A27-E0931D7DC8FA}"/>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3" name="Group 12">
            <a:extLst>
              <a:ext uri="{FF2B5EF4-FFF2-40B4-BE49-F238E27FC236}">
                <a16:creationId xmlns:a16="http://schemas.microsoft.com/office/drawing/2014/main" id="{AA9A9570-CDB2-257A-F49B-026DE575D50A}"/>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4" name="object 4">
              <a:hlinkClick r:id="rId2" action="ppaction://hlinksldjump"/>
              <a:extLst>
                <a:ext uri="{FF2B5EF4-FFF2-40B4-BE49-F238E27FC236}">
                  <a16:creationId xmlns:a16="http://schemas.microsoft.com/office/drawing/2014/main" id="{547C361A-05D7-4454-462D-D3B00726EBCB}"/>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2" action="ppaction://hlinksldjump"/>
              <a:extLst>
                <a:ext uri="{FF2B5EF4-FFF2-40B4-BE49-F238E27FC236}">
                  <a16:creationId xmlns:a16="http://schemas.microsoft.com/office/drawing/2014/main" id="{8F6D6CEC-0756-94D2-6C00-786FB6186BB5}"/>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95D49356-C9A9-A68C-5669-EFE9C96E318C}"/>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C21A359D-2D30-43A5-819E-8F3C3D2E2902}" type="slidenum">
              <a:rPr lang="en-GB" spc="-25" noProof="0"/>
              <a:t>22</a:t>
            </a:fld>
            <a:endParaRPr lang="en-GB" spc="-25" noProof="0" dirty="0"/>
          </a:p>
        </p:txBody>
      </p:sp>
      <p:sp>
        <p:nvSpPr>
          <p:cNvPr id="12" name="object 1">
            <a:extLst>
              <a:ext uri="{FF2B5EF4-FFF2-40B4-BE49-F238E27FC236}">
                <a16:creationId xmlns:a16="http://schemas.microsoft.com/office/drawing/2014/main" id="{C61315F1-B579-222F-3365-0574FE174C0B}"/>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Tumour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tumourgroup_tbl_section4"/>
          <p:cNvGraphicFramePr>
            <a:graphicFrameLocks noGrp="1"/>
          </p:cNvGraphicFramePr>
          <p:nvPr>
            <p:extLst>
              <p:ext uri="{D42A27DB-BD31-4B8C-83A1-F6EECF244321}">
                <p14:modId xmlns:p14="http://schemas.microsoft.com/office/powerpoint/2010/main" val="4136275887"/>
              </p:ext>
            </p:extLst>
          </p:nvPr>
        </p:nvGraphicFramePr>
        <p:xfrm>
          <a:off x="428814" y="1704352"/>
          <a:ext cx="6776309" cy="178308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5400">
                        <a:lnSpc>
                          <a:spcPts val="860"/>
                        </a:lnSpc>
                        <a:spcBef>
                          <a:spcPts val="155"/>
                        </a:spcBef>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care team</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their </a:t>
                      </a:r>
                      <a:r>
                        <a:rPr lang="en-GB" sz="850" noProof="0" dirty="0">
                          <a:latin typeface="Arial"/>
                          <a:cs typeface="Arial"/>
                        </a:rPr>
                        <a:t>main</a:t>
                      </a:r>
                      <a:r>
                        <a:rPr lang="en-GB" sz="850" spc="-25" noProof="0" dirty="0">
                          <a:latin typeface="Arial"/>
                          <a:cs typeface="Arial"/>
                        </a:rPr>
                        <a:t> </a:t>
                      </a:r>
                      <a:r>
                        <a:rPr lang="en-GB" sz="850" noProof="0" dirty="0">
                          <a:latin typeface="Arial"/>
                          <a:cs typeface="Arial"/>
                        </a:rPr>
                        <a:t>contact</a:t>
                      </a:r>
                      <a:r>
                        <a:rPr lang="en-GB" sz="850" spc="-25"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87960">
                        <a:lnSpc>
                          <a:spcPts val="860"/>
                        </a:lnSpc>
                        <a:spcBef>
                          <a:spcPts val="155"/>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5"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spc="-10" noProof="0" dirty="0">
                          <a:latin typeface="Arial"/>
                          <a:cs typeface="Arial"/>
                        </a:rPr>
                        <a:t>person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tumourgroup_tbl_section5"/>
          <p:cNvGraphicFramePr>
            <a:graphicFrameLocks noGrp="1"/>
          </p:cNvGraphicFramePr>
          <p:nvPr>
            <p:extLst>
              <p:ext uri="{D42A27DB-BD31-4B8C-83A1-F6EECF244321}">
                <p14:modId xmlns:p14="http://schemas.microsoft.com/office/powerpoint/2010/main" val="4274071118"/>
              </p:ext>
            </p:extLst>
          </p:nvPr>
        </p:nvGraphicFramePr>
        <p:xfrm>
          <a:off x="428814" y="3667874"/>
          <a:ext cx="6776309" cy="22669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5" noProof="0" dirty="0">
                          <a:solidFill>
                            <a:srgbClr val="336E9F"/>
                          </a:solidFill>
                          <a:latin typeface="Arial"/>
                          <a:cs typeface="Arial"/>
                        </a:rPr>
                        <a:t>DECIDING</a:t>
                      </a:r>
                      <a:r>
                        <a:rPr lang="en-GB" sz="1050" b="1" spc="-50" noProof="0" dirty="0">
                          <a:solidFill>
                            <a:srgbClr val="336E9F"/>
                          </a:solidFill>
                          <a:latin typeface="Arial"/>
                          <a:cs typeface="Arial"/>
                        </a:rPr>
                        <a:t> </a:t>
                      </a:r>
                      <a:r>
                        <a:rPr lang="en-GB" sz="1050" b="1" noProof="0" dirty="0">
                          <a:solidFill>
                            <a:srgbClr val="336E9F"/>
                          </a:solidFill>
                          <a:latin typeface="Arial"/>
                          <a:cs typeface="Arial"/>
                        </a:rPr>
                        <a:t>ON</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THE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BEST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TREATMENT</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a:cs typeface="Arial"/>
                        </a:rPr>
                        <a:t>Q20.</a:t>
                      </a:r>
                      <a:r>
                        <a:rPr lang="en-GB" sz="850" spc="-25"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Q21.</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they </a:t>
                      </a:r>
                      <a:r>
                        <a:rPr lang="en-GB" sz="850" noProof="0" dirty="0">
                          <a:latin typeface="Arial"/>
                          <a:cs typeface="Arial"/>
                        </a:rPr>
                        <a:t>wanted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a:cs typeface="Arial"/>
                        </a:rPr>
                        <a:t>Q22.</a:t>
                      </a:r>
                      <a:r>
                        <a:rPr lang="en-GB" sz="850" spc="-25"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and / or</a:t>
                      </a:r>
                      <a:r>
                        <a:rPr lang="en-GB" sz="850" spc="-25" noProof="0" dirty="0">
                          <a:latin typeface="Arial"/>
                          <a:cs typeface="Arial"/>
                        </a:rPr>
                        <a:t> </a:t>
                      </a:r>
                      <a:r>
                        <a:rPr lang="en-GB" sz="850" noProof="0" dirty="0">
                          <a:latin typeface="Arial"/>
                          <a:cs typeface="Arial"/>
                        </a:rPr>
                        <a:t>carers</a:t>
                      </a:r>
                      <a:r>
                        <a:rPr lang="en-GB" sz="850" spc="-25" noProof="0" dirty="0">
                          <a:latin typeface="Arial"/>
                          <a:cs typeface="Arial"/>
                        </a:rPr>
                        <a:t> </a:t>
                      </a:r>
                      <a:r>
                        <a:rPr lang="en-GB" sz="850" noProof="0" dirty="0">
                          <a:latin typeface="Arial"/>
                          <a:cs typeface="Arial"/>
                        </a:rPr>
                        <a:t>were</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involved</a:t>
                      </a:r>
                      <a:r>
                        <a:rPr lang="en-GB" sz="850" spc="-25" noProof="0" dirty="0">
                          <a:latin typeface="Arial"/>
                          <a:cs typeface="Arial"/>
                        </a:rPr>
                        <a:t> as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wanted</a:t>
                      </a:r>
                      <a:r>
                        <a:rPr lang="en-GB" sz="850" spc="-15"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decisions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treatment</a:t>
                      </a:r>
                      <a:r>
                        <a:rPr lang="en-GB" sz="850" spc="-30"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5285">
                <a:tc>
                  <a:txBody>
                    <a:bodyPr/>
                    <a:lstStyle/>
                    <a:p>
                      <a:pPr marL="27940" marR="67310">
                        <a:lnSpc>
                          <a:spcPts val="860"/>
                        </a:lnSpc>
                        <a:spcBef>
                          <a:spcPts val="155"/>
                        </a:spcBef>
                      </a:pPr>
                      <a:r>
                        <a:rPr lang="en-GB" sz="850" noProof="0" dirty="0">
                          <a:latin typeface="Arial"/>
                          <a:cs typeface="Arial"/>
                        </a:rPr>
                        <a:t>Q23.</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get</a:t>
                      </a:r>
                      <a:r>
                        <a:rPr lang="en-GB" sz="850" spc="-15" noProof="0" dirty="0">
                          <a:latin typeface="Arial"/>
                          <a:cs typeface="Arial"/>
                        </a:rPr>
                        <a:t> </a:t>
                      </a:r>
                      <a:r>
                        <a:rPr lang="en-GB" sz="850" noProof="0" dirty="0">
                          <a:latin typeface="Arial"/>
                          <a:cs typeface="Arial"/>
                        </a:rPr>
                        <a:t>further</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different </a:t>
                      </a:r>
                      <a:r>
                        <a:rPr lang="en-GB" sz="850" noProof="0" dirty="0">
                          <a:latin typeface="Arial"/>
                          <a:cs typeface="Arial"/>
                        </a:rPr>
                        <a:t>healthcare</a:t>
                      </a:r>
                      <a:r>
                        <a:rPr lang="en-GB" sz="850" spc="-35" noProof="0" dirty="0">
                          <a:latin typeface="Arial"/>
                          <a:cs typeface="Arial"/>
                        </a:rPr>
                        <a:t> </a:t>
                      </a:r>
                      <a:r>
                        <a:rPr lang="en-GB" sz="850" noProof="0" dirty="0">
                          <a:latin typeface="Arial"/>
                          <a:cs typeface="Arial"/>
                        </a:rPr>
                        <a:t>professional</a:t>
                      </a:r>
                      <a:r>
                        <a:rPr lang="en-GB" sz="850" spc="-35" noProof="0" dirty="0">
                          <a:latin typeface="Arial"/>
                          <a:cs typeface="Arial"/>
                        </a:rPr>
                        <a:t> </a:t>
                      </a:r>
                      <a:r>
                        <a:rPr lang="en-GB" sz="850" noProof="0" dirty="0">
                          <a:latin typeface="Arial"/>
                          <a:cs typeface="Arial"/>
                        </a:rPr>
                        <a:t>before</a:t>
                      </a:r>
                      <a:r>
                        <a:rPr lang="en-GB" sz="850" spc="-35" noProof="0" dirty="0">
                          <a:latin typeface="Arial"/>
                          <a:cs typeface="Arial"/>
                        </a:rPr>
                        <a:t> </a:t>
                      </a:r>
                      <a:r>
                        <a:rPr lang="en-GB" sz="850" noProof="0" dirty="0">
                          <a:latin typeface="Arial"/>
                          <a:cs typeface="Arial"/>
                        </a:rPr>
                        <a:t>making</a:t>
                      </a:r>
                      <a:r>
                        <a:rPr lang="en-GB" sz="850" spc="-35" noProof="0" dirty="0">
                          <a:latin typeface="Arial"/>
                          <a:cs typeface="Arial"/>
                        </a:rPr>
                        <a:t> </a:t>
                      </a:r>
                      <a:r>
                        <a:rPr lang="en-GB" sz="850" noProof="0" dirty="0">
                          <a:latin typeface="Arial"/>
                          <a:cs typeface="Arial"/>
                        </a:rPr>
                        <a:t>decisions</a:t>
                      </a:r>
                      <a:r>
                        <a:rPr lang="en-GB" sz="850" spc="-35"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graphicFrame>
        <p:nvGraphicFramePr>
          <p:cNvPr id="7" name="tumourgroup_tbl_section6"/>
          <p:cNvGraphicFramePr>
            <a:graphicFrameLocks noGrp="1"/>
          </p:cNvGraphicFramePr>
          <p:nvPr>
            <p:extLst>
              <p:ext uri="{D42A27DB-BD31-4B8C-83A1-F6EECF244321}">
                <p14:modId xmlns:p14="http://schemas.microsoft.com/office/powerpoint/2010/main" val="3769230779"/>
              </p:ext>
            </p:extLst>
          </p:nvPr>
        </p:nvGraphicFramePr>
        <p:xfrm>
          <a:off x="428814" y="6115266"/>
          <a:ext cx="6776309" cy="178181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CARE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PLANNING</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a:cs typeface="Arial"/>
                        </a:rPr>
                        <a:t>Q24.</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discussion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concerns</a:t>
                      </a:r>
                      <a:r>
                        <a:rPr lang="en-GB" sz="850" spc="-20" noProof="0" dirty="0">
                          <a:latin typeface="Arial"/>
                          <a:cs typeface="Arial"/>
                        </a:rPr>
                        <a:t> </a:t>
                      </a:r>
                      <a:r>
                        <a:rPr lang="en-GB" sz="850" noProof="0" dirty="0">
                          <a:latin typeface="Arial"/>
                          <a:cs typeface="Arial"/>
                        </a:rPr>
                        <a:t>prior</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Q25.</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helped</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10" noProof="0" dirty="0">
                          <a:latin typeface="Arial"/>
                          <a:cs typeface="Arial"/>
                        </a:rPr>
                        <a:t>patient </a:t>
                      </a:r>
                      <a:r>
                        <a:rPr lang="en-GB" sz="850" noProof="0" dirty="0">
                          <a:latin typeface="Arial"/>
                          <a:cs typeface="Arial"/>
                        </a:rPr>
                        <a:t>create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plan</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address</a:t>
                      </a:r>
                      <a:r>
                        <a:rPr lang="en-GB" sz="850" spc="-20" noProof="0" dirty="0">
                          <a:latin typeface="Arial"/>
                          <a:cs typeface="Arial"/>
                        </a:rPr>
                        <a:t> </a:t>
                      </a:r>
                      <a:r>
                        <a:rPr lang="en-GB" sz="850" noProof="0" dirty="0">
                          <a:latin typeface="Arial"/>
                          <a:cs typeface="Arial"/>
                        </a:rPr>
                        <a:t>any</a:t>
                      </a:r>
                      <a:r>
                        <a:rPr lang="en-GB" sz="850" spc="-15"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concerns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142875">
                        <a:lnSpc>
                          <a:spcPts val="860"/>
                        </a:lnSpc>
                        <a:spcBef>
                          <a:spcPts val="155"/>
                        </a:spcBef>
                      </a:pPr>
                      <a:r>
                        <a:rPr lang="en-GB" sz="850" noProof="0" dirty="0">
                          <a:latin typeface="Arial"/>
                          <a:cs typeface="Arial"/>
                        </a:rPr>
                        <a:t>Q26.</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noProof="0" dirty="0">
                          <a:latin typeface="Arial"/>
                          <a:cs typeface="Arial"/>
                        </a:rPr>
                        <a:t>reviewed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care</a:t>
                      </a:r>
                      <a:r>
                        <a:rPr lang="en-GB" sz="850" spc="-25" noProof="0" dirty="0">
                          <a:latin typeface="Arial"/>
                          <a:cs typeface="Arial"/>
                        </a:rPr>
                        <a:t> </a:t>
                      </a:r>
                      <a:r>
                        <a:rPr lang="en-GB" sz="850" noProof="0" dirty="0">
                          <a:latin typeface="Arial"/>
                          <a:cs typeface="Arial"/>
                        </a:rPr>
                        <a:t>plan</a:t>
                      </a:r>
                      <a:r>
                        <a:rPr lang="en-GB" sz="850" spc="-20" noProof="0" dirty="0">
                          <a:latin typeface="Arial"/>
                          <a:cs typeface="Arial"/>
                        </a:rPr>
                        <a:t> with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noProof="0" dirty="0">
                          <a:latin typeface="Arial"/>
                          <a:cs typeface="Arial"/>
                        </a:rPr>
                        <a:t>ensure</a:t>
                      </a:r>
                      <a:r>
                        <a:rPr lang="en-GB" sz="850" spc="-15" noProof="0" dirty="0">
                          <a:latin typeface="Arial"/>
                          <a:cs typeface="Arial"/>
                        </a:rPr>
                        <a:t> </a:t>
                      </a:r>
                      <a:r>
                        <a:rPr lang="en-GB" sz="850" noProof="0" dirty="0">
                          <a:latin typeface="Arial"/>
                          <a:cs typeface="Arial"/>
                        </a:rPr>
                        <a:t>it</a:t>
                      </a:r>
                      <a:r>
                        <a:rPr lang="en-GB" sz="850" spc="-10" noProof="0" dirty="0">
                          <a:latin typeface="Arial"/>
                          <a:cs typeface="Arial"/>
                        </a:rPr>
                        <a:t> </a:t>
                      </a:r>
                      <a:r>
                        <a:rPr lang="en-GB" sz="850" noProof="0" dirty="0">
                          <a:latin typeface="Arial"/>
                          <a:cs typeface="Arial"/>
                        </a:rPr>
                        <a:t>was</a:t>
                      </a:r>
                      <a:r>
                        <a:rPr lang="en-GB" sz="850" spc="-1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spc="-20" noProof="0" dirty="0">
                          <a:latin typeface="Arial"/>
                          <a:cs typeface="Arial"/>
                        </a:rPr>
                        <a:t>date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8" name="tumourgroup_tbl_section7"/>
          <p:cNvGraphicFramePr>
            <a:graphicFrameLocks noGrp="1"/>
          </p:cNvGraphicFramePr>
          <p:nvPr>
            <p:extLst>
              <p:ext uri="{D42A27DB-BD31-4B8C-83A1-F6EECF244321}">
                <p14:modId xmlns:p14="http://schemas.microsoft.com/office/powerpoint/2010/main" val="3096510187"/>
              </p:ext>
            </p:extLst>
          </p:nvPr>
        </p:nvGraphicFramePr>
        <p:xfrm>
          <a:off x="428814" y="8077518"/>
          <a:ext cx="6776309" cy="178371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8595">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SUPPORT</a:t>
                      </a:r>
                      <a:r>
                        <a:rPr lang="en-GB" sz="1050" b="1" spc="-3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HOSPITAL</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STAFF</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a:cs typeface="Arial"/>
                        </a:rPr>
                        <a:t>Q27.</a:t>
                      </a:r>
                      <a:r>
                        <a:rPr lang="en-GB" sz="850" spc="-25"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provided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relevant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on</a:t>
                      </a:r>
                      <a:r>
                        <a:rPr lang="en-GB" sz="850" spc="-30" noProof="0" dirty="0">
                          <a:latin typeface="Arial"/>
                          <a:cs typeface="Arial"/>
                        </a:rPr>
                        <a:t> </a:t>
                      </a:r>
                      <a:r>
                        <a:rPr lang="en-GB" sz="850" noProof="0" dirty="0">
                          <a:latin typeface="Arial"/>
                          <a:cs typeface="Arial"/>
                        </a:rPr>
                        <a:t>available</a:t>
                      </a:r>
                      <a:r>
                        <a:rPr lang="en-GB" sz="850" spc="-30" noProof="0" dirty="0">
                          <a:latin typeface="Arial"/>
                          <a:cs typeface="Arial"/>
                        </a:rPr>
                        <a:t> </a:t>
                      </a:r>
                      <a:r>
                        <a:rPr lang="en-GB" sz="850" spc="-10" noProof="0" dirty="0">
                          <a:latin typeface="Arial"/>
                          <a:cs typeface="Arial"/>
                        </a:rPr>
                        <a:t>support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a:cs typeface="Arial"/>
                        </a:rPr>
                        <a:t>Q28.</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15" noProof="0" dirty="0">
                          <a:latin typeface="Arial"/>
                          <a:cs typeface="Arial"/>
                        </a:rPr>
                        <a:t> </a:t>
                      </a:r>
                      <a:r>
                        <a:rPr lang="en-GB" sz="850" noProof="0" dirty="0">
                          <a:latin typeface="Arial"/>
                          <a:cs typeface="Arial"/>
                        </a:rPr>
                        <a:t>level</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overall</a:t>
                      </a:r>
                      <a:r>
                        <a:rPr lang="en-GB" sz="850" spc="-20" noProof="0" dirty="0">
                          <a:latin typeface="Arial"/>
                          <a:cs typeface="Arial"/>
                        </a:rPr>
                        <a:t> </a:t>
                      </a:r>
                      <a:r>
                        <a:rPr lang="en-GB" sz="850" noProof="0" dirty="0">
                          <a:latin typeface="Arial"/>
                          <a:cs typeface="Arial"/>
                        </a:rPr>
                        <a:t>health</a:t>
                      </a:r>
                      <a:r>
                        <a:rPr lang="en-GB" sz="850" spc="-15"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well</a:t>
                      </a:r>
                      <a:r>
                        <a:rPr lang="en-GB" sz="850" spc="-20" noProof="0" dirty="0">
                          <a:latin typeface="Arial"/>
                          <a:cs typeface="Arial"/>
                        </a:rPr>
                        <a:t> </a:t>
                      </a:r>
                      <a:r>
                        <a:rPr lang="en-GB" sz="850" noProof="0" dirty="0">
                          <a:latin typeface="Arial"/>
                          <a:cs typeface="Arial"/>
                        </a:rPr>
                        <a:t>being</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97790">
                        <a:lnSpc>
                          <a:spcPts val="860"/>
                        </a:lnSpc>
                        <a:spcBef>
                          <a:spcPts val="155"/>
                        </a:spcBef>
                      </a:pPr>
                      <a:r>
                        <a:rPr lang="en-GB" sz="850" noProof="0" dirty="0">
                          <a:latin typeface="Arial"/>
                          <a:cs typeface="Arial"/>
                        </a:rPr>
                        <a:t>Q29.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how</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25" noProof="0" dirty="0">
                          <a:latin typeface="Arial"/>
                          <a:cs typeface="Arial"/>
                        </a:rPr>
                        <a:t>get </a:t>
                      </a:r>
                      <a:r>
                        <a:rPr lang="en-GB" sz="850" noProof="0" dirty="0">
                          <a:latin typeface="Arial"/>
                          <a:cs typeface="Arial"/>
                        </a:rPr>
                        <a:t>financial</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benefits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2" name="object 2">
            <a:extLst>
              <a:ext uri="{FF2B5EF4-FFF2-40B4-BE49-F238E27FC236}">
                <a16:creationId xmlns:a16="http://schemas.microsoft.com/office/drawing/2014/main" id="{9C0A4C1D-5B84-9D94-873F-EC84E519F00A}"/>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3" name="txt_org_name">
            <a:extLst>
              <a:ext uri="{FF2B5EF4-FFF2-40B4-BE49-F238E27FC236}">
                <a16:creationId xmlns:a16="http://schemas.microsoft.com/office/drawing/2014/main" id="{BFBDBF6F-52BA-4AEA-FC2B-F58B612ED56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A4693BD4-1013-671B-5AC9-B10454DE2F78}"/>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D8F119A7-27BF-7260-27D8-21A9C56F41FD}"/>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5" name="object 4">
              <a:hlinkClick r:id="rId2" action="ppaction://hlinksldjump"/>
              <a:extLst>
                <a:ext uri="{FF2B5EF4-FFF2-40B4-BE49-F238E27FC236}">
                  <a16:creationId xmlns:a16="http://schemas.microsoft.com/office/drawing/2014/main" id="{6D576654-3883-B202-4885-FA02310071B3}"/>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6" name="object 3">
              <a:hlinkClick r:id="rId2" action="ppaction://hlinksldjump"/>
              <a:extLst>
                <a:ext uri="{FF2B5EF4-FFF2-40B4-BE49-F238E27FC236}">
                  <a16:creationId xmlns:a16="http://schemas.microsoft.com/office/drawing/2014/main" id="{F6530A11-8C8C-CDD5-BC9B-4151A5A8ED5F}"/>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16253D7B-F37E-BF1F-F95B-33F19E0C811F}"/>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424A7AE-0CF1-40E8-ADF8-31DD24B1EEC7}" type="slidenum">
              <a:rPr lang="en-GB" spc="-25" noProof="0"/>
              <a:t>23</a:t>
            </a:fld>
            <a:endParaRPr lang="en-GB" spc="-25" noProof="0" dirty="0"/>
          </a:p>
        </p:txBody>
      </p:sp>
      <p:sp>
        <p:nvSpPr>
          <p:cNvPr id="10" name="object 1">
            <a:extLst>
              <a:ext uri="{FF2B5EF4-FFF2-40B4-BE49-F238E27FC236}">
                <a16:creationId xmlns:a16="http://schemas.microsoft.com/office/drawing/2014/main" id="{5FAA4709-DEE1-B084-E623-BB9C3EE9CED3}"/>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Tumour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tumourgroup_tbl_section8"/>
          <p:cNvGraphicFramePr>
            <a:graphicFrameLocks noGrp="1"/>
          </p:cNvGraphicFramePr>
          <p:nvPr>
            <p:extLst>
              <p:ext uri="{D42A27DB-BD31-4B8C-83A1-F6EECF244321}">
                <p14:modId xmlns:p14="http://schemas.microsoft.com/office/powerpoint/2010/main" val="1130135460"/>
              </p:ext>
            </p:extLst>
          </p:nvPr>
        </p:nvGraphicFramePr>
        <p:xfrm>
          <a:off x="428814" y="1717509"/>
          <a:ext cx="6776309" cy="370332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HOSPITAL CARE</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528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graphicFrame>
        <p:nvGraphicFramePr>
          <p:cNvPr id="6" name="tumourgroup_tbl_section9"/>
          <p:cNvGraphicFramePr>
            <a:graphicFrameLocks noGrp="1"/>
          </p:cNvGraphicFramePr>
          <p:nvPr>
            <p:extLst>
              <p:ext uri="{D42A27DB-BD31-4B8C-83A1-F6EECF244321}">
                <p14:modId xmlns:p14="http://schemas.microsoft.com/office/powerpoint/2010/main" val="398478456"/>
              </p:ext>
            </p:extLst>
          </p:nvPr>
        </p:nvGraphicFramePr>
        <p:xfrm>
          <a:off x="428814" y="5605781"/>
          <a:ext cx="6776309" cy="390652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TREATMENT</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a:cs typeface="Arial"/>
                        </a:rPr>
                        <a:t>Q41_1.</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a:cs typeface="Arial"/>
                        </a:rPr>
                        <a:t>Q41_2.</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a:cs typeface="Arial"/>
                        </a:rPr>
                        <a:t>Q41_3.</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a:cs typeface="Arial"/>
                        </a:rPr>
                        <a:t>Q41_4.</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0"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noProof="0" dirty="0">
                          <a:latin typeface="Arial"/>
                          <a:cs typeface="Arial"/>
                        </a:rPr>
                        <a:t>hormone</a:t>
                      </a:r>
                      <a:r>
                        <a:rPr lang="en-GB" sz="850" spc="-40"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a:cs typeface="Arial"/>
                        </a:rPr>
                        <a:t>Q41_5.</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a:cs typeface="Arial"/>
                        </a:rPr>
                        <a:t>Q42_1.</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a:cs typeface="Arial"/>
                        </a:rPr>
                        <a:t>Q42_2.</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a:cs typeface="Arial"/>
                        </a:rPr>
                        <a:t>Q42_3.</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a:cs typeface="Arial"/>
                        </a:rPr>
                        <a:t>Q42_4.</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30" noProof="0" dirty="0">
                          <a:latin typeface="Arial"/>
                          <a:cs typeface="Arial"/>
                        </a:rPr>
                        <a:t> </a:t>
                      </a:r>
                      <a:r>
                        <a:rPr lang="en-GB" sz="850" noProof="0" dirty="0">
                          <a:latin typeface="Arial"/>
                          <a:cs typeface="Arial"/>
                        </a:rPr>
                        <a:t>hormone</a:t>
                      </a:r>
                      <a:r>
                        <a:rPr lang="en-GB" sz="850" spc="-25"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a:cs typeface="Arial"/>
                        </a:rPr>
                        <a:t>Q42_5.</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66065">
                <a:tc>
                  <a:txBody>
                    <a:bodyPr/>
                    <a:lstStyle/>
                    <a:p>
                      <a:pPr marL="27940" marR="79375">
                        <a:lnSpc>
                          <a:spcPts val="860"/>
                        </a:lnSpc>
                        <a:spcBef>
                          <a:spcPts val="155"/>
                        </a:spcBef>
                      </a:pPr>
                      <a:r>
                        <a:rPr lang="en-GB" sz="850" noProof="0" dirty="0">
                          <a:latin typeface="Arial"/>
                          <a:cs typeface="Arial"/>
                        </a:rPr>
                        <a:t>Q43.</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waiting</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at</a:t>
                      </a:r>
                      <a:r>
                        <a:rPr lang="en-GB" sz="850" spc="-15" noProof="0" dirty="0">
                          <a:latin typeface="Arial"/>
                          <a:cs typeface="Arial"/>
                        </a:rPr>
                        <a:t> </a:t>
                      </a:r>
                      <a:r>
                        <a:rPr lang="en-GB" sz="850" noProof="0" dirty="0">
                          <a:latin typeface="Arial"/>
                          <a:cs typeface="Arial"/>
                        </a:rPr>
                        <a:t>clinic</a:t>
                      </a:r>
                      <a:r>
                        <a:rPr lang="en-GB" sz="850" spc="-15" noProof="0" dirty="0">
                          <a:latin typeface="Arial"/>
                          <a:cs typeface="Arial"/>
                        </a:rPr>
                        <a:t> </a:t>
                      </a:r>
                      <a:r>
                        <a:rPr lang="en-GB" sz="850" spc="-25" noProof="0" dirty="0">
                          <a:latin typeface="Arial"/>
                          <a:cs typeface="Arial"/>
                        </a:rPr>
                        <a:t>and </a:t>
                      </a:r>
                      <a:r>
                        <a:rPr lang="en-GB" sz="850" noProof="0" dirty="0">
                          <a:latin typeface="Arial"/>
                          <a:cs typeface="Arial"/>
                        </a:rPr>
                        <a:t>day</a:t>
                      </a:r>
                      <a:r>
                        <a:rPr lang="en-GB" sz="850" spc="-20" noProof="0" dirty="0">
                          <a:latin typeface="Arial"/>
                          <a:cs typeface="Arial"/>
                        </a:rPr>
                        <a:t> </a:t>
                      </a:r>
                      <a:r>
                        <a:rPr lang="en-GB" sz="850" noProof="0" dirty="0">
                          <a:latin typeface="Arial"/>
                          <a:cs typeface="Arial"/>
                        </a:rPr>
                        <a:t>unit</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bl>
          </a:graphicData>
        </a:graphic>
      </p:graphicFrame>
      <p:sp>
        <p:nvSpPr>
          <p:cNvPr id="2" name="object 2">
            <a:extLst>
              <a:ext uri="{FF2B5EF4-FFF2-40B4-BE49-F238E27FC236}">
                <a16:creationId xmlns:a16="http://schemas.microsoft.com/office/drawing/2014/main" id="{C0DA18F4-78D1-AE3E-687D-A98C8E86186D}"/>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1" name="txt_org_name">
            <a:extLst>
              <a:ext uri="{FF2B5EF4-FFF2-40B4-BE49-F238E27FC236}">
                <a16:creationId xmlns:a16="http://schemas.microsoft.com/office/drawing/2014/main" id="{521591E7-6B32-9D12-D7A3-2ADFC2EA073C}"/>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3F93289F-FECF-C42A-5E1D-463DE8CEC25A}"/>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4C241BC5-F6E9-CB8A-44B7-9514F0FC84F7}"/>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3" name="object 4">
              <a:hlinkClick r:id="rId2" action="ppaction://hlinksldjump"/>
              <a:extLst>
                <a:ext uri="{FF2B5EF4-FFF2-40B4-BE49-F238E27FC236}">
                  <a16:creationId xmlns:a16="http://schemas.microsoft.com/office/drawing/2014/main" id="{12AAA48F-754F-39ED-B660-A272EE0200B3}"/>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4" name="object 3">
              <a:hlinkClick r:id="rId2" action="ppaction://hlinksldjump"/>
              <a:extLst>
                <a:ext uri="{FF2B5EF4-FFF2-40B4-BE49-F238E27FC236}">
                  <a16:creationId xmlns:a16="http://schemas.microsoft.com/office/drawing/2014/main" id="{8AA168F9-EAF6-3D75-3BE8-8A60D6F8742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ADE8EFA7-FE27-C7AA-1DF9-9D331016DBAA}"/>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1B71A97B-79B9-463F-ACB6-F7FD40C99ED4}" type="slidenum">
              <a:rPr lang="en-GB" spc="-25" noProof="0"/>
              <a:t>24</a:t>
            </a:fld>
            <a:endParaRPr lang="en-GB" spc="-25" noProof="0" dirty="0"/>
          </a:p>
        </p:txBody>
      </p:sp>
      <p:sp>
        <p:nvSpPr>
          <p:cNvPr id="11" name="object 1">
            <a:extLst>
              <a:ext uri="{FF2B5EF4-FFF2-40B4-BE49-F238E27FC236}">
                <a16:creationId xmlns:a16="http://schemas.microsoft.com/office/drawing/2014/main" id="{326EC620-5E1D-79F7-CB84-6587F1655181}"/>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Tumour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tumourgroup_tbl_section10"/>
          <p:cNvGraphicFramePr>
            <a:graphicFrameLocks noGrp="1"/>
          </p:cNvGraphicFramePr>
          <p:nvPr>
            <p:extLst>
              <p:ext uri="{D42A27DB-BD31-4B8C-83A1-F6EECF244321}">
                <p14:modId xmlns:p14="http://schemas.microsoft.com/office/powerpoint/2010/main" val="2473996728"/>
              </p:ext>
            </p:extLst>
          </p:nvPr>
        </p:nvGraphicFramePr>
        <p:xfrm>
          <a:off x="428814" y="1717636"/>
          <a:ext cx="6776309" cy="264033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IMMEDIATE</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LONG</a:t>
                      </a:r>
                      <a:r>
                        <a:rPr lang="en-GB" sz="1050" b="1" spc="-45" noProof="0" dirty="0">
                          <a:solidFill>
                            <a:srgbClr val="336E9F"/>
                          </a:solidFill>
                          <a:latin typeface="Arial"/>
                          <a:cs typeface="Arial"/>
                        </a:rPr>
                        <a:t>-</a:t>
                      </a:r>
                      <a:r>
                        <a:rPr lang="en-GB" sz="1050" b="1" spc="-20" noProof="0" dirty="0">
                          <a:solidFill>
                            <a:srgbClr val="336E9F"/>
                          </a:solidFill>
                          <a:latin typeface="Arial"/>
                          <a:cs typeface="Arial"/>
                        </a:rPr>
                        <a:t>TERM</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SIDE</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EFFECTS</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a:cs typeface="Arial"/>
                        </a:rPr>
                        <a:t>Q44.</a:t>
                      </a:r>
                      <a:r>
                        <a:rPr lang="en-GB" sz="850" spc="-20"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were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spc="-10" noProof="0" dirty="0">
                          <a:latin typeface="Arial"/>
                          <a:cs typeface="Arial"/>
                        </a:rPr>
                        <a:t>could 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a:cs typeface="Arial"/>
                        </a:rPr>
                        <a:t>Q45.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practical</a:t>
                      </a:r>
                      <a:r>
                        <a:rPr lang="en-GB" sz="850" spc="-20" noProof="0" dirty="0">
                          <a:latin typeface="Arial"/>
                          <a:cs typeface="Arial"/>
                        </a:rPr>
                        <a:t> </a:t>
                      </a:r>
                      <a:r>
                        <a:rPr lang="en-GB" sz="850" noProof="0" dirty="0">
                          <a:latin typeface="Arial"/>
                          <a:cs typeface="Arial"/>
                        </a:rPr>
                        <a:t>advice</a:t>
                      </a:r>
                      <a:r>
                        <a:rPr lang="en-GB" sz="850" spc="-25" noProof="0" dirty="0">
                          <a:latin typeface="Arial"/>
                          <a:cs typeface="Arial"/>
                        </a:rPr>
                        <a:t> on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any</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a:cs typeface="Arial"/>
                        </a:rPr>
                        <a:t>Q46.</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that</a:t>
                      </a:r>
                      <a:r>
                        <a:rPr lang="en-GB" sz="850" spc="-25"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spc="-10" noProof="0" dirty="0">
                          <a:latin typeface="Arial"/>
                          <a:cs typeface="Arial"/>
                        </a:rPr>
                        <a:t>could </a:t>
                      </a:r>
                      <a:r>
                        <a:rPr lang="en-GB" sz="850" noProof="0" dirty="0">
                          <a:latin typeface="Arial"/>
                          <a:cs typeface="Arial"/>
                        </a:rPr>
                        <a:t>access</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side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a:cs typeface="Arial"/>
                        </a:rPr>
                        <a:t>Q47.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spc="-20" noProof="0" dirty="0">
                          <a:latin typeface="Arial"/>
                          <a:cs typeface="Arial"/>
                        </a:rPr>
                        <a:t>were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understand</a:t>
                      </a:r>
                      <a:r>
                        <a:rPr lang="en-GB" sz="850" spc="-25" noProof="0" dirty="0">
                          <a:latin typeface="Arial"/>
                          <a:cs typeface="Arial"/>
                        </a:rPr>
                        <a:t> in </a:t>
                      </a:r>
                      <a:r>
                        <a:rPr lang="en-GB" sz="850" noProof="0" dirty="0">
                          <a:latin typeface="Arial"/>
                          <a:cs typeface="Arial"/>
                        </a:rPr>
                        <a:t>advance</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121920">
                        <a:lnSpc>
                          <a:spcPts val="860"/>
                        </a:lnSpc>
                        <a:spcBef>
                          <a:spcPts val="155"/>
                        </a:spcBef>
                      </a:pPr>
                      <a:r>
                        <a:rPr lang="en-GB" sz="850" noProof="0" dirty="0">
                          <a:latin typeface="Arial"/>
                          <a:cs typeface="Arial"/>
                        </a:rPr>
                        <a:t>Q48.</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5"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managing</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impact</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any</a:t>
                      </a:r>
                      <a:r>
                        <a:rPr lang="en-GB" sz="850" spc="-10" noProof="0" dirty="0">
                          <a:latin typeface="Arial"/>
                          <a:cs typeface="Arial"/>
                        </a:rPr>
                        <a:t> 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spc="-10" noProof="0" dirty="0">
                          <a:latin typeface="Arial"/>
                          <a:cs typeface="Arial"/>
                        </a:rPr>
                        <a:t>effects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6" name="tumourgroup_tbl_section11"/>
          <p:cNvGraphicFramePr>
            <a:graphicFrameLocks noGrp="1"/>
          </p:cNvGraphicFramePr>
          <p:nvPr>
            <p:extLst>
              <p:ext uri="{D42A27DB-BD31-4B8C-83A1-F6EECF244321}">
                <p14:modId xmlns:p14="http://schemas.microsoft.com/office/powerpoint/2010/main" val="737042093"/>
              </p:ext>
            </p:extLst>
          </p:nvPr>
        </p:nvGraphicFramePr>
        <p:xfrm>
          <a:off x="428814" y="4538902"/>
          <a:ext cx="6776309" cy="162687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SUPPORT</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WHILE</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AT</a:t>
                      </a:r>
                      <a:r>
                        <a:rPr lang="en-GB" sz="1050" b="1" spc="-30" noProof="0" dirty="0">
                          <a:solidFill>
                            <a:srgbClr val="336E9F"/>
                          </a:solidFill>
                          <a:latin typeface="Arial"/>
                          <a:cs typeface="Arial"/>
                        </a:rPr>
                        <a:t> </a:t>
                      </a:r>
                      <a:r>
                        <a:rPr lang="en-GB" sz="1050" b="1" spc="-20" noProof="0" dirty="0">
                          <a:solidFill>
                            <a:srgbClr val="336E9F"/>
                          </a:solidFill>
                          <a:latin typeface="Arial"/>
                          <a:cs typeface="Arial"/>
                        </a:rPr>
                        <a:t>HOME</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5285">
                <a:tc>
                  <a:txBody>
                    <a:bodyPr/>
                    <a:lstStyle/>
                    <a:p>
                      <a:pPr marL="27940" marR="133985">
                        <a:lnSpc>
                          <a:spcPts val="860"/>
                        </a:lnSpc>
                        <a:spcBef>
                          <a:spcPts val="155"/>
                        </a:spcBef>
                      </a:pPr>
                      <a:r>
                        <a:rPr lang="en-GB" sz="850" noProof="0" dirty="0">
                          <a:latin typeface="Arial"/>
                          <a:cs typeface="Arial"/>
                        </a:rPr>
                        <a:t>Q50.</a:t>
                      </a:r>
                      <a:r>
                        <a:rPr lang="en-GB" sz="850" spc="-30" noProof="0" dirty="0">
                          <a:latin typeface="Arial"/>
                          <a:cs typeface="Arial"/>
                        </a:rPr>
                        <a:t> </a:t>
                      </a:r>
                      <a:r>
                        <a:rPr lang="en-GB" sz="850" noProof="0" dirty="0">
                          <a:latin typeface="Arial"/>
                          <a:cs typeface="Arial"/>
                        </a:rPr>
                        <a:t>During</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got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7" name="tumourgroup_tbl_section12"/>
          <p:cNvGraphicFramePr>
            <a:graphicFrameLocks noGrp="1"/>
          </p:cNvGraphicFramePr>
          <p:nvPr>
            <p:extLst>
              <p:ext uri="{D42A27DB-BD31-4B8C-83A1-F6EECF244321}">
                <p14:modId xmlns:p14="http://schemas.microsoft.com/office/powerpoint/2010/main" val="205497543"/>
              </p:ext>
            </p:extLst>
          </p:nvPr>
        </p:nvGraphicFramePr>
        <p:xfrm>
          <a:off x="428814" y="6342316"/>
          <a:ext cx="6776309" cy="184295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panose="020B0604020202020204" pitchFamily="34" charset="0"/>
                          <a:cs typeface="Arial" panose="020B0604020202020204" pitchFamily="34" charset="0"/>
                        </a:rPr>
                        <a:t>CARE</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6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YOUR</a:t>
                      </a:r>
                      <a:r>
                        <a:rPr lang="en-GB" sz="1050" b="1" spc="-55"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GP</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PRACTICE</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Tumour</a:t>
                      </a:r>
                      <a:r>
                        <a:rPr lang="en-GB" sz="1275" spc="-44"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group</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panose="020B0604020202020204" pitchFamily="34" charset="0"/>
                          <a:cs typeface="Arial" panose="020B0604020202020204" pitchFamily="34" charset="0"/>
                        </a:rPr>
                        <a:t>Brain</a:t>
                      </a:r>
                      <a:r>
                        <a:rPr lang="en-GB" sz="850" spc="-10" noProof="0" dirty="0">
                          <a:latin typeface="Arial" panose="020B0604020202020204" pitchFamily="34" charset="0"/>
                          <a:cs typeface="Arial" panose="020B0604020202020204" pitchFamily="34" charset="0"/>
                        </a:rPr>
                        <a:t> </a:t>
                      </a:r>
                      <a:r>
                        <a:rPr lang="en-GB" sz="850" spc="-50" noProof="0" dirty="0">
                          <a:latin typeface="Arial" panose="020B0604020202020204" pitchFamily="34" charset="0"/>
                          <a:cs typeface="Arial" panose="020B0604020202020204" pitchFamily="34" charset="0"/>
                        </a:rPr>
                        <a:t>/</a:t>
                      </a:r>
                      <a:r>
                        <a:rPr lang="en-GB" sz="850" spc="-25" noProof="0" dirty="0">
                          <a:latin typeface="Arial" panose="020B0604020202020204" pitchFamily="34" charset="0"/>
                          <a:cs typeface="Arial" panose="020B0604020202020204" pitchFamily="34" charset="0"/>
                        </a:rPr>
                        <a:t> CNS</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panose="020B0604020202020204" pitchFamily="34" charset="0"/>
                          <a:cs typeface="Arial" panose="020B0604020202020204" pitchFamily="34" charset="0"/>
                        </a:rPr>
                        <a:t>Breast</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panose="020B0604020202020204" pitchFamily="34" charset="0"/>
                          <a:cs typeface="Arial" panose="020B0604020202020204" pitchFamily="34" charset="0"/>
                        </a:rPr>
                        <a:t>Colorectal</a:t>
                      </a:r>
                      <a:r>
                        <a:rPr lang="en-GB" sz="850" spc="-5" noProof="0" dirty="0">
                          <a:latin typeface="Arial" panose="020B0604020202020204" pitchFamily="34" charset="0"/>
                          <a:cs typeface="Arial" panose="020B0604020202020204" pitchFamily="34" charset="0"/>
                        </a:rPr>
                        <a:t> </a:t>
                      </a:r>
                      <a:r>
                        <a:rPr lang="en-GB" sz="850" spc="-50" noProof="0" dirty="0">
                          <a:latin typeface="Arial" panose="020B0604020202020204" pitchFamily="34" charset="0"/>
                          <a:cs typeface="Arial" panose="020B0604020202020204" pitchFamily="34" charset="0"/>
                        </a:rPr>
                        <a:t>/</a:t>
                      </a:r>
                      <a:r>
                        <a:rPr lang="en-GB" sz="850" spc="-25" noProof="0" dirty="0">
                          <a:latin typeface="Arial" panose="020B0604020202020204" pitchFamily="34" charset="0"/>
                          <a:cs typeface="Arial" panose="020B0604020202020204" pitchFamily="34" charset="0"/>
                        </a:rPr>
                        <a:t> LGT</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panose="020B0604020202020204" pitchFamily="34" charset="0"/>
                          <a:cs typeface="Arial" panose="020B0604020202020204" pitchFamily="34" charset="0"/>
                        </a:rPr>
                        <a:t>Gynaecological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panose="020B0604020202020204" pitchFamily="34" charset="0"/>
                          <a:cs typeface="Arial" panose="020B0604020202020204" pitchFamily="34" charset="0"/>
                        </a:rPr>
                        <a:t>Haematological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panose="020B0604020202020204" pitchFamily="34" charset="0"/>
                          <a:cs typeface="Arial" panose="020B0604020202020204" pitchFamily="34" charset="0"/>
                        </a:rPr>
                        <a:t>Head </a:t>
                      </a:r>
                      <a:r>
                        <a:rPr lang="en-GB" sz="850" spc="-30" noProof="0" dirty="0">
                          <a:latin typeface="Arial" panose="020B0604020202020204" pitchFamily="34" charset="0"/>
                          <a:cs typeface="Arial" panose="020B0604020202020204" pitchFamily="34" charset="0"/>
                        </a:rPr>
                        <a:t>and </a:t>
                      </a:r>
                      <a:r>
                        <a:rPr lang="en-GB" sz="850" spc="-20" noProof="0" dirty="0">
                          <a:latin typeface="Arial" panose="020B0604020202020204" pitchFamily="34" charset="0"/>
                          <a:cs typeface="Arial" panose="020B0604020202020204" pitchFamily="34" charset="0"/>
                        </a:rPr>
                        <a:t>neck</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panose="020B0604020202020204" pitchFamily="34" charset="0"/>
                          <a:cs typeface="Arial" panose="020B0604020202020204" pitchFamily="34" charset="0"/>
                        </a:rPr>
                        <a:t>Lung</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panose="020B0604020202020204" pitchFamily="34" charset="0"/>
                          <a:cs typeface="Arial" panose="020B0604020202020204" pitchFamily="34" charset="0"/>
                        </a:rPr>
                        <a:t>Prostate</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panose="020B0604020202020204" pitchFamily="34" charset="0"/>
                          <a:cs typeface="Arial" panose="020B0604020202020204" pitchFamily="34" charset="0"/>
                        </a:rPr>
                        <a:t>Sarcoma</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panose="020B0604020202020204" pitchFamily="34" charset="0"/>
                          <a:cs typeface="Arial" panose="020B0604020202020204" pitchFamily="34" charset="0"/>
                        </a:rPr>
                        <a:t>Skin</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panose="020B0604020202020204" pitchFamily="34" charset="0"/>
                          <a:cs typeface="Arial" panose="020B0604020202020204" pitchFamily="34" charset="0"/>
                        </a:rPr>
                        <a:t>Upper </a:t>
                      </a:r>
                      <a:r>
                        <a:rPr lang="en-GB" sz="850" spc="-30" noProof="0" dirty="0">
                          <a:latin typeface="Arial" panose="020B0604020202020204" pitchFamily="34" charset="0"/>
                          <a:cs typeface="Arial" panose="020B0604020202020204" pitchFamily="34" charset="0"/>
                        </a:rPr>
                        <a:t>gastro</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panose="020B0604020202020204" pitchFamily="34" charset="0"/>
                          <a:cs typeface="Arial" panose="020B0604020202020204" pitchFamily="34" charset="0"/>
                        </a:rPr>
                        <a:t>Urological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panose="020B0604020202020204" pitchFamily="34" charset="0"/>
                          <a:cs typeface="Arial" panose="020B0604020202020204" pitchFamily="34" charset="0"/>
                        </a:rPr>
                        <a:t>Q51.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45%</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36%</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51%</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51%</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53%</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56%</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482400">
                <a:tc>
                  <a:txBody>
                    <a:bodyPr/>
                    <a:lstStyle/>
                    <a:p>
                      <a:pPr marL="27940" marR="187960">
                        <a:lnSpc>
                          <a:spcPts val="860"/>
                        </a:lnSpc>
                        <a:spcBef>
                          <a:spcPts val="155"/>
                        </a:spcBef>
                      </a:pPr>
                      <a:r>
                        <a:rPr lang="en-GB" sz="850" noProof="0" dirty="0">
                          <a:latin typeface="Arial" panose="020B0604020202020204" pitchFamily="34" charset="0"/>
                          <a:cs typeface="Arial" panose="020B0604020202020204" pitchFamily="34" charset="0"/>
                        </a:rPr>
                        <a:t>Q52.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46%</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29%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52%</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32%</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33%</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2" name="object 2">
            <a:extLst>
              <a:ext uri="{FF2B5EF4-FFF2-40B4-BE49-F238E27FC236}">
                <a16:creationId xmlns:a16="http://schemas.microsoft.com/office/drawing/2014/main" id="{4E61D97D-4DF8-72DB-FD79-ECF666007D0B}"/>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1D94969A-5977-3FCD-1C84-4ED870C3DB2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8282CC5B-AB1B-DA0D-65FE-07159C6BD40E}"/>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0" name="Group 9">
            <a:extLst>
              <a:ext uri="{FF2B5EF4-FFF2-40B4-BE49-F238E27FC236}">
                <a16:creationId xmlns:a16="http://schemas.microsoft.com/office/drawing/2014/main" id="{E77C39F2-24AE-8341-E93D-E238FA05569E}"/>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4" name="object 4">
              <a:hlinkClick r:id="rId2" action="ppaction://hlinksldjump"/>
              <a:extLst>
                <a:ext uri="{FF2B5EF4-FFF2-40B4-BE49-F238E27FC236}">
                  <a16:creationId xmlns:a16="http://schemas.microsoft.com/office/drawing/2014/main" id="{8DEC9852-5169-F33B-9F5A-F0E63FEDC2FF}"/>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2" action="ppaction://hlinksldjump"/>
              <a:extLst>
                <a:ext uri="{FF2B5EF4-FFF2-40B4-BE49-F238E27FC236}">
                  <a16:creationId xmlns:a16="http://schemas.microsoft.com/office/drawing/2014/main" id="{93981255-B194-0C96-3D63-678D213D93B1}"/>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C50F4CFD-E71B-DBBD-A67E-807B6BE3251B}"/>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B65880E-C55C-4E49-B9A0-B51A535582D5}" type="slidenum">
              <a:rPr lang="en-GB" spc="-25" noProof="0" smtClean="0"/>
              <a:t>25</a:t>
            </a:fld>
            <a:endParaRPr lang="en-GB" spc="-25" noProof="0" dirty="0"/>
          </a:p>
        </p:txBody>
      </p:sp>
      <p:sp>
        <p:nvSpPr>
          <p:cNvPr id="10" name="object 1">
            <a:extLst>
              <a:ext uri="{FF2B5EF4-FFF2-40B4-BE49-F238E27FC236}">
                <a16:creationId xmlns:a16="http://schemas.microsoft.com/office/drawing/2014/main" id="{D8030733-C23F-2744-938C-8B3401A74684}"/>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Tumour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(5)</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tumourgroup_tbl_section13"/>
          <p:cNvGraphicFramePr>
            <a:graphicFrameLocks noGrp="1"/>
          </p:cNvGraphicFramePr>
          <p:nvPr>
            <p:extLst>
              <p:ext uri="{D42A27DB-BD31-4B8C-83A1-F6EECF244321}">
                <p14:modId xmlns:p14="http://schemas.microsoft.com/office/powerpoint/2010/main" val="1304529927"/>
              </p:ext>
            </p:extLst>
          </p:nvPr>
        </p:nvGraphicFramePr>
        <p:xfrm>
          <a:off x="428815" y="1702466"/>
          <a:ext cx="6776309" cy="211074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LIVING</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WITH</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BEYOND</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CANCER</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get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3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38%</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33%</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29%</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33%</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33%</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41%</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20%</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17%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a:cs typeface="Arial"/>
                        </a:rPr>
                        <a:t>Q54.</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5" noProof="0" dirty="0">
                          <a:latin typeface="Arial"/>
                          <a:cs typeface="Arial"/>
                        </a:rPr>
                        <a:t> was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5"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follow</a:t>
                      </a:r>
                      <a:r>
                        <a:rPr lang="en-GB" sz="850" spc="-2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spc="-10" noProof="0" dirty="0">
                          <a:latin typeface="Arial"/>
                          <a:cs typeface="Arial"/>
                        </a:rPr>
                        <a:t>appointment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5285">
                <a:tc>
                  <a:txBody>
                    <a:bodyPr/>
                    <a:lstStyle/>
                    <a:p>
                      <a:pPr marL="27940" marR="301625" algn="just">
                        <a:lnSpc>
                          <a:spcPts val="860"/>
                        </a:lnSpc>
                        <a:spcBef>
                          <a:spcPts val="155"/>
                        </a:spcBef>
                      </a:pPr>
                      <a:r>
                        <a:rPr lang="en-GB" sz="850" noProof="0" dirty="0">
                          <a:latin typeface="Arial"/>
                          <a:cs typeface="Arial"/>
                        </a:rPr>
                        <a:t>Q55.</a:t>
                      </a:r>
                      <a:r>
                        <a:rPr lang="en-GB" sz="850" spc="-3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possibility</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spc="-25" noProof="0" dirty="0">
                          <a:latin typeface="Arial"/>
                          <a:cs typeface="Arial"/>
                        </a:rPr>
                        <a:t>or </a:t>
                      </a:r>
                      <a:r>
                        <a:rPr lang="en-GB" sz="850" spc="-10" noProof="0" dirty="0">
                          <a:latin typeface="Arial"/>
                          <a:cs typeface="Arial"/>
                        </a:rPr>
                        <a:t>spreading</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46%</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69%</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79%</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68%</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tumourgroup_tbl_section14"/>
          <p:cNvGraphicFramePr>
            <a:graphicFrameLocks noGrp="1"/>
          </p:cNvGraphicFramePr>
          <p:nvPr>
            <p:extLst>
              <p:ext uri="{D42A27DB-BD31-4B8C-83A1-F6EECF244321}">
                <p14:modId xmlns:p14="http://schemas.microsoft.com/office/powerpoint/2010/main" val="4024715845"/>
              </p:ext>
            </p:extLst>
          </p:nvPr>
        </p:nvGraphicFramePr>
        <p:xfrm>
          <a:off x="428815" y="4007535"/>
          <a:ext cx="6776309" cy="188468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284480">
                  <a:extLst>
                    <a:ext uri="{9D8B030D-6E8A-4147-A177-3AD203B41FA5}">
                      <a16:colId xmlns:a16="http://schemas.microsoft.com/office/drawing/2014/main" val="20001"/>
                    </a:ext>
                  </a:extLst>
                </a:gridCol>
                <a:gridCol w="284480">
                  <a:extLst>
                    <a:ext uri="{9D8B030D-6E8A-4147-A177-3AD203B41FA5}">
                      <a16:colId xmlns:a16="http://schemas.microsoft.com/office/drawing/2014/main" val="20002"/>
                    </a:ext>
                  </a:extLst>
                </a:gridCol>
                <a:gridCol w="284479">
                  <a:extLst>
                    <a:ext uri="{9D8B030D-6E8A-4147-A177-3AD203B41FA5}">
                      <a16:colId xmlns:a16="http://schemas.microsoft.com/office/drawing/2014/main" val="20003"/>
                    </a:ext>
                  </a:extLst>
                </a:gridCol>
                <a:gridCol w="284479">
                  <a:extLst>
                    <a:ext uri="{9D8B030D-6E8A-4147-A177-3AD203B41FA5}">
                      <a16:colId xmlns:a16="http://schemas.microsoft.com/office/drawing/2014/main" val="20004"/>
                    </a:ext>
                  </a:extLst>
                </a:gridCol>
                <a:gridCol w="284479">
                  <a:extLst>
                    <a:ext uri="{9D8B030D-6E8A-4147-A177-3AD203B41FA5}">
                      <a16:colId xmlns:a16="http://schemas.microsoft.com/office/drawing/2014/main" val="20005"/>
                    </a:ext>
                  </a:extLst>
                </a:gridCol>
                <a:gridCol w="284479">
                  <a:extLst>
                    <a:ext uri="{9D8B030D-6E8A-4147-A177-3AD203B41FA5}">
                      <a16:colId xmlns:a16="http://schemas.microsoft.com/office/drawing/2014/main" val="20006"/>
                    </a:ext>
                  </a:extLst>
                </a:gridCol>
                <a:gridCol w="284479">
                  <a:extLst>
                    <a:ext uri="{9D8B030D-6E8A-4147-A177-3AD203B41FA5}">
                      <a16:colId xmlns:a16="http://schemas.microsoft.com/office/drawing/2014/main" val="20007"/>
                    </a:ext>
                  </a:extLst>
                </a:gridCol>
                <a:gridCol w="284479">
                  <a:extLst>
                    <a:ext uri="{9D8B030D-6E8A-4147-A177-3AD203B41FA5}">
                      <a16:colId xmlns:a16="http://schemas.microsoft.com/office/drawing/2014/main" val="20008"/>
                    </a:ext>
                  </a:extLst>
                </a:gridCol>
                <a:gridCol w="284479">
                  <a:extLst>
                    <a:ext uri="{9D8B030D-6E8A-4147-A177-3AD203B41FA5}">
                      <a16:colId xmlns:a16="http://schemas.microsoft.com/office/drawing/2014/main" val="20009"/>
                    </a:ext>
                  </a:extLst>
                </a:gridCol>
                <a:gridCol w="284479">
                  <a:extLst>
                    <a:ext uri="{9D8B030D-6E8A-4147-A177-3AD203B41FA5}">
                      <a16:colId xmlns:a16="http://schemas.microsoft.com/office/drawing/2014/main" val="20010"/>
                    </a:ext>
                  </a:extLst>
                </a:gridCol>
                <a:gridCol w="284479">
                  <a:extLst>
                    <a:ext uri="{9D8B030D-6E8A-4147-A177-3AD203B41FA5}">
                      <a16:colId xmlns:a16="http://schemas.microsoft.com/office/drawing/2014/main" val="20011"/>
                    </a:ext>
                  </a:extLst>
                </a:gridCol>
                <a:gridCol w="284479">
                  <a:extLst>
                    <a:ext uri="{9D8B030D-6E8A-4147-A177-3AD203B41FA5}">
                      <a16:colId xmlns:a16="http://schemas.microsoft.com/office/drawing/2014/main" val="20012"/>
                    </a:ext>
                  </a:extLst>
                </a:gridCol>
                <a:gridCol w="284479">
                  <a:extLst>
                    <a:ext uri="{9D8B030D-6E8A-4147-A177-3AD203B41FA5}">
                      <a16:colId xmlns:a16="http://schemas.microsoft.com/office/drawing/2014/main" val="20013"/>
                    </a:ext>
                  </a:extLst>
                </a:gridCol>
                <a:gridCol w="284480">
                  <a:extLst>
                    <a:ext uri="{9D8B030D-6E8A-4147-A177-3AD203B41FA5}">
                      <a16:colId xmlns:a16="http://schemas.microsoft.com/office/drawing/2014/main" val="20014"/>
                    </a:ext>
                  </a:extLst>
                </a:gridCol>
              </a:tblGrid>
              <a:tr h="187960">
                <a:tc gridSpan="15">
                  <a:txBody>
                    <a:bodyPr/>
                    <a:lstStyle/>
                    <a:p>
                      <a:pPr marL="27940">
                        <a:lnSpc>
                          <a:spcPct val="100000"/>
                        </a:lnSpc>
                        <a:spcBef>
                          <a:spcPts val="45"/>
                        </a:spcBef>
                        <a:tabLst>
                          <a:tab pos="4445635" algn="l"/>
                        </a:tabLst>
                      </a:pPr>
                      <a:r>
                        <a:rPr lang="en-GB" sz="1050" b="1" spc="-20" noProof="0" dirty="0">
                          <a:solidFill>
                            <a:srgbClr val="336E9F"/>
                          </a:solidFill>
                          <a:latin typeface="Arial"/>
                          <a:cs typeface="Arial"/>
                        </a:rPr>
                        <a:t>YOUR</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OVERALL</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NHS</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CARE</a:t>
                      </a:r>
                      <a:r>
                        <a:rPr lang="en-GB" sz="1050" b="1" noProof="0" dirty="0">
                          <a:solidFill>
                            <a:srgbClr val="336E9F"/>
                          </a:solidFill>
                          <a:latin typeface="Arial"/>
                          <a:cs typeface="Arial"/>
                        </a:rPr>
                        <a:t>	</a:t>
                      </a:r>
                      <a:r>
                        <a:rPr lang="en-GB" sz="1275" baseline="9803" noProof="0" dirty="0">
                          <a:latin typeface="Arial"/>
                          <a:cs typeface="Arial"/>
                        </a:rPr>
                        <a:t>Tumour</a:t>
                      </a:r>
                      <a:r>
                        <a:rPr lang="en-GB" sz="1275" spc="-44" baseline="9803" noProof="0" dirty="0">
                          <a:latin typeface="Arial"/>
                          <a:cs typeface="Arial"/>
                        </a:rPr>
                        <a:t> </a:t>
                      </a:r>
                      <a:r>
                        <a:rPr lang="en-GB" sz="1275" spc="-15" baseline="9803" noProof="0" dirty="0">
                          <a:latin typeface="Arial"/>
                          <a:cs typeface="Arial"/>
                        </a:rPr>
                        <a:t>group</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7981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020" marR="240665" indent="-38735">
                        <a:lnSpc>
                          <a:spcPts val="860"/>
                        </a:lnSpc>
                        <a:spcBef>
                          <a:spcPts val="330"/>
                        </a:spcBef>
                      </a:pPr>
                      <a:r>
                        <a:rPr lang="en-GB" sz="850" spc="-20" noProof="0" dirty="0">
                          <a:latin typeface="Arial"/>
                          <a:cs typeface="Arial"/>
                        </a:rPr>
                        <a:t>Brain</a:t>
                      </a:r>
                      <a:r>
                        <a:rPr lang="en-GB" sz="850" spc="-10" noProof="0" dirty="0">
                          <a:latin typeface="Arial"/>
                          <a:cs typeface="Arial"/>
                        </a:rPr>
                        <a:t> </a:t>
                      </a:r>
                      <a:r>
                        <a:rPr lang="en-GB" sz="850" spc="-50" noProof="0" dirty="0">
                          <a:latin typeface="Arial"/>
                          <a:cs typeface="Arial"/>
                        </a:rPr>
                        <a:t>/</a:t>
                      </a:r>
                      <a:r>
                        <a:rPr lang="en-GB" sz="850" spc="-25" noProof="0" dirty="0">
                          <a:latin typeface="Arial"/>
                          <a:cs typeface="Arial"/>
                        </a:rPr>
                        <a:t> CNS</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47650">
                        <a:lnSpc>
                          <a:spcPct val="100000"/>
                        </a:lnSpc>
                        <a:spcBef>
                          <a:spcPts val="500"/>
                        </a:spcBef>
                      </a:pPr>
                      <a:r>
                        <a:rPr lang="en-GB" sz="850" spc="-10" noProof="0" dirty="0">
                          <a:latin typeface="Arial"/>
                          <a:cs typeface="Arial"/>
                        </a:rPr>
                        <a:t>Breast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95910" marR="128905" indent="-160020">
                        <a:lnSpc>
                          <a:spcPts val="860"/>
                        </a:lnSpc>
                        <a:spcBef>
                          <a:spcPts val="330"/>
                        </a:spcBef>
                      </a:pPr>
                      <a:r>
                        <a:rPr lang="en-GB" sz="850" spc="-20" noProof="0" dirty="0">
                          <a:latin typeface="Arial"/>
                          <a:cs typeface="Arial"/>
                        </a:rPr>
                        <a:t>Colorectal</a:t>
                      </a:r>
                      <a:r>
                        <a:rPr lang="en-GB" sz="850" spc="-5" noProof="0" dirty="0">
                          <a:latin typeface="Arial"/>
                          <a:cs typeface="Arial"/>
                        </a:rPr>
                        <a:t> </a:t>
                      </a:r>
                      <a:r>
                        <a:rPr lang="en-GB" sz="850" spc="-50" noProof="0" dirty="0">
                          <a:latin typeface="Arial"/>
                          <a:cs typeface="Arial"/>
                        </a:rPr>
                        <a:t>/</a:t>
                      </a:r>
                      <a:r>
                        <a:rPr lang="en-GB" sz="850" spc="-25" noProof="0" dirty="0">
                          <a:latin typeface="Arial"/>
                          <a:cs typeface="Arial"/>
                        </a:rPr>
                        <a:t> LGT</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42545">
                        <a:lnSpc>
                          <a:spcPct val="100000"/>
                        </a:lnSpc>
                        <a:spcBef>
                          <a:spcPts val="500"/>
                        </a:spcBef>
                      </a:pPr>
                      <a:r>
                        <a:rPr lang="en-GB" sz="850" spc="-10" noProof="0" dirty="0">
                          <a:latin typeface="Arial"/>
                          <a:cs typeface="Arial"/>
                        </a:rPr>
                        <a:t>Gynaecological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39370">
                        <a:lnSpc>
                          <a:spcPct val="100000"/>
                        </a:lnSpc>
                        <a:spcBef>
                          <a:spcPts val="500"/>
                        </a:spcBef>
                      </a:pPr>
                      <a:r>
                        <a:rPr lang="en-GB" sz="850" spc="-10" noProof="0" dirty="0">
                          <a:latin typeface="Arial"/>
                          <a:cs typeface="Arial"/>
                        </a:rPr>
                        <a:t>Haematological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87655" marR="165735" indent="-116839">
                        <a:lnSpc>
                          <a:spcPts val="860"/>
                        </a:lnSpc>
                        <a:spcBef>
                          <a:spcPts val="330"/>
                        </a:spcBef>
                      </a:pPr>
                      <a:r>
                        <a:rPr lang="en-GB" sz="850" spc="-20" noProof="0" dirty="0">
                          <a:latin typeface="Arial"/>
                          <a:cs typeface="Arial"/>
                        </a:rPr>
                        <a:t>Head </a:t>
                      </a:r>
                      <a:r>
                        <a:rPr lang="en-GB" sz="850" spc="-30" noProof="0" dirty="0">
                          <a:latin typeface="Arial"/>
                          <a:cs typeface="Arial"/>
                        </a:rPr>
                        <a:t>and </a:t>
                      </a:r>
                      <a:r>
                        <a:rPr lang="en-GB" sz="850" spc="-20" noProof="0" dirty="0">
                          <a:latin typeface="Arial"/>
                          <a:cs typeface="Arial"/>
                        </a:rPr>
                        <a:t>neck</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Lung</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4470">
                        <a:lnSpc>
                          <a:spcPct val="100000"/>
                        </a:lnSpc>
                        <a:spcBef>
                          <a:spcPts val="500"/>
                        </a:spcBef>
                      </a:pPr>
                      <a:r>
                        <a:rPr lang="en-GB" sz="850" spc="-10" noProof="0" dirty="0">
                          <a:latin typeface="Arial"/>
                          <a:cs typeface="Arial"/>
                        </a:rPr>
                        <a:t>Prostate</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88595">
                        <a:lnSpc>
                          <a:spcPct val="100000"/>
                        </a:lnSpc>
                        <a:spcBef>
                          <a:spcPts val="500"/>
                        </a:spcBef>
                      </a:pPr>
                      <a:r>
                        <a:rPr lang="en-GB" sz="850" spc="-10" noProof="0" dirty="0">
                          <a:latin typeface="Arial"/>
                          <a:cs typeface="Arial"/>
                        </a:rPr>
                        <a:t>Sarcoma</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20" noProof="0" dirty="0">
                          <a:latin typeface="Arial"/>
                          <a:cs typeface="Arial"/>
                        </a:rPr>
                        <a:t>Skin</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53365" marR="247650" indent="1905">
                        <a:lnSpc>
                          <a:spcPts val="860"/>
                        </a:lnSpc>
                        <a:spcBef>
                          <a:spcPts val="330"/>
                        </a:spcBef>
                      </a:pPr>
                      <a:r>
                        <a:rPr lang="en-GB" sz="850" spc="-20" noProof="0" dirty="0">
                          <a:latin typeface="Arial"/>
                          <a:cs typeface="Arial"/>
                        </a:rPr>
                        <a:t>Upper </a:t>
                      </a:r>
                      <a:r>
                        <a:rPr lang="en-GB" sz="850" spc="-30" noProof="0" dirty="0">
                          <a:latin typeface="Arial"/>
                          <a:cs typeface="Arial"/>
                        </a:rPr>
                        <a:t>gastro</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67640">
                        <a:lnSpc>
                          <a:spcPct val="100000"/>
                        </a:lnSpc>
                        <a:spcBef>
                          <a:spcPts val="500"/>
                        </a:spcBef>
                      </a:pPr>
                      <a:r>
                        <a:rPr lang="en-GB" sz="850" spc="-10" noProof="0" dirty="0">
                          <a:latin typeface="Arial"/>
                          <a:cs typeface="Arial"/>
                        </a:rPr>
                        <a:t>Urological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500"/>
                        </a:spcBef>
                      </a:pPr>
                      <a:r>
                        <a:rPr lang="en-GB" sz="850" spc="-10" noProof="0" dirty="0">
                          <a:latin typeface="Arial"/>
                          <a:cs typeface="Arial"/>
                        </a:rPr>
                        <a:t>Other</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200660" marR="194945" indent="130810">
                        <a:lnSpc>
                          <a:spcPts val="860"/>
                        </a:lnSpc>
                        <a:spcBef>
                          <a:spcPts val="330"/>
                        </a:spcBef>
                      </a:pPr>
                      <a:r>
                        <a:rPr lang="en-GB" sz="850" b="1" spc="-25" noProof="0" dirty="0">
                          <a:latin typeface="Arial"/>
                          <a:cs typeface="Arial"/>
                        </a:rPr>
                        <a:t>All</a:t>
                      </a:r>
                      <a:endParaRPr lang="en-GB" sz="850" noProof="0" dirty="0">
                        <a:latin typeface="Arial"/>
                        <a:cs typeface="Arial"/>
                      </a:endParaRPr>
                    </a:p>
                  </a:txBody>
                  <a:tcPr marL="0" marR="0" marT="0" marB="0" vert="vert27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a:cs typeface="Arial"/>
                        </a:rPr>
                        <a:t>Q56.</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whole</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worked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spc="-10" noProof="0" dirty="0">
                          <a:latin typeface="Arial"/>
                          <a:cs typeface="Arial"/>
                        </a:rPr>
                        <a:t>together</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67%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90%</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80%</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93%</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92%</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64%</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94%</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86%</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184150">
                <a:tc>
                  <a:txBody>
                    <a:bodyPr/>
                    <a:lstStyle/>
                    <a:p>
                      <a:pPr marL="27940">
                        <a:lnSpc>
                          <a:spcPct val="100000"/>
                        </a:lnSpc>
                        <a:spcBef>
                          <a:spcPts val="105"/>
                        </a:spcBef>
                      </a:pPr>
                      <a:r>
                        <a:rPr lang="en-GB" sz="850" noProof="0" dirty="0">
                          <a:latin typeface="Arial"/>
                          <a:cs typeface="Arial"/>
                        </a:rPr>
                        <a:t>Q57.</a:t>
                      </a:r>
                      <a:r>
                        <a:rPr lang="en-GB" sz="850" spc="-20" noProof="0" dirty="0">
                          <a:latin typeface="Arial"/>
                          <a:cs typeface="Arial"/>
                        </a:rPr>
                        <a:t> </a:t>
                      </a:r>
                      <a:r>
                        <a:rPr lang="en-GB" sz="850" noProof="0" dirty="0">
                          <a:latin typeface="Arial"/>
                          <a:cs typeface="Arial"/>
                        </a:rPr>
                        <a:t>Administration</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good</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good</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67%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90%</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82%</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91%</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75%</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86%</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90%</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86%</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91%</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85%</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a:cs typeface="Arial"/>
                        </a:rPr>
                        <a:t>Q58.</a:t>
                      </a:r>
                      <a:r>
                        <a:rPr lang="en-GB" sz="850" spc="-30" noProof="0" dirty="0">
                          <a:latin typeface="Arial"/>
                          <a:cs typeface="Arial"/>
                        </a:rPr>
                        <a:t> </a:t>
                      </a:r>
                      <a:r>
                        <a:rPr lang="en-GB" sz="850" noProof="0" dirty="0">
                          <a:latin typeface="Arial"/>
                          <a:cs typeface="Arial"/>
                        </a:rPr>
                        <a:t>Cancer</a:t>
                      </a:r>
                      <a:r>
                        <a:rPr lang="en-GB" sz="850" spc="-30" noProof="0" dirty="0">
                          <a:latin typeface="Arial"/>
                          <a:cs typeface="Arial"/>
                        </a:rPr>
                        <a:t> </a:t>
                      </a:r>
                      <a:r>
                        <a:rPr lang="en-GB" sz="850" noProof="0" dirty="0">
                          <a:latin typeface="Arial"/>
                          <a:cs typeface="Arial"/>
                        </a:rPr>
                        <a:t>research</a:t>
                      </a:r>
                      <a:r>
                        <a:rPr lang="en-GB" sz="850" spc="-30" noProof="0" dirty="0">
                          <a:latin typeface="Arial"/>
                          <a:cs typeface="Arial"/>
                        </a:rPr>
                        <a:t> </a:t>
                      </a:r>
                      <a:r>
                        <a:rPr lang="en-GB" sz="850" noProof="0" dirty="0">
                          <a:latin typeface="Arial"/>
                          <a:cs typeface="Arial"/>
                        </a:rPr>
                        <a:t>opportunities</a:t>
                      </a:r>
                      <a:r>
                        <a:rPr lang="en-GB" sz="850" spc="-30" noProof="0" dirty="0">
                          <a:latin typeface="Arial"/>
                          <a:cs typeface="Arial"/>
                        </a:rPr>
                        <a:t> </a:t>
                      </a:r>
                      <a:r>
                        <a:rPr lang="en-GB" sz="850" noProof="0" dirty="0">
                          <a:latin typeface="Arial"/>
                          <a:cs typeface="Arial"/>
                        </a:rPr>
                        <a:t>were</a:t>
                      </a:r>
                      <a:r>
                        <a:rPr lang="en-GB" sz="850" spc="-30" noProof="0" dirty="0">
                          <a:latin typeface="Arial"/>
                          <a:cs typeface="Arial"/>
                        </a:rPr>
                        <a:t> </a:t>
                      </a:r>
                      <a:r>
                        <a:rPr lang="en-GB" sz="850" spc="-10" noProof="0" dirty="0">
                          <a:latin typeface="Arial"/>
                          <a:cs typeface="Arial"/>
                        </a:rPr>
                        <a:t>discussed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20%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22%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4795">
                <a:tc>
                  <a:txBody>
                    <a:bodyPr/>
                    <a:lstStyle/>
                    <a:p>
                      <a:pPr marL="27940" marR="89535">
                        <a:lnSpc>
                          <a:spcPts val="860"/>
                        </a:lnSpc>
                        <a:spcBef>
                          <a:spcPts val="155"/>
                        </a:spcBef>
                      </a:pPr>
                      <a:r>
                        <a:rPr lang="en-GB" sz="850" noProof="0" dirty="0">
                          <a:latin typeface="Arial"/>
                          <a:cs typeface="Arial"/>
                        </a:rPr>
                        <a:t>Q59.</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average</a:t>
                      </a:r>
                      <a:r>
                        <a:rPr lang="en-GB" sz="850" spc="-20" noProof="0" dirty="0">
                          <a:latin typeface="Arial"/>
                          <a:cs typeface="Arial"/>
                        </a:rPr>
                        <a:t> </a:t>
                      </a:r>
                      <a:r>
                        <a:rPr lang="en-GB" sz="850" noProof="0" dirty="0">
                          <a:latin typeface="Arial"/>
                          <a:cs typeface="Arial"/>
                        </a:rPr>
                        <a:t>rating</a:t>
                      </a:r>
                      <a:r>
                        <a:rPr lang="en-GB" sz="850" spc="-20" noProof="0" dirty="0">
                          <a:latin typeface="Arial"/>
                          <a:cs typeface="Arial"/>
                        </a:rPr>
                        <a:t> </a:t>
                      </a:r>
                      <a:r>
                        <a:rPr lang="en-GB" sz="850" noProof="0" dirty="0">
                          <a:latin typeface="Arial"/>
                          <a:cs typeface="Arial"/>
                        </a:rPr>
                        <a:t>of</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scored</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very </a:t>
                      </a:r>
                      <a:r>
                        <a:rPr lang="en-GB" sz="850" noProof="0" dirty="0">
                          <a:latin typeface="Arial"/>
                          <a:cs typeface="Arial"/>
                        </a:rPr>
                        <a:t>poor</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spc="-20" noProof="0" dirty="0">
                          <a:latin typeface="Arial"/>
                          <a:cs typeface="Arial"/>
                        </a:rPr>
                        <a:t>good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2" name="object 2">
            <a:extLst>
              <a:ext uri="{FF2B5EF4-FFF2-40B4-BE49-F238E27FC236}">
                <a16:creationId xmlns:a16="http://schemas.microsoft.com/office/drawing/2014/main" id="{39E2E9D5-C4AC-C7CC-EA20-9396048A4137}"/>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1" name="txt_org_name">
            <a:extLst>
              <a:ext uri="{FF2B5EF4-FFF2-40B4-BE49-F238E27FC236}">
                <a16:creationId xmlns:a16="http://schemas.microsoft.com/office/drawing/2014/main" id="{A03447D6-D607-328B-8354-113358558A9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0F0C4A42-B1D9-C8E9-F906-6EF4F7AF01FD}"/>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5600CCE3-4DEA-C4F0-D448-20CFC6568DE1}"/>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3" name="object 4">
              <a:hlinkClick r:id="rId2" action="ppaction://hlinksldjump"/>
              <a:extLst>
                <a:ext uri="{FF2B5EF4-FFF2-40B4-BE49-F238E27FC236}">
                  <a16:creationId xmlns:a16="http://schemas.microsoft.com/office/drawing/2014/main" id="{464BA5D1-953E-76F3-796F-10A1DE619F62}"/>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4" name="object 3">
              <a:hlinkClick r:id="rId2" action="ppaction://hlinksldjump"/>
              <a:extLst>
                <a:ext uri="{FF2B5EF4-FFF2-40B4-BE49-F238E27FC236}">
                  <a16:creationId xmlns:a16="http://schemas.microsoft.com/office/drawing/2014/main" id="{328000D0-D6EE-07A0-2601-88FDF4E950B6}"/>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E473888B-A53A-6B30-CB2A-547B230E765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DD481A0B-C699-428A-8125-01F9EA5B0A17}" type="slidenum">
              <a:rPr lang="en-GB" spc="-25" noProof="0" smtClean="0"/>
              <a:t>26</a:t>
            </a:fld>
            <a:endParaRPr lang="en-GB" spc="-25" noProof="0" dirty="0"/>
          </a:p>
        </p:txBody>
      </p:sp>
      <p:sp>
        <p:nvSpPr>
          <p:cNvPr id="13" name="object 1">
            <a:extLst>
              <a:ext uri="{FF2B5EF4-FFF2-40B4-BE49-F238E27FC236}">
                <a16:creationId xmlns:a16="http://schemas.microsoft.com/office/drawing/2014/main" id="{C3C020E3-3FA1-790E-6BC0-B6557F7CBBF8}"/>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Age group </a:t>
            </a:r>
            <a:r>
              <a:rPr kumimoji="0" lang="en-GB" sz="1800" b="1" i="0" u="none" strike="noStrike" kern="0" cap="none" spc="-10" normalizeH="0" baseline="0" noProof="0" dirty="0">
                <a:ln>
                  <a:noFill/>
                </a:ln>
                <a:solidFill>
                  <a:srgbClr val="336E9F"/>
                </a:solidFill>
                <a:effectLst/>
                <a:uLnTx/>
                <a:uFillTx/>
                <a:latin typeface="Arial"/>
                <a:cs typeface="Arial"/>
              </a:rPr>
              <a:t>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5" name="agegroup_tbl_section1"/>
          <p:cNvGraphicFramePr>
            <a:graphicFrameLocks noGrp="1"/>
          </p:cNvGraphicFramePr>
          <p:nvPr>
            <p:extLst>
              <p:ext uri="{D42A27DB-BD31-4B8C-83A1-F6EECF244321}">
                <p14:modId xmlns:p14="http://schemas.microsoft.com/office/powerpoint/2010/main" val="3147305631"/>
              </p:ext>
            </p:extLst>
          </p:nvPr>
        </p:nvGraphicFramePr>
        <p:xfrm>
          <a:off x="428815" y="1714192"/>
          <a:ext cx="6776317" cy="8680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4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PRACTICE</a:t>
                      </a:r>
                      <a:r>
                        <a:rPr lang="en-GB" sz="1050" b="1" noProof="0" dirty="0">
                          <a:solidFill>
                            <a:srgbClr val="336E9F"/>
                          </a:solidFill>
                          <a:latin typeface="Arial"/>
                          <a:cs typeface="Arial"/>
                        </a:rPr>
                        <a:t>	</a:t>
                      </a:r>
                      <a:r>
                        <a:rPr lang="en-GB" sz="1275" spc="-37" baseline="9803" noProof="0" dirty="0">
                          <a:latin typeface="Arial"/>
                          <a:cs typeface="Arial"/>
                        </a:rPr>
                        <a:t>Age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16</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24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25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34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35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44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45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54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55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64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65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74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75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84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a:cs typeface="Arial"/>
                        </a:rPr>
                        <a:t>Q2.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only</a:t>
                      </a:r>
                      <a:r>
                        <a:rPr lang="en-GB" sz="850" spc="-20" noProof="0" dirty="0">
                          <a:latin typeface="Arial"/>
                          <a:cs typeface="Arial"/>
                        </a:rPr>
                        <a:t> </a:t>
                      </a:r>
                      <a:r>
                        <a:rPr lang="en-GB" sz="850" noProof="0" dirty="0">
                          <a:latin typeface="Arial"/>
                          <a:cs typeface="Arial"/>
                        </a:rPr>
                        <a:t>spoke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primary</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spc="-10" noProof="0" dirty="0">
                          <a:latin typeface="Arial"/>
                          <a:cs typeface="Arial"/>
                        </a:rPr>
                        <a:t>professional </a:t>
                      </a:r>
                      <a:r>
                        <a:rPr lang="en-GB" sz="850" noProof="0" dirty="0">
                          <a:latin typeface="Arial"/>
                          <a:cs typeface="Arial"/>
                        </a:rPr>
                        <a:t>once</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twice</a:t>
                      </a:r>
                      <a:r>
                        <a:rPr lang="en-GB" sz="850" spc="-20" noProof="0" dirty="0">
                          <a:latin typeface="Arial"/>
                          <a:cs typeface="Arial"/>
                        </a:rPr>
                        <a:t> </a:t>
                      </a:r>
                      <a:r>
                        <a:rPr lang="en-GB" sz="850" noProof="0" dirty="0">
                          <a:latin typeface="Arial"/>
                          <a:cs typeface="Arial"/>
                        </a:rPr>
                        <a:t>before</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4795">
                <a:tc>
                  <a:txBody>
                    <a:bodyPr/>
                    <a:lstStyle/>
                    <a:p>
                      <a:pPr marL="27940" marR="127635">
                        <a:lnSpc>
                          <a:spcPts val="860"/>
                        </a:lnSpc>
                        <a:spcBef>
                          <a:spcPts val="155"/>
                        </a:spcBef>
                      </a:pPr>
                      <a:r>
                        <a:rPr lang="en-GB" sz="850" noProof="0" dirty="0">
                          <a:latin typeface="Arial"/>
                          <a:cs typeface="Arial"/>
                        </a:rPr>
                        <a:t>Q3.</a:t>
                      </a:r>
                      <a:r>
                        <a:rPr lang="en-GB" sz="850" spc="-20" noProof="0" dirty="0">
                          <a:latin typeface="Arial"/>
                          <a:cs typeface="Arial"/>
                        </a:rPr>
                        <a:t> </a:t>
                      </a:r>
                      <a:r>
                        <a:rPr lang="en-GB" sz="850" noProof="0" dirty="0">
                          <a:latin typeface="Arial"/>
                          <a:cs typeface="Arial"/>
                        </a:rPr>
                        <a:t>Referral</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diagnosis</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6" name="agegroup_tbl_section2"/>
          <p:cNvGraphicFramePr>
            <a:graphicFrameLocks noGrp="1"/>
          </p:cNvGraphicFramePr>
          <p:nvPr>
            <p:extLst>
              <p:ext uri="{D42A27DB-BD31-4B8C-83A1-F6EECF244321}">
                <p14:modId xmlns:p14="http://schemas.microsoft.com/office/powerpoint/2010/main" val="990178447"/>
              </p:ext>
            </p:extLst>
          </p:nvPr>
        </p:nvGraphicFramePr>
        <p:xfrm>
          <a:off x="428815" y="2807363"/>
          <a:ext cx="6776317" cy="166624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8595">
                <a:tc gridSpan="10">
                  <a:txBody>
                    <a:bodyPr/>
                    <a:lstStyle/>
                    <a:p>
                      <a:pPr marL="27940">
                        <a:lnSpc>
                          <a:spcPct val="100000"/>
                        </a:lnSpc>
                        <a:spcBef>
                          <a:spcPts val="45"/>
                        </a:spcBef>
                        <a:tabLst>
                          <a:tab pos="4606290" algn="l"/>
                        </a:tabLst>
                      </a:pPr>
                      <a:r>
                        <a:rPr lang="en-GB" sz="1050" b="1" spc="-20" noProof="0" dirty="0">
                          <a:solidFill>
                            <a:srgbClr val="336E9F"/>
                          </a:solidFill>
                          <a:latin typeface="Arial"/>
                          <a:cs typeface="Arial"/>
                        </a:rPr>
                        <a:t>DIAGNOSTIC </a:t>
                      </a:r>
                      <a:r>
                        <a:rPr lang="en-GB" sz="1050" b="1" spc="-10" noProof="0" dirty="0">
                          <a:solidFill>
                            <a:srgbClr val="336E9F"/>
                          </a:solidFill>
                          <a:latin typeface="Arial"/>
                          <a:cs typeface="Arial"/>
                        </a:rPr>
                        <a:t>TESTS</a:t>
                      </a:r>
                      <a:r>
                        <a:rPr lang="en-GB" sz="1050" b="1" noProof="0" dirty="0">
                          <a:solidFill>
                            <a:srgbClr val="336E9F"/>
                          </a:solidFill>
                          <a:latin typeface="Arial"/>
                          <a:cs typeface="Arial"/>
                        </a:rPr>
                        <a:t>	</a:t>
                      </a:r>
                      <a:r>
                        <a:rPr lang="en-GB" sz="1275" spc="-37" baseline="9803" noProof="0" dirty="0">
                          <a:latin typeface="Arial"/>
                          <a:cs typeface="Arial"/>
                        </a:rPr>
                        <a:t>Age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16</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24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25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34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35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44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45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54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55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64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65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74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75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84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20" noProof="0" dirty="0">
                          <a:latin typeface="Arial"/>
                          <a:cs typeface="Arial"/>
                        </a:rPr>
                        <a:t>have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needed</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spc="-25" noProof="0" dirty="0">
                          <a:latin typeface="Arial"/>
                          <a:cs typeface="Arial"/>
                        </a:rPr>
                        <a:t>for</a:t>
                      </a:r>
                      <a:r>
                        <a:rPr lang="en-GB" sz="850" spc="500" noProof="0" dirty="0">
                          <a:latin typeface="Arial"/>
                          <a:cs typeface="Arial"/>
                        </a:rPr>
                        <a:t> </a:t>
                      </a:r>
                      <a:r>
                        <a:rPr lang="en-GB" sz="850" noProof="0" dirty="0">
                          <a:latin typeface="Arial"/>
                          <a:cs typeface="Arial"/>
                        </a:rPr>
                        <a:t>diagnostic</a:t>
                      </a:r>
                      <a:r>
                        <a:rPr lang="en-GB" sz="850" spc="-3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205740">
                        <a:lnSpc>
                          <a:spcPts val="860"/>
                        </a:lnSpc>
                        <a:spcBef>
                          <a:spcPts val="155"/>
                        </a:spcBef>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when</a:t>
                      </a:r>
                      <a:r>
                        <a:rPr lang="en-GB" sz="850" spc="-30" noProof="0" dirty="0">
                          <a:latin typeface="Arial"/>
                          <a:cs typeface="Arial"/>
                        </a:rPr>
                        <a:t> </a:t>
                      </a:r>
                      <a:r>
                        <a:rPr lang="en-GB" sz="850" noProof="0" dirty="0">
                          <a:latin typeface="Arial"/>
                          <a:cs typeface="Arial"/>
                        </a:rPr>
                        <a:t>receiving</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agegroup_tbl_section3"/>
          <p:cNvGraphicFramePr>
            <a:graphicFrameLocks noGrp="1"/>
          </p:cNvGraphicFramePr>
          <p:nvPr>
            <p:extLst>
              <p:ext uri="{D42A27DB-BD31-4B8C-83A1-F6EECF244321}">
                <p14:modId xmlns:p14="http://schemas.microsoft.com/office/powerpoint/2010/main" val="97624266"/>
              </p:ext>
            </p:extLst>
          </p:nvPr>
        </p:nvGraphicFramePr>
        <p:xfrm>
          <a:off x="429133" y="4686020"/>
          <a:ext cx="6776317" cy="16656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FINDING</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OUT</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THAT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YOU</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HAD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panose="020B0604020202020204" pitchFamily="34" charset="0"/>
                          <a:cs typeface="Arial" panose="020B0604020202020204" pitchFamily="34" charset="0"/>
                        </a:rPr>
                        <a:t>Q12.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family </a:t>
                      </a:r>
                      <a:r>
                        <a:rPr lang="en-GB" sz="850" noProof="0" dirty="0">
                          <a:latin typeface="Arial" panose="020B0604020202020204" pitchFamily="34" charset="0"/>
                          <a:cs typeface="Arial" panose="020B0604020202020204" pitchFamily="34" charset="0"/>
                        </a:rPr>
                        <a:t>member,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friend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Q13.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sensitively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they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cancer</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Q14.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could</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appropriate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8" name="agegroup_tbl_section4"/>
          <p:cNvGraphicFramePr>
            <a:graphicFrameLocks noGrp="1"/>
          </p:cNvGraphicFramePr>
          <p:nvPr>
            <p:extLst>
              <p:ext uri="{D42A27DB-BD31-4B8C-83A1-F6EECF244321}">
                <p14:modId xmlns:p14="http://schemas.microsoft.com/office/powerpoint/2010/main" val="783827640"/>
              </p:ext>
            </p:extLst>
          </p:nvPr>
        </p:nvGraphicFramePr>
        <p:xfrm>
          <a:off x="429133" y="6605320"/>
          <a:ext cx="6776317" cy="113347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40"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A</a:t>
                      </a:r>
                      <a:r>
                        <a:rPr lang="en-GB" sz="1050" b="1" spc="-4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MAIN</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5" noProof="0" dirty="0">
                          <a:solidFill>
                            <a:srgbClr val="336E9F"/>
                          </a:solidFill>
                          <a:latin typeface="Arial" panose="020B0604020202020204" pitchFamily="34" charset="0"/>
                          <a:cs typeface="Arial" panose="020B0604020202020204" pitchFamily="34" charset="0"/>
                        </a:rPr>
                        <a:t>CONTACT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PERSON</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5400">
                        <a:lnSpc>
                          <a:spcPts val="860"/>
                        </a:lnSpc>
                        <a:spcBef>
                          <a:spcPts val="155"/>
                        </a:spcBef>
                      </a:pPr>
                      <a:r>
                        <a:rPr lang="en-GB" sz="850" noProof="0" dirty="0">
                          <a:latin typeface="Arial" panose="020B0604020202020204" pitchFamily="34" charset="0"/>
                          <a:cs typeface="Arial" panose="020B0604020202020204" pitchFamily="34" charset="0"/>
                        </a:rPr>
                        <a:t>Q17.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point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care team</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panose="020B0604020202020204" pitchFamily="34" charset="0"/>
                          <a:cs typeface="Arial" panose="020B0604020202020204" pitchFamily="34" charset="0"/>
                        </a:rPr>
                        <a:t>Q18.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found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quite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easy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their </a:t>
                      </a:r>
                      <a:r>
                        <a:rPr lang="en-GB" sz="850" noProof="0" dirty="0">
                          <a:latin typeface="Arial" panose="020B0604020202020204" pitchFamily="34" charset="0"/>
                          <a:cs typeface="Arial" panose="020B0604020202020204" pitchFamily="34" charset="0"/>
                        </a:rPr>
                        <a:t>main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person</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187960">
                        <a:lnSpc>
                          <a:spcPts val="860"/>
                        </a:lnSpc>
                        <a:spcBef>
                          <a:spcPts val="155"/>
                        </a:spcBef>
                      </a:pPr>
                      <a:r>
                        <a:rPr lang="en-GB" sz="850" noProof="0" dirty="0">
                          <a:latin typeface="Arial" panose="020B0604020202020204" pitchFamily="34" charset="0"/>
                          <a:cs typeface="Arial" panose="020B0604020202020204" pitchFamily="34" charset="0"/>
                        </a:rPr>
                        <a:t>Q19.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found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person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quite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helpful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9" name="agegroup_tbl_section5"/>
          <p:cNvGraphicFramePr>
            <a:graphicFrameLocks noGrp="1"/>
          </p:cNvGraphicFramePr>
          <p:nvPr>
            <p:extLst>
              <p:ext uri="{D42A27DB-BD31-4B8C-83A1-F6EECF244321}">
                <p14:modId xmlns:p14="http://schemas.microsoft.com/office/powerpoint/2010/main" val="3830563653"/>
              </p:ext>
            </p:extLst>
          </p:nvPr>
        </p:nvGraphicFramePr>
        <p:xfrm>
          <a:off x="429133" y="7993252"/>
          <a:ext cx="6776317" cy="16192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8595">
                <a:tc gridSpan="10">
                  <a:txBody>
                    <a:bodyPr/>
                    <a:lstStyle/>
                    <a:p>
                      <a:pPr marL="27940">
                        <a:lnSpc>
                          <a:spcPct val="100000"/>
                        </a:lnSpc>
                        <a:spcBef>
                          <a:spcPts val="45"/>
                        </a:spcBef>
                        <a:tabLst>
                          <a:tab pos="4606290" algn="l"/>
                        </a:tabLst>
                      </a:pPr>
                      <a:r>
                        <a:rPr lang="en-GB" sz="1050" b="1" spc="-25" noProof="0" dirty="0">
                          <a:solidFill>
                            <a:srgbClr val="336E9F"/>
                          </a:solidFill>
                          <a:latin typeface="Arial" panose="020B0604020202020204" pitchFamily="34" charset="0"/>
                          <a:cs typeface="Arial" panose="020B0604020202020204" pitchFamily="34" charset="0"/>
                        </a:rPr>
                        <a:t>DECIDING</a:t>
                      </a:r>
                      <a:r>
                        <a:rPr lang="en-GB" sz="1050" b="1" spc="-50"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ON</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THE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BEST</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TREATMENT</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Q20.</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they </a:t>
                      </a:r>
                      <a:r>
                        <a:rPr lang="en-GB" sz="850" noProof="0" dirty="0">
                          <a:latin typeface="Arial" panose="020B0604020202020204" pitchFamily="34" charset="0"/>
                          <a:cs typeface="Arial" panose="020B0604020202020204" pitchFamily="34" charset="0"/>
                        </a:rPr>
                        <a:t>wanted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panose="020B0604020202020204" pitchFamily="34" charset="0"/>
                          <a:cs typeface="Arial" panose="020B0604020202020204" pitchFamily="34" charset="0"/>
                        </a:rPr>
                        <a:t>Q22.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 / or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5" noProof="0" dirty="0">
                          <a:latin typeface="Arial" panose="020B0604020202020204" pitchFamily="34" charset="0"/>
                          <a:cs typeface="Arial" panose="020B0604020202020204" pitchFamily="34" charset="0"/>
                        </a:rPr>
                        <a:t> as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wanted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decisions </a:t>
                      </a:r>
                      <a:r>
                        <a:rPr lang="en-GB" sz="850" noProof="0" dirty="0">
                          <a:latin typeface="Arial" panose="020B0604020202020204" pitchFamily="34" charset="0"/>
                          <a:cs typeface="Arial" panose="020B0604020202020204" pitchFamily="34" charset="0"/>
                        </a:rPr>
                        <a:t>about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5285">
                <a:tc>
                  <a:txBody>
                    <a:bodyPr/>
                    <a:lstStyle/>
                    <a:p>
                      <a:pPr marL="27940" marR="67310">
                        <a:lnSpc>
                          <a:spcPts val="860"/>
                        </a:lnSpc>
                        <a:spcBef>
                          <a:spcPts val="155"/>
                        </a:spcBef>
                      </a:pPr>
                      <a:r>
                        <a:rPr lang="en-GB" sz="850" noProof="0" dirty="0">
                          <a:latin typeface="Arial" panose="020B0604020202020204" pitchFamily="34" charset="0"/>
                          <a:cs typeface="Arial" panose="020B0604020202020204" pitchFamily="34" charset="0"/>
                        </a:rPr>
                        <a:t>Q23.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further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different </a:t>
                      </a:r>
                      <a:r>
                        <a:rPr lang="en-GB" sz="850" noProof="0" dirty="0">
                          <a:latin typeface="Arial" panose="020B0604020202020204" pitchFamily="34" charset="0"/>
                          <a:cs typeface="Arial" panose="020B0604020202020204" pitchFamily="34" charset="0"/>
                        </a:rPr>
                        <a:t>healthcare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making</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2" name="object 2">
            <a:extLst>
              <a:ext uri="{FF2B5EF4-FFF2-40B4-BE49-F238E27FC236}">
                <a16:creationId xmlns:a16="http://schemas.microsoft.com/office/drawing/2014/main" id="{96D0D617-31A6-B486-C9FF-6251A38D3EA2}"/>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4" name="txt_org_name">
            <a:extLst>
              <a:ext uri="{FF2B5EF4-FFF2-40B4-BE49-F238E27FC236}">
                <a16:creationId xmlns:a16="http://schemas.microsoft.com/office/drawing/2014/main" id="{532559D3-8083-B3CA-CD52-CC08D4F7B9E1}"/>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5" name="txt_survey">
            <a:extLst>
              <a:ext uri="{FF2B5EF4-FFF2-40B4-BE49-F238E27FC236}">
                <a16:creationId xmlns:a16="http://schemas.microsoft.com/office/drawing/2014/main" id="{6DA2EA87-7185-A71E-F2FA-83BD9CF42BB8}"/>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2" name="Group 11">
            <a:extLst>
              <a:ext uri="{FF2B5EF4-FFF2-40B4-BE49-F238E27FC236}">
                <a16:creationId xmlns:a16="http://schemas.microsoft.com/office/drawing/2014/main" id="{C061B3B0-8B80-1AB1-C5BF-C445163CE66B}"/>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6" name="object 4">
              <a:hlinkClick r:id="rId2" action="ppaction://hlinksldjump"/>
              <a:extLst>
                <a:ext uri="{FF2B5EF4-FFF2-40B4-BE49-F238E27FC236}">
                  <a16:creationId xmlns:a16="http://schemas.microsoft.com/office/drawing/2014/main" id="{9D6ADC90-8E6C-3300-812A-B4066662C822}"/>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7" name="object 3">
              <a:hlinkClick r:id="rId2" action="ppaction://hlinksldjump"/>
              <a:extLst>
                <a:ext uri="{FF2B5EF4-FFF2-40B4-BE49-F238E27FC236}">
                  <a16:creationId xmlns:a16="http://schemas.microsoft.com/office/drawing/2014/main" id="{B0253EDF-FABA-AA6B-85B1-27FE676EDB8F}"/>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695272BA-CC30-E99A-EB11-3DADEB0B0B01}"/>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8A38830-7B52-431E-B1D3-2B5BED4D13EB}" type="slidenum">
              <a:rPr lang="en-GB" spc="-25" noProof="0" smtClean="0"/>
              <a:t>27</a:t>
            </a:fld>
            <a:endParaRPr lang="en-GB" spc="-25" noProof="0" dirty="0"/>
          </a:p>
        </p:txBody>
      </p:sp>
      <p:sp>
        <p:nvSpPr>
          <p:cNvPr id="11" name="object 1">
            <a:extLst>
              <a:ext uri="{FF2B5EF4-FFF2-40B4-BE49-F238E27FC236}">
                <a16:creationId xmlns:a16="http://schemas.microsoft.com/office/drawing/2014/main" id="{15A781EA-EE09-5BB4-F10C-E082CCE36D8C}"/>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Age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agegroup_tbl_section6"/>
          <p:cNvGraphicFramePr>
            <a:graphicFrameLocks noGrp="1"/>
          </p:cNvGraphicFramePr>
          <p:nvPr>
            <p:extLst>
              <p:ext uri="{D42A27DB-BD31-4B8C-83A1-F6EECF244321}">
                <p14:modId xmlns:p14="http://schemas.microsoft.com/office/powerpoint/2010/main" val="1272227390"/>
              </p:ext>
            </p:extLst>
          </p:nvPr>
        </p:nvGraphicFramePr>
        <p:xfrm>
          <a:off x="435902" y="1725217"/>
          <a:ext cx="6776317" cy="11347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CARE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PLANNING</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discussion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concerns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Q25.</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member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create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address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concerns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42875">
                        <a:lnSpc>
                          <a:spcPts val="860"/>
                        </a:lnSpc>
                        <a:spcBef>
                          <a:spcPts val="155"/>
                        </a:spcBef>
                      </a:pPr>
                      <a:r>
                        <a:rPr lang="en-GB" sz="850" noProof="0" dirty="0">
                          <a:latin typeface="Arial" panose="020B0604020202020204" pitchFamily="34" charset="0"/>
                          <a:cs typeface="Arial" panose="020B0604020202020204" pitchFamily="34" charset="0"/>
                        </a:rPr>
                        <a:t>Q26.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reviewed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20" noProof="0" dirty="0">
                          <a:latin typeface="Arial" panose="020B0604020202020204" pitchFamily="34" charset="0"/>
                          <a:cs typeface="Arial" panose="020B0604020202020204" pitchFamily="34" charset="0"/>
                        </a:rPr>
                        <a:t> with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ensure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date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agegroup_tbl_section7"/>
          <p:cNvGraphicFramePr>
            <a:graphicFrameLocks noGrp="1"/>
          </p:cNvGraphicFramePr>
          <p:nvPr>
            <p:extLst>
              <p:ext uri="{D42A27DB-BD31-4B8C-83A1-F6EECF244321}">
                <p14:modId xmlns:p14="http://schemas.microsoft.com/office/powerpoint/2010/main" val="4246015944"/>
              </p:ext>
            </p:extLst>
          </p:nvPr>
        </p:nvGraphicFramePr>
        <p:xfrm>
          <a:off x="429133" y="3069590"/>
          <a:ext cx="6776317" cy="113411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8595">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HOSPITAL</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STAFF</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panose="020B0604020202020204" pitchFamily="34" charset="0"/>
                          <a:cs typeface="Arial" panose="020B0604020202020204" pitchFamily="34" charset="0"/>
                        </a:rPr>
                        <a:t>Q27.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provided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relevant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available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support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panose="020B0604020202020204" pitchFamily="34" charset="0"/>
                          <a:cs typeface="Arial" panose="020B0604020202020204" pitchFamily="34" charset="0"/>
                        </a:rPr>
                        <a:t>Q28.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level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overall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health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97790">
                        <a:lnSpc>
                          <a:spcPts val="860"/>
                        </a:lnSpc>
                        <a:spcBef>
                          <a:spcPts val="155"/>
                        </a:spcBef>
                      </a:pPr>
                      <a:r>
                        <a:rPr lang="en-GB" sz="850" noProof="0" dirty="0">
                          <a:latin typeface="Arial" panose="020B0604020202020204" pitchFamily="34" charset="0"/>
                          <a:cs typeface="Arial" panose="020B0604020202020204" pitchFamily="34" charset="0"/>
                        </a:rPr>
                        <a:t>Q29.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how</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get </a:t>
                      </a:r>
                      <a:r>
                        <a:rPr lang="en-GB" sz="850" noProof="0" dirty="0">
                          <a:latin typeface="Arial" panose="020B0604020202020204" pitchFamily="34" charset="0"/>
                          <a:cs typeface="Arial" panose="020B0604020202020204" pitchFamily="34" charset="0"/>
                        </a:rPr>
                        <a:t>financial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benefits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7" name="agegroup_tbl_section8"/>
          <p:cNvGraphicFramePr>
            <a:graphicFrameLocks noGrp="1"/>
          </p:cNvGraphicFramePr>
          <p:nvPr>
            <p:extLst>
              <p:ext uri="{D42A27DB-BD31-4B8C-83A1-F6EECF244321}">
                <p14:modId xmlns:p14="http://schemas.microsoft.com/office/powerpoint/2010/main" val="3441932598"/>
              </p:ext>
            </p:extLst>
          </p:nvPr>
        </p:nvGraphicFramePr>
        <p:xfrm>
          <a:off x="429133" y="4420336"/>
          <a:ext cx="6776317" cy="305498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a:cs typeface="Arial"/>
                        </a:rPr>
                        <a:t>HOSPITAL CARE</a:t>
                      </a:r>
                      <a:r>
                        <a:rPr lang="en-GB" sz="1050" b="1" noProof="0" dirty="0">
                          <a:solidFill>
                            <a:srgbClr val="336E9F"/>
                          </a:solidFill>
                          <a:latin typeface="Arial"/>
                          <a:cs typeface="Arial"/>
                        </a:rPr>
                        <a:t>	</a:t>
                      </a:r>
                      <a:r>
                        <a:rPr lang="en-GB" sz="1275" spc="-37" baseline="9803" noProof="0" dirty="0">
                          <a:latin typeface="Arial"/>
                          <a:cs typeface="Arial"/>
                        </a:rPr>
                        <a:t>Age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16</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24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25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34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35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44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45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54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55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64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65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74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75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84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528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sp>
        <p:nvSpPr>
          <p:cNvPr id="2" name="object 2">
            <a:extLst>
              <a:ext uri="{FF2B5EF4-FFF2-40B4-BE49-F238E27FC236}">
                <a16:creationId xmlns:a16="http://schemas.microsoft.com/office/drawing/2014/main" id="{6C10B511-BE4A-BE1E-6E30-B13F1EA7FBD4}"/>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5B5E940D-E09B-A747-8F52-384657090FC9}"/>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F8D3E6F4-CD72-CB55-AFBC-3B9243052072}"/>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0" name="Group 9">
            <a:extLst>
              <a:ext uri="{FF2B5EF4-FFF2-40B4-BE49-F238E27FC236}">
                <a16:creationId xmlns:a16="http://schemas.microsoft.com/office/drawing/2014/main" id="{03D0BA55-7C3E-A240-DCF3-E6095822DF6E}"/>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4" name="object 4">
              <a:hlinkClick r:id="rId2" action="ppaction://hlinksldjump"/>
              <a:extLst>
                <a:ext uri="{FF2B5EF4-FFF2-40B4-BE49-F238E27FC236}">
                  <a16:creationId xmlns:a16="http://schemas.microsoft.com/office/drawing/2014/main" id="{F7847FDD-9B1C-AAD4-719D-799EB6B20B0C}"/>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2" action="ppaction://hlinksldjump"/>
              <a:extLst>
                <a:ext uri="{FF2B5EF4-FFF2-40B4-BE49-F238E27FC236}">
                  <a16:creationId xmlns:a16="http://schemas.microsoft.com/office/drawing/2014/main" id="{0152C8C6-C81B-697C-41A8-CE659B315217}"/>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FB02830F-36A0-C6FC-42C6-6CBAD7F8B26A}"/>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A6142AC4-C9EA-4D7A-A054-79ACEAF04550}" type="slidenum">
              <a:rPr lang="en-GB" spc="-25" noProof="0" smtClean="0"/>
              <a:t>28</a:t>
            </a:fld>
            <a:endParaRPr lang="en-GB" spc="-25" noProof="0" dirty="0"/>
          </a:p>
        </p:txBody>
      </p:sp>
      <p:sp>
        <p:nvSpPr>
          <p:cNvPr id="12" name="object 1">
            <a:extLst>
              <a:ext uri="{FF2B5EF4-FFF2-40B4-BE49-F238E27FC236}">
                <a16:creationId xmlns:a16="http://schemas.microsoft.com/office/drawing/2014/main" id="{00C021CD-2947-CC48-A3EE-AB0C916ACE53}"/>
              </a:ext>
              <a:ext uri="{C183D7F6-B498-43B3-948B-1728B52AA6E4}">
                <adec:decorative xmlns:adec="http://schemas.microsoft.com/office/drawing/2017/decorative" val="0"/>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Age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agegroup_tbl_section9"/>
          <p:cNvGraphicFramePr>
            <a:graphicFrameLocks noGrp="1"/>
          </p:cNvGraphicFramePr>
          <p:nvPr>
            <p:extLst>
              <p:ext uri="{D42A27DB-BD31-4B8C-83A1-F6EECF244321}">
                <p14:modId xmlns:p14="http://schemas.microsoft.com/office/powerpoint/2010/main" val="3895029208"/>
              </p:ext>
            </p:extLst>
          </p:nvPr>
        </p:nvGraphicFramePr>
        <p:xfrm>
          <a:off x="429133" y="1708785"/>
          <a:ext cx="6776317" cy="325691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TREATMENT</a:t>
                      </a:r>
                      <a:r>
                        <a:rPr lang="en-GB" sz="1050" b="1" noProof="0" dirty="0">
                          <a:solidFill>
                            <a:srgbClr val="336E9F"/>
                          </a:solidFill>
                          <a:latin typeface="Arial"/>
                          <a:cs typeface="Arial"/>
                        </a:rPr>
                        <a:t>	</a:t>
                      </a:r>
                      <a:r>
                        <a:rPr lang="en-GB" sz="1275" spc="-37" baseline="9803" noProof="0" dirty="0">
                          <a:latin typeface="Arial"/>
                          <a:cs typeface="Arial"/>
                        </a:rPr>
                        <a:t>Age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16</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24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25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34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35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44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45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54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55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64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65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74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75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84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a:cs typeface="Arial"/>
                        </a:rPr>
                        <a:t>Q41_1.</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a:cs typeface="Arial"/>
                        </a:rPr>
                        <a:t>Q41_2.</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a:cs typeface="Arial"/>
                        </a:rPr>
                        <a:t>Q41_3.</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a:cs typeface="Arial"/>
                        </a:rPr>
                        <a:t>Q41_4.</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0"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noProof="0" dirty="0">
                          <a:latin typeface="Arial"/>
                          <a:cs typeface="Arial"/>
                        </a:rPr>
                        <a:t>hormone</a:t>
                      </a:r>
                      <a:r>
                        <a:rPr lang="en-GB" sz="850" spc="-40"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a:cs typeface="Arial"/>
                        </a:rPr>
                        <a:t>Q41_5.</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a:cs typeface="Arial"/>
                        </a:rPr>
                        <a:t>Q42_1.</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a:cs typeface="Arial"/>
                        </a:rPr>
                        <a:t>Q42_2.</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a:cs typeface="Arial"/>
                        </a:rPr>
                        <a:t>Q42_3.</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a:cs typeface="Arial"/>
                        </a:rPr>
                        <a:t>Q42_4.</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30" noProof="0" dirty="0">
                          <a:latin typeface="Arial"/>
                          <a:cs typeface="Arial"/>
                        </a:rPr>
                        <a:t> </a:t>
                      </a:r>
                      <a:r>
                        <a:rPr lang="en-GB" sz="850" noProof="0" dirty="0">
                          <a:latin typeface="Arial"/>
                          <a:cs typeface="Arial"/>
                        </a:rPr>
                        <a:t>hormone</a:t>
                      </a:r>
                      <a:r>
                        <a:rPr lang="en-GB" sz="850" spc="-25"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a:cs typeface="Arial"/>
                        </a:rPr>
                        <a:t>Q42_5.</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64795">
                <a:tc>
                  <a:txBody>
                    <a:bodyPr/>
                    <a:lstStyle/>
                    <a:p>
                      <a:pPr marL="27940" marR="79375">
                        <a:lnSpc>
                          <a:spcPts val="860"/>
                        </a:lnSpc>
                        <a:spcBef>
                          <a:spcPts val="155"/>
                        </a:spcBef>
                      </a:pPr>
                      <a:r>
                        <a:rPr lang="en-GB" sz="850" noProof="0" dirty="0">
                          <a:latin typeface="Arial"/>
                          <a:cs typeface="Arial"/>
                        </a:rPr>
                        <a:t>Q43.</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waiting</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at</a:t>
                      </a:r>
                      <a:r>
                        <a:rPr lang="en-GB" sz="850" spc="-15" noProof="0" dirty="0">
                          <a:latin typeface="Arial"/>
                          <a:cs typeface="Arial"/>
                        </a:rPr>
                        <a:t> </a:t>
                      </a:r>
                      <a:r>
                        <a:rPr lang="en-GB" sz="850" noProof="0" dirty="0">
                          <a:latin typeface="Arial"/>
                          <a:cs typeface="Arial"/>
                        </a:rPr>
                        <a:t>clinic</a:t>
                      </a:r>
                      <a:r>
                        <a:rPr lang="en-GB" sz="850" spc="-15" noProof="0" dirty="0">
                          <a:latin typeface="Arial"/>
                          <a:cs typeface="Arial"/>
                        </a:rPr>
                        <a:t> </a:t>
                      </a:r>
                      <a:r>
                        <a:rPr lang="en-GB" sz="850" spc="-25" noProof="0" dirty="0">
                          <a:latin typeface="Arial"/>
                          <a:cs typeface="Arial"/>
                        </a:rPr>
                        <a:t>and </a:t>
                      </a:r>
                      <a:r>
                        <a:rPr lang="en-GB" sz="850" noProof="0" dirty="0">
                          <a:latin typeface="Arial"/>
                          <a:cs typeface="Arial"/>
                        </a:rPr>
                        <a:t>day</a:t>
                      </a:r>
                      <a:r>
                        <a:rPr lang="en-GB" sz="850" spc="-20" noProof="0" dirty="0">
                          <a:latin typeface="Arial"/>
                          <a:cs typeface="Arial"/>
                        </a:rPr>
                        <a:t> </a:t>
                      </a:r>
                      <a:r>
                        <a:rPr lang="en-GB" sz="850" noProof="0" dirty="0">
                          <a:latin typeface="Arial"/>
                          <a:cs typeface="Arial"/>
                        </a:rPr>
                        <a:t>unit</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bl>
          </a:graphicData>
        </a:graphic>
      </p:graphicFrame>
      <p:graphicFrame>
        <p:nvGraphicFramePr>
          <p:cNvPr id="6" name="agegroup_tbl_section10"/>
          <p:cNvGraphicFramePr>
            <a:graphicFrameLocks noGrp="1"/>
          </p:cNvGraphicFramePr>
          <p:nvPr>
            <p:extLst>
              <p:ext uri="{D42A27DB-BD31-4B8C-83A1-F6EECF244321}">
                <p14:modId xmlns:p14="http://schemas.microsoft.com/office/powerpoint/2010/main" val="3640934202"/>
              </p:ext>
            </p:extLst>
          </p:nvPr>
        </p:nvGraphicFramePr>
        <p:xfrm>
          <a:off x="429133" y="5157875"/>
          <a:ext cx="6776317" cy="199390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8595">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IMMEDIATE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LONG</a:t>
                      </a:r>
                      <a:r>
                        <a:rPr lang="en-GB" sz="1050" b="1" spc="-45" noProof="0" dirty="0">
                          <a:solidFill>
                            <a:srgbClr val="336E9F"/>
                          </a:solidFill>
                          <a:latin typeface="Arial" panose="020B0604020202020204" pitchFamily="34" charset="0"/>
                          <a:cs typeface="Arial" panose="020B0604020202020204" pitchFamily="34" charset="0"/>
                        </a:rPr>
                        <a:t>-</a:t>
                      </a:r>
                      <a:r>
                        <a:rPr lang="en-GB" sz="1050" b="1" spc="-20" noProof="0" dirty="0">
                          <a:solidFill>
                            <a:srgbClr val="336E9F"/>
                          </a:solidFill>
                          <a:latin typeface="Arial" panose="020B0604020202020204" pitchFamily="34" charset="0"/>
                          <a:cs typeface="Arial" panose="020B0604020202020204" pitchFamily="34" charset="0"/>
                        </a:rPr>
                        <a:t>TERM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SIDE</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EFFECTS</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panose="020B0604020202020204" pitchFamily="34" charset="0"/>
                          <a:cs typeface="Arial" panose="020B0604020202020204" pitchFamily="34" charset="0"/>
                        </a:rPr>
                        <a:t>Q44.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were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panose="020B0604020202020204" pitchFamily="34" charset="0"/>
                          <a:cs typeface="Arial" panose="020B0604020202020204" pitchFamily="34" charset="0"/>
                        </a:rPr>
                        <a:t>Q45.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practical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5" noProof="0" dirty="0">
                          <a:latin typeface="Arial" panose="020B0604020202020204" pitchFamily="34" charset="0"/>
                          <a:cs typeface="Arial" panose="020B0604020202020204" pitchFamily="34" charset="0"/>
                        </a:rPr>
                        <a:t> on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Q46.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a:t>
                      </a:r>
                      <a:r>
                        <a:rPr lang="en-GB" sz="850" noProof="0" dirty="0">
                          <a:latin typeface="Arial" panose="020B0604020202020204" pitchFamily="34" charset="0"/>
                          <a:cs typeface="Arial" panose="020B0604020202020204" pitchFamily="34" charset="0"/>
                        </a:rPr>
                        <a:t>access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side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panose="020B0604020202020204" pitchFamily="34" charset="0"/>
                          <a:cs typeface="Arial" panose="020B0604020202020204" pitchFamily="34" charset="0"/>
                        </a:rPr>
                        <a:t>Q47.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were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understand</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advance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121920">
                        <a:lnSpc>
                          <a:spcPts val="860"/>
                        </a:lnSpc>
                        <a:spcBef>
                          <a:spcPts val="155"/>
                        </a:spcBef>
                      </a:pPr>
                      <a:r>
                        <a:rPr lang="en-GB" sz="850" noProof="0" dirty="0">
                          <a:latin typeface="Arial" panose="020B0604020202020204" pitchFamily="34" charset="0"/>
                          <a:cs typeface="Arial" panose="020B0604020202020204" pitchFamily="34" charset="0"/>
                        </a:rPr>
                        <a:t>Q48.</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managing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impact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0" noProof="0" dirty="0">
                          <a:latin typeface="Arial" panose="020B0604020202020204" pitchFamily="34" charset="0"/>
                          <a:cs typeface="Arial" panose="020B0604020202020204" pitchFamily="34" charset="0"/>
                        </a:rPr>
                        <a:t> 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effects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agegroup_tbl_section11"/>
          <p:cNvGraphicFramePr>
            <a:graphicFrameLocks noGrp="1"/>
          </p:cNvGraphicFramePr>
          <p:nvPr>
            <p:extLst>
              <p:ext uri="{D42A27DB-BD31-4B8C-83A1-F6EECF244321}">
                <p14:modId xmlns:p14="http://schemas.microsoft.com/office/powerpoint/2010/main" val="134675174"/>
              </p:ext>
            </p:extLst>
          </p:nvPr>
        </p:nvGraphicFramePr>
        <p:xfrm>
          <a:off x="429133" y="7327900"/>
          <a:ext cx="6776317" cy="97853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WHILE</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AT</a:t>
                      </a:r>
                      <a:r>
                        <a:rPr lang="en-GB" sz="1050" b="1" spc="-3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HOME</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Q49.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gave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someone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close,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home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5285">
                <a:tc>
                  <a:txBody>
                    <a:bodyPr/>
                    <a:lstStyle/>
                    <a:p>
                      <a:pPr marL="27940" marR="133985">
                        <a:lnSpc>
                          <a:spcPts val="860"/>
                        </a:lnSpc>
                        <a:spcBef>
                          <a:spcPts val="155"/>
                        </a:spcBef>
                      </a:pPr>
                      <a:r>
                        <a:rPr lang="en-GB" sz="850" noProof="0" dirty="0">
                          <a:latin typeface="Arial" panose="020B0604020202020204" pitchFamily="34" charset="0"/>
                          <a:cs typeface="Arial" panose="020B0604020202020204" pitchFamily="34" charset="0"/>
                        </a:rPr>
                        <a:t>Q50.</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During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got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noProof="0" dirty="0">
                          <a:latin typeface="Arial" panose="020B0604020202020204" pitchFamily="34" charset="0"/>
                          <a:cs typeface="Arial" panose="020B0604020202020204" pitchFamily="34" charset="0"/>
                        </a:rPr>
                        <a:t>voluntary</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8" name="agegroup_tbl_section12"/>
          <p:cNvGraphicFramePr>
            <a:graphicFrameLocks noGrp="1"/>
          </p:cNvGraphicFramePr>
          <p:nvPr>
            <p:extLst>
              <p:ext uri="{D42A27DB-BD31-4B8C-83A1-F6EECF244321}">
                <p14:modId xmlns:p14="http://schemas.microsoft.com/office/powerpoint/2010/main" val="3276319364"/>
              </p:ext>
            </p:extLst>
          </p:nvPr>
        </p:nvGraphicFramePr>
        <p:xfrm>
          <a:off x="429133" y="8470900"/>
          <a:ext cx="6776317" cy="119462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CARE</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6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YOUR</a:t>
                      </a:r>
                      <a:r>
                        <a:rPr lang="en-GB" sz="1050" b="1" spc="-55"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GP</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PRACTICE</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panose="020B0604020202020204" pitchFamily="34" charset="0"/>
                          <a:cs typeface="Arial" panose="020B0604020202020204" pitchFamily="34" charset="0"/>
                        </a:rPr>
                        <a:t>Q51.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50%</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45%</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50%</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482400">
                <a:tc>
                  <a:txBody>
                    <a:bodyPr/>
                    <a:lstStyle/>
                    <a:p>
                      <a:pPr marL="27940" marR="187960">
                        <a:lnSpc>
                          <a:spcPts val="860"/>
                        </a:lnSpc>
                        <a:spcBef>
                          <a:spcPts val="155"/>
                        </a:spcBef>
                      </a:pPr>
                      <a:r>
                        <a:rPr lang="en-GB" sz="850" noProof="0" dirty="0">
                          <a:latin typeface="Arial" panose="020B0604020202020204" pitchFamily="34" charset="0"/>
                          <a:cs typeface="Arial" panose="020B0604020202020204" pitchFamily="34" charset="0"/>
                        </a:rPr>
                        <a:t>Q52.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56%</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45%</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41%</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45%</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2" name="object 2">
            <a:extLst>
              <a:ext uri="{FF2B5EF4-FFF2-40B4-BE49-F238E27FC236}">
                <a16:creationId xmlns:a16="http://schemas.microsoft.com/office/drawing/2014/main" id="{879E9538-BD71-4FC0-D1F3-D4834036C556}"/>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3" name="txt_org_name">
            <a:extLst>
              <a:ext uri="{FF2B5EF4-FFF2-40B4-BE49-F238E27FC236}">
                <a16:creationId xmlns:a16="http://schemas.microsoft.com/office/drawing/2014/main" id="{C16238AB-1333-F1C5-455E-863576A25CED}"/>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A3BDB0D2-199D-BC0A-5918-6C6C8936BDDD}"/>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D6EBA704-E5A2-605C-5A6D-61C72477C58C}"/>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5" name="object 4">
              <a:hlinkClick r:id="rId2" action="ppaction://hlinksldjump"/>
              <a:extLst>
                <a:ext uri="{FF2B5EF4-FFF2-40B4-BE49-F238E27FC236}">
                  <a16:creationId xmlns:a16="http://schemas.microsoft.com/office/drawing/2014/main" id="{A6D7B49F-4A0B-C75D-B978-9960789ED4E4}"/>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6" name="object 3">
              <a:hlinkClick r:id="rId2" action="ppaction://hlinksldjump"/>
              <a:extLst>
                <a:ext uri="{FF2B5EF4-FFF2-40B4-BE49-F238E27FC236}">
                  <a16:creationId xmlns:a16="http://schemas.microsoft.com/office/drawing/2014/main" id="{F6A5931D-FA29-A888-AE3E-2C59582325AF}"/>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B2E5CE21-DCDC-96F1-188B-70712CF9C105}"/>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75706D8-74F3-47EA-8226-A946E89E3045}" type="slidenum">
              <a:rPr lang="en-GB" spc="-25" noProof="0" smtClean="0"/>
              <a:t>29</a:t>
            </a:fld>
            <a:endParaRPr lang="en-GB" spc="-25" noProof="0" dirty="0"/>
          </a:p>
        </p:txBody>
      </p:sp>
      <p:sp>
        <p:nvSpPr>
          <p:cNvPr id="10" name="object 1">
            <a:extLst>
              <a:ext uri="{FF2B5EF4-FFF2-40B4-BE49-F238E27FC236}">
                <a16:creationId xmlns:a16="http://schemas.microsoft.com/office/drawing/2014/main" id="{65CD657D-5D35-C7B7-1BFF-9C116A612690}"/>
              </a:ext>
            </a:extLst>
          </p:cNvPr>
          <p:cNvSpPr txBox="1">
            <a:spLocks noGrp="1"/>
          </p:cNvSpPr>
          <p:nvPr>
            <p:ph type="title" idx="4294967295"/>
          </p:nvPr>
        </p:nvSpPr>
        <p:spPr>
          <a:xfrm>
            <a:off x="428815" y="878701"/>
            <a:ext cx="3777018"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Age group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agegroup_tbl_section13"/>
          <p:cNvGraphicFramePr>
            <a:graphicFrameLocks noGrp="1"/>
          </p:cNvGraphicFramePr>
          <p:nvPr>
            <p:extLst>
              <p:ext uri="{D42A27DB-BD31-4B8C-83A1-F6EECF244321}">
                <p14:modId xmlns:p14="http://schemas.microsoft.com/office/powerpoint/2010/main" val="3743253604"/>
              </p:ext>
            </p:extLst>
          </p:nvPr>
        </p:nvGraphicFramePr>
        <p:xfrm>
          <a:off x="429133" y="1750695"/>
          <a:ext cx="6776317" cy="14624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7960">
                <a:tc gridSpan="10">
                  <a:txBody>
                    <a:bodyPr/>
                    <a:lstStyle/>
                    <a:p>
                      <a:pPr marL="27940">
                        <a:lnSpc>
                          <a:spcPct val="100000"/>
                        </a:lnSpc>
                        <a:spcBef>
                          <a:spcPts val="45"/>
                        </a:spcBef>
                        <a:tabLst>
                          <a:tab pos="4606290" algn="l"/>
                        </a:tabLst>
                      </a:pPr>
                      <a:r>
                        <a:rPr lang="en-GB" sz="1050" b="1" spc="-20" noProof="0" dirty="0">
                          <a:solidFill>
                            <a:srgbClr val="336E9F"/>
                          </a:solidFill>
                          <a:latin typeface="Arial" panose="020B0604020202020204" pitchFamily="34" charset="0"/>
                          <a:cs typeface="Arial" panose="020B0604020202020204" pitchFamily="34" charset="0"/>
                        </a:rPr>
                        <a:t>LIVING</a:t>
                      </a:r>
                      <a:r>
                        <a:rPr lang="en-GB" sz="1050" b="1" spc="-4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WITH</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5" noProof="0" dirty="0">
                          <a:solidFill>
                            <a:srgbClr val="336E9F"/>
                          </a:solidFill>
                          <a:latin typeface="Arial" panose="020B0604020202020204" pitchFamily="34" charset="0"/>
                          <a:cs typeface="Arial" panose="020B0604020202020204" pitchFamily="34" charset="0"/>
                        </a:rPr>
                        <a:t>BEYOND</a:t>
                      </a:r>
                      <a:r>
                        <a:rPr lang="en-GB" sz="1050" b="1" spc="-4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r>
                        <a:rPr lang="en-GB" sz="1050" b="1" noProof="0" dirty="0">
                          <a:solidFill>
                            <a:srgbClr val="336E9F"/>
                          </a:solidFill>
                          <a:latin typeface="Arial" panose="020B0604020202020204" pitchFamily="34" charset="0"/>
                          <a:cs typeface="Arial" panose="020B0604020202020204" pitchFamily="34" charset="0"/>
                        </a:rPr>
                        <a:t>	</a:t>
                      </a:r>
                      <a:r>
                        <a:rPr lang="en-GB" sz="1275" spc="-37" baseline="9803" noProof="0" dirty="0">
                          <a:latin typeface="Arial" panose="020B0604020202020204" pitchFamily="34" charset="0"/>
                          <a:cs typeface="Arial" panose="020B0604020202020204" pitchFamily="34" charset="0"/>
                        </a:rPr>
                        <a:t>Age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16</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24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25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35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45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55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65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panose="020B0604020202020204" pitchFamily="34" charset="0"/>
                          <a:cs typeface="Arial" panose="020B0604020202020204" pitchFamily="34" charset="0"/>
                        </a:rPr>
                        <a:t>75</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
                      </a:r>
                      <a:r>
                        <a:rPr lang="en-GB" sz="850" spc="-4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panose="020B0604020202020204" pitchFamily="34" charset="0"/>
                          <a:cs typeface="Arial" panose="020B0604020202020204" pitchFamily="34" charset="0"/>
                        </a:rPr>
                        <a:t>Q53.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5" noProof="0" dirty="0">
                          <a:latin typeface="Arial" panose="020B0604020202020204" pitchFamily="34" charset="0"/>
                          <a:cs typeface="Arial" panose="020B0604020202020204" pitchFamily="34" charset="0"/>
                        </a:rPr>
                        <a:t> get </a:t>
                      </a:r>
                      <a:r>
                        <a:rPr lang="en-GB" sz="850" noProof="0" dirty="0">
                          <a:latin typeface="Arial" panose="020B0604020202020204" pitchFamily="34" charset="0"/>
                          <a:cs typeface="Arial" panose="020B0604020202020204" pitchFamily="34" charset="0"/>
                        </a:rPr>
                        <a:t>enough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emotional</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3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noProof="0" dirty="0">
                          <a:latin typeface="Arial" panose="020B0604020202020204" pitchFamily="34" charset="0"/>
                          <a:cs typeface="Arial" panose="020B0604020202020204" pitchFamily="34" charset="0"/>
                        </a:rPr>
                        <a:t>voluntary</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29%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29%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panose="020B0604020202020204" pitchFamily="34" charset="0"/>
                          <a:cs typeface="Arial" panose="020B0604020202020204" pitchFamily="34" charset="0"/>
                        </a:rPr>
                        <a:t>Q54.</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amount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was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between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final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follow</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appointment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5285">
                <a:tc>
                  <a:txBody>
                    <a:bodyPr/>
                    <a:lstStyle/>
                    <a:p>
                      <a:pPr marL="27940" marR="301625" algn="just">
                        <a:lnSpc>
                          <a:spcPts val="860"/>
                        </a:lnSpc>
                        <a:spcBef>
                          <a:spcPts val="155"/>
                        </a:spcBef>
                      </a:pPr>
                      <a:r>
                        <a:rPr lang="en-GB" sz="850" noProof="0" dirty="0">
                          <a:latin typeface="Arial" panose="020B0604020202020204" pitchFamily="34" charset="0"/>
                          <a:cs typeface="Arial" panose="020B0604020202020204" pitchFamily="34" charset="0"/>
                        </a:rPr>
                        <a:t>Q55.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possibility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signs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spc="-10" noProof="0" dirty="0">
                          <a:latin typeface="Arial" panose="020B0604020202020204" pitchFamily="34" charset="0"/>
                          <a:cs typeface="Arial" panose="020B0604020202020204" pitchFamily="34" charset="0"/>
                        </a:rPr>
                        <a:t>spreading</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agegroup_tbl_section14"/>
          <p:cNvGraphicFramePr>
            <a:graphicFrameLocks noGrp="1"/>
          </p:cNvGraphicFramePr>
          <p:nvPr>
            <p:extLst>
              <p:ext uri="{D42A27DB-BD31-4B8C-83A1-F6EECF244321}">
                <p14:modId xmlns:p14="http://schemas.microsoft.com/office/powerpoint/2010/main" val="1040576522"/>
              </p:ext>
            </p:extLst>
          </p:nvPr>
        </p:nvGraphicFramePr>
        <p:xfrm>
          <a:off x="429133" y="3422650"/>
          <a:ext cx="6776317" cy="12382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442594">
                  <a:extLst>
                    <a:ext uri="{9D8B030D-6E8A-4147-A177-3AD203B41FA5}">
                      <a16:colId xmlns:a16="http://schemas.microsoft.com/office/drawing/2014/main" val="20001"/>
                    </a:ext>
                  </a:extLst>
                </a:gridCol>
                <a:gridCol w="442594">
                  <a:extLst>
                    <a:ext uri="{9D8B030D-6E8A-4147-A177-3AD203B41FA5}">
                      <a16:colId xmlns:a16="http://schemas.microsoft.com/office/drawing/2014/main" val="20002"/>
                    </a:ext>
                  </a:extLst>
                </a:gridCol>
                <a:gridCol w="442595">
                  <a:extLst>
                    <a:ext uri="{9D8B030D-6E8A-4147-A177-3AD203B41FA5}">
                      <a16:colId xmlns:a16="http://schemas.microsoft.com/office/drawing/2014/main" val="20003"/>
                    </a:ext>
                  </a:extLst>
                </a:gridCol>
                <a:gridCol w="442595">
                  <a:extLst>
                    <a:ext uri="{9D8B030D-6E8A-4147-A177-3AD203B41FA5}">
                      <a16:colId xmlns:a16="http://schemas.microsoft.com/office/drawing/2014/main" val="20004"/>
                    </a:ext>
                  </a:extLst>
                </a:gridCol>
                <a:gridCol w="442595">
                  <a:extLst>
                    <a:ext uri="{9D8B030D-6E8A-4147-A177-3AD203B41FA5}">
                      <a16:colId xmlns:a16="http://schemas.microsoft.com/office/drawing/2014/main" val="20005"/>
                    </a:ext>
                  </a:extLst>
                </a:gridCol>
                <a:gridCol w="442595">
                  <a:extLst>
                    <a:ext uri="{9D8B030D-6E8A-4147-A177-3AD203B41FA5}">
                      <a16:colId xmlns:a16="http://schemas.microsoft.com/office/drawing/2014/main" val="20006"/>
                    </a:ext>
                  </a:extLst>
                </a:gridCol>
                <a:gridCol w="442595">
                  <a:extLst>
                    <a:ext uri="{9D8B030D-6E8A-4147-A177-3AD203B41FA5}">
                      <a16:colId xmlns:a16="http://schemas.microsoft.com/office/drawing/2014/main" val="20007"/>
                    </a:ext>
                  </a:extLst>
                </a:gridCol>
                <a:gridCol w="442595">
                  <a:extLst>
                    <a:ext uri="{9D8B030D-6E8A-4147-A177-3AD203B41FA5}">
                      <a16:colId xmlns:a16="http://schemas.microsoft.com/office/drawing/2014/main" val="20008"/>
                    </a:ext>
                  </a:extLst>
                </a:gridCol>
                <a:gridCol w="441959">
                  <a:extLst>
                    <a:ext uri="{9D8B030D-6E8A-4147-A177-3AD203B41FA5}">
                      <a16:colId xmlns:a16="http://schemas.microsoft.com/office/drawing/2014/main" val="20009"/>
                    </a:ext>
                  </a:extLst>
                </a:gridCol>
              </a:tblGrid>
              <a:tr h="188595">
                <a:tc gridSpan="10">
                  <a:txBody>
                    <a:bodyPr/>
                    <a:lstStyle/>
                    <a:p>
                      <a:pPr marL="27940">
                        <a:lnSpc>
                          <a:spcPct val="100000"/>
                        </a:lnSpc>
                        <a:spcBef>
                          <a:spcPts val="45"/>
                        </a:spcBef>
                        <a:tabLst>
                          <a:tab pos="4606290" algn="l"/>
                        </a:tabLst>
                      </a:pPr>
                      <a:r>
                        <a:rPr lang="en-GB" sz="1050" b="1" spc="-20" noProof="0" dirty="0">
                          <a:solidFill>
                            <a:srgbClr val="336E9F"/>
                          </a:solidFill>
                          <a:latin typeface="Arial"/>
                          <a:cs typeface="Arial"/>
                        </a:rPr>
                        <a:t>YOUR</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OVERALL</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NHS</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CARE</a:t>
                      </a:r>
                      <a:r>
                        <a:rPr lang="en-GB" sz="1050" b="1" noProof="0" dirty="0">
                          <a:solidFill>
                            <a:srgbClr val="336E9F"/>
                          </a:solidFill>
                          <a:latin typeface="Arial"/>
                          <a:cs typeface="Arial"/>
                        </a:rPr>
                        <a:t>	</a:t>
                      </a:r>
                      <a:r>
                        <a:rPr lang="en-GB" sz="1275" spc="-37" baseline="9803" noProof="0" dirty="0">
                          <a:latin typeface="Arial"/>
                          <a:cs typeface="Arial"/>
                        </a:rPr>
                        <a:t>Age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16</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24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25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34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35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44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45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54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55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64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65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74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75</a:t>
                      </a:r>
                      <a:r>
                        <a:rPr lang="en-GB" sz="850" spc="-50" noProof="0" dirty="0">
                          <a:latin typeface="Arial"/>
                          <a:cs typeface="Arial"/>
                        </a:rPr>
                        <a:t> </a:t>
                      </a:r>
                      <a:r>
                        <a:rPr lang="en-GB" sz="850" noProof="0" dirty="0">
                          <a:latin typeface="Arial"/>
                          <a:cs typeface="Arial"/>
                        </a:rPr>
                        <a:t>-</a:t>
                      </a:r>
                      <a:r>
                        <a:rPr lang="en-GB" sz="850" spc="-45" noProof="0" dirty="0">
                          <a:latin typeface="Arial"/>
                          <a:cs typeface="Arial"/>
                        </a:rPr>
                        <a:t> </a:t>
                      </a:r>
                      <a:r>
                        <a:rPr lang="en-GB" sz="850" spc="-25" noProof="0" dirty="0">
                          <a:latin typeface="Arial"/>
                          <a:cs typeface="Arial"/>
                        </a:rPr>
                        <a:t>84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a:cs typeface="Arial"/>
                        </a:rPr>
                        <a:t>Q56.</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whole</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worked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spc="-10" noProof="0" dirty="0">
                          <a:latin typeface="Arial"/>
                          <a:cs typeface="Arial"/>
                        </a:rPr>
                        <a:t>together</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184150">
                <a:tc>
                  <a:txBody>
                    <a:bodyPr/>
                    <a:lstStyle/>
                    <a:p>
                      <a:pPr marL="27940">
                        <a:lnSpc>
                          <a:spcPct val="100000"/>
                        </a:lnSpc>
                        <a:spcBef>
                          <a:spcPts val="105"/>
                        </a:spcBef>
                      </a:pPr>
                      <a:r>
                        <a:rPr lang="en-GB" sz="850" noProof="0" dirty="0">
                          <a:latin typeface="Arial"/>
                          <a:cs typeface="Arial"/>
                        </a:rPr>
                        <a:t>Q57.</a:t>
                      </a:r>
                      <a:r>
                        <a:rPr lang="en-GB" sz="850" spc="-20" noProof="0" dirty="0">
                          <a:latin typeface="Arial"/>
                          <a:cs typeface="Arial"/>
                        </a:rPr>
                        <a:t> </a:t>
                      </a:r>
                      <a:r>
                        <a:rPr lang="en-GB" sz="850" noProof="0" dirty="0">
                          <a:latin typeface="Arial"/>
                          <a:cs typeface="Arial"/>
                        </a:rPr>
                        <a:t>Administration</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good</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good</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85%</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82%</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85%</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97%</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a:cs typeface="Arial"/>
                        </a:rPr>
                        <a:t>Q58.</a:t>
                      </a:r>
                      <a:r>
                        <a:rPr lang="en-GB" sz="850" spc="-30" noProof="0" dirty="0">
                          <a:latin typeface="Arial"/>
                          <a:cs typeface="Arial"/>
                        </a:rPr>
                        <a:t> </a:t>
                      </a:r>
                      <a:r>
                        <a:rPr lang="en-GB" sz="850" noProof="0" dirty="0">
                          <a:latin typeface="Arial"/>
                          <a:cs typeface="Arial"/>
                        </a:rPr>
                        <a:t>Cancer</a:t>
                      </a:r>
                      <a:r>
                        <a:rPr lang="en-GB" sz="850" spc="-30" noProof="0" dirty="0">
                          <a:latin typeface="Arial"/>
                          <a:cs typeface="Arial"/>
                        </a:rPr>
                        <a:t> </a:t>
                      </a:r>
                      <a:r>
                        <a:rPr lang="en-GB" sz="850" noProof="0" dirty="0">
                          <a:latin typeface="Arial"/>
                          <a:cs typeface="Arial"/>
                        </a:rPr>
                        <a:t>research</a:t>
                      </a:r>
                      <a:r>
                        <a:rPr lang="en-GB" sz="850" spc="-30" noProof="0" dirty="0">
                          <a:latin typeface="Arial"/>
                          <a:cs typeface="Arial"/>
                        </a:rPr>
                        <a:t> </a:t>
                      </a:r>
                      <a:r>
                        <a:rPr lang="en-GB" sz="850" noProof="0" dirty="0">
                          <a:latin typeface="Arial"/>
                          <a:cs typeface="Arial"/>
                        </a:rPr>
                        <a:t>opportunities</a:t>
                      </a:r>
                      <a:r>
                        <a:rPr lang="en-GB" sz="850" spc="-30" noProof="0" dirty="0">
                          <a:latin typeface="Arial"/>
                          <a:cs typeface="Arial"/>
                        </a:rPr>
                        <a:t> </a:t>
                      </a:r>
                      <a:r>
                        <a:rPr lang="en-GB" sz="850" noProof="0" dirty="0">
                          <a:latin typeface="Arial"/>
                          <a:cs typeface="Arial"/>
                        </a:rPr>
                        <a:t>were</a:t>
                      </a:r>
                      <a:r>
                        <a:rPr lang="en-GB" sz="850" spc="-30" noProof="0" dirty="0">
                          <a:latin typeface="Arial"/>
                          <a:cs typeface="Arial"/>
                        </a:rPr>
                        <a:t> </a:t>
                      </a:r>
                      <a:r>
                        <a:rPr lang="en-GB" sz="850" spc="-10" noProof="0" dirty="0">
                          <a:latin typeface="Arial"/>
                          <a:cs typeface="Arial"/>
                        </a:rPr>
                        <a:t>discussed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6065">
                <a:tc>
                  <a:txBody>
                    <a:bodyPr/>
                    <a:lstStyle/>
                    <a:p>
                      <a:pPr marL="27940" marR="89535">
                        <a:lnSpc>
                          <a:spcPts val="860"/>
                        </a:lnSpc>
                        <a:spcBef>
                          <a:spcPts val="155"/>
                        </a:spcBef>
                      </a:pPr>
                      <a:r>
                        <a:rPr lang="en-GB" sz="850" noProof="0" dirty="0">
                          <a:latin typeface="Arial"/>
                          <a:cs typeface="Arial"/>
                        </a:rPr>
                        <a:t>Q59.</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average</a:t>
                      </a:r>
                      <a:r>
                        <a:rPr lang="en-GB" sz="850" spc="-20" noProof="0" dirty="0">
                          <a:latin typeface="Arial"/>
                          <a:cs typeface="Arial"/>
                        </a:rPr>
                        <a:t> </a:t>
                      </a:r>
                      <a:r>
                        <a:rPr lang="en-GB" sz="850" noProof="0" dirty="0">
                          <a:latin typeface="Arial"/>
                          <a:cs typeface="Arial"/>
                        </a:rPr>
                        <a:t>rating</a:t>
                      </a:r>
                      <a:r>
                        <a:rPr lang="en-GB" sz="850" spc="-20" noProof="0" dirty="0">
                          <a:latin typeface="Arial"/>
                          <a:cs typeface="Arial"/>
                        </a:rPr>
                        <a:t> </a:t>
                      </a:r>
                      <a:r>
                        <a:rPr lang="en-GB" sz="850" noProof="0" dirty="0">
                          <a:latin typeface="Arial"/>
                          <a:cs typeface="Arial"/>
                        </a:rPr>
                        <a:t>of</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scored</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very </a:t>
                      </a:r>
                      <a:r>
                        <a:rPr lang="en-GB" sz="850" noProof="0" dirty="0">
                          <a:latin typeface="Arial"/>
                          <a:cs typeface="Arial"/>
                        </a:rPr>
                        <a:t>poor</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spc="-20" noProof="0" dirty="0">
                          <a:latin typeface="Arial"/>
                          <a:cs typeface="Arial"/>
                        </a:rPr>
                        <a:t>good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2" name="object 2">
            <a:extLst>
              <a:ext uri="{FF2B5EF4-FFF2-40B4-BE49-F238E27FC236}">
                <a16:creationId xmlns:a16="http://schemas.microsoft.com/office/drawing/2014/main" id="{87082217-33D5-F4F2-CFE4-6AEFAD225E59}"/>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1" name="txt_org_name">
            <a:extLst>
              <a:ext uri="{FF2B5EF4-FFF2-40B4-BE49-F238E27FC236}">
                <a16:creationId xmlns:a16="http://schemas.microsoft.com/office/drawing/2014/main" id="{0571A6AE-5629-014C-756D-E7E39E801FD9}"/>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E4B7C9F0-0E31-40F8-B6D2-2CCAF606CA8E}"/>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938AA90D-48D9-2CAF-E257-A5B54F783DA9}"/>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3" name="object 4">
              <a:hlinkClick r:id="rId2" action="ppaction://hlinksldjump"/>
              <a:extLst>
                <a:ext uri="{FF2B5EF4-FFF2-40B4-BE49-F238E27FC236}">
                  <a16:creationId xmlns:a16="http://schemas.microsoft.com/office/drawing/2014/main" id="{59C1D861-209D-1729-2D05-A6C8B11B992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4" name="object 3">
              <a:hlinkClick r:id="rId2" action="ppaction://hlinksldjump"/>
              <a:extLst>
                <a:ext uri="{FF2B5EF4-FFF2-40B4-BE49-F238E27FC236}">
                  <a16:creationId xmlns:a16="http://schemas.microsoft.com/office/drawing/2014/main" id="{14AD90EA-1B53-B4DB-0D4F-27BC8E91A6A6}"/>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Slide Number Placeholder 1">
            <a:extLst>
              <a:ext uri="{FF2B5EF4-FFF2-40B4-BE49-F238E27FC236}">
                <a16:creationId xmlns:a16="http://schemas.microsoft.com/office/drawing/2014/main" id="{7631D4A7-C797-AD5D-F653-01DA86FB2721}"/>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4AAC0308-A936-442F-9A61-758D848716C2}" type="slidenum">
              <a:rPr lang="en-GB" spc="-25" noProof="0" smtClean="0"/>
              <a:t>3</a:t>
            </a:fld>
            <a:endParaRPr lang="en-GB" spc="-25" noProof="0" dirty="0"/>
          </a:p>
        </p:txBody>
      </p:sp>
      <p:grpSp>
        <p:nvGrpSpPr>
          <p:cNvPr id="2" name="Group 1">
            <a:extLst>
              <a:ext uri="{FF2B5EF4-FFF2-40B4-BE49-F238E27FC236}">
                <a16:creationId xmlns:a16="http://schemas.microsoft.com/office/drawing/2014/main" id="{E59BEEAA-8610-2CA3-30DA-78FFD55B12C3}"/>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8" name="object 4">
              <a:hlinkClick r:id="rId2" action="ppaction://hlinksldjump"/>
              <a:extLst>
                <a:ext uri="{FF2B5EF4-FFF2-40B4-BE49-F238E27FC236}">
                  <a16:creationId xmlns:a16="http://schemas.microsoft.com/office/drawing/2014/main" id="{874C997A-897B-3B12-0071-81A04F558A0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659B7909-EFF7-12B9-A476-01327BBBF21B}"/>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3" name="object 1"/>
          <p:cNvSpPr txBox="1">
            <a:spLocks noGrp="1"/>
          </p:cNvSpPr>
          <p:nvPr>
            <p:ph type="title" idx="4294967295"/>
          </p:nvPr>
        </p:nvSpPr>
        <p:spPr>
          <a:xfrm>
            <a:off x="419290" y="1003300"/>
            <a:ext cx="2414270"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Executive </a:t>
            </a:r>
            <a:r>
              <a:rPr kumimoji="0" lang="en-GB" sz="1800" b="1" i="0" u="none" strike="noStrike" kern="0" cap="none" spc="-10" normalizeH="0" baseline="0" noProof="0" dirty="0">
                <a:ln>
                  <a:noFill/>
                </a:ln>
                <a:solidFill>
                  <a:srgbClr val="336E9F"/>
                </a:solidFill>
                <a:effectLst/>
                <a:uLnTx/>
                <a:uFillTx/>
                <a:latin typeface="Arial"/>
                <a:cs typeface="Arial"/>
              </a:rPr>
              <a:t>summary</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12" name="object 2">
            <a:extLst>
              <a:ext uri="{FF2B5EF4-FFF2-40B4-BE49-F238E27FC236}">
                <a16:creationId xmlns:a16="http://schemas.microsoft.com/office/drawing/2014/main" id="{19B85C79-B890-3EA0-CB4A-AF9F75D91D8C}"/>
              </a:ext>
            </a:extLst>
          </p:cNvPr>
          <p:cNvSpPr txBox="1"/>
          <p:nvPr/>
        </p:nvSpPr>
        <p:spPr>
          <a:xfrm>
            <a:off x="419290" y="1344916"/>
            <a:ext cx="2749360" cy="184666"/>
          </a:xfrm>
          <a:prstGeom prst="rect">
            <a:avLst/>
          </a:prstGeom>
          <a:noFill/>
        </p:spPr>
        <p:txBody>
          <a:bodyPr wrap="square" lIns="0" tIns="0" rIns="0" bIns="0" rtlCol="0">
            <a:spAutoFit/>
          </a:bodyPr>
          <a:lstStyle/>
          <a:p>
            <a:r>
              <a:rPr lang="en-GB" sz="1200" b="1" noProof="0" dirty="0">
                <a:solidFill>
                  <a:srgbClr val="336E9F"/>
                </a:solidFill>
                <a:latin typeface="Arial"/>
                <a:cs typeface="Arial"/>
              </a:rPr>
              <a:t>Questions</a:t>
            </a:r>
            <a:r>
              <a:rPr lang="en-GB" sz="1200" b="1" spc="-20" noProof="0" dirty="0">
                <a:solidFill>
                  <a:srgbClr val="336E9F"/>
                </a:solidFill>
                <a:latin typeface="Arial"/>
                <a:cs typeface="Arial"/>
              </a:rPr>
              <a:t> </a:t>
            </a:r>
            <a:r>
              <a:rPr lang="en-GB" sz="1200" b="1" noProof="0" dirty="0">
                <a:solidFill>
                  <a:srgbClr val="336E9F"/>
                </a:solidFill>
                <a:latin typeface="Arial"/>
                <a:cs typeface="Arial"/>
              </a:rPr>
              <a:t>above</a:t>
            </a:r>
            <a:r>
              <a:rPr lang="en-GB" sz="1200" b="1" spc="-20" noProof="0" dirty="0">
                <a:solidFill>
                  <a:srgbClr val="336E9F"/>
                </a:solidFill>
                <a:latin typeface="Arial"/>
                <a:cs typeface="Arial"/>
              </a:rPr>
              <a:t> </a:t>
            </a:r>
            <a:r>
              <a:rPr lang="en-GB" sz="1200" b="1" noProof="0" dirty="0">
                <a:solidFill>
                  <a:srgbClr val="336E9F"/>
                </a:solidFill>
                <a:latin typeface="Arial"/>
                <a:cs typeface="Arial"/>
              </a:rPr>
              <a:t>expected</a:t>
            </a:r>
            <a:r>
              <a:rPr lang="en-GB" sz="1200" b="1" spc="-20" noProof="0" dirty="0">
                <a:solidFill>
                  <a:srgbClr val="336E9F"/>
                </a:solidFill>
                <a:latin typeface="Arial"/>
                <a:cs typeface="Arial"/>
              </a:rPr>
              <a:t> </a:t>
            </a:r>
            <a:r>
              <a:rPr lang="en-GB" sz="1200" b="1" spc="-10" noProof="0" dirty="0">
                <a:solidFill>
                  <a:srgbClr val="336E9F"/>
                </a:solidFill>
                <a:latin typeface="Arial"/>
                <a:cs typeface="Arial"/>
              </a:rPr>
              <a:t>range</a:t>
            </a:r>
            <a:endParaRPr lang="en-GB" sz="1200" noProof="0" dirty="0">
              <a:latin typeface="Arial"/>
              <a:cs typeface="Arial"/>
            </a:endParaRPr>
          </a:p>
        </p:txBody>
      </p:sp>
      <p:graphicFrame>
        <p:nvGraphicFramePr>
          <p:cNvPr id="4" name="tbl_above_expected"/>
          <p:cNvGraphicFramePr>
            <a:graphicFrameLocks noGrp="1"/>
          </p:cNvGraphicFramePr>
          <p:nvPr>
            <p:extLst>
              <p:ext uri="{D42A27DB-BD31-4B8C-83A1-F6EECF244321}">
                <p14:modId xmlns:p14="http://schemas.microsoft.com/office/powerpoint/2010/main" val="4011528229"/>
              </p:ext>
            </p:extLst>
          </p:nvPr>
        </p:nvGraphicFramePr>
        <p:xfrm>
          <a:off x="428498" y="1242695"/>
          <a:ext cx="6732322" cy="10533380"/>
        </p:xfrm>
        <a:graphic>
          <a:graphicData uri="http://schemas.openxmlformats.org/drawingml/2006/table">
            <a:tbl>
              <a:tblPr firstRow="1" bandRow="1">
                <a:tableStyleId>{2D5ABB26-0587-4C30-8999-92F81FD0307C}</a:tableStyleId>
              </a:tblPr>
              <a:tblGrid>
                <a:gridCol w="4319905">
                  <a:extLst>
                    <a:ext uri="{9D8B030D-6E8A-4147-A177-3AD203B41FA5}">
                      <a16:colId xmlns:a16="http://schemas.microsoft.com/office/drawing/2014/main" val="20000"/>
                    </a:ext>
                  </a:extLst>
                </a:gridCol>
                <a:gridCol w="612139">
                  <a:extLst>
                    <a:ext uri="{9D8B030D-6E8A-4147-A177-3AD203B41FA5}">
                      <a16:colId xmlns:a16="http://schemas.microsoft.com/office/drawing/2014/main" val="20001"/>
                    </a:ext>
                  </a:extLst>
                </a:gridCol>
                <a:gridCol w="612139">
                  <a:extLst>
                    <a:ext uri="{9D8B030D-6E8A-4147-A177-3AD203B41FA5}">
                      <a16:colId xmlns:a16="http://schemas.microsoft.com/office/drawing/2014/main" val="20002"/>
                    </a:ext>
                  </a:extLst>
                </a:gridCol>
                <a:gridCol w="612139">
                  <a:extLst>
                    <a:ext uri="{9D8B030D-6E8A-4147-A177-3AD203B41FA5}">
                      <a16:colId xmlns:a16="http://schemas.microsoft.com/office/drawing/2014/main" val="20003"/>
                    </a:ext>
                  </a:extLst>
                </a:gridCol>
                <a:gridCol w="576000">
                  <a:extLst>
                    <a:ext uri="{9D8B030D-6E8A-4147-A177-3AD203B41FA5}">
                      <a16:colId xmlns:a16="http://schemas.microsoft.com/office/drawing/2014/main" val="20004"/>
                    </a:ext>
                  </a:extLst>
                </a:gridCol>
              </a:tblGrid>
              <a:tr h="137795">
                <a:tc rowSpan="2">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R w="6350">
                      <a:solidFill>
                        <a:srgbClr val="939598"/>
                      </a:solidFill>
                      <a:prstDash val="solid"/>
                    </a:lnR>
                    <a:lnB w="6350" cap="flat" cmpd="sng" algn="ctr">
                      <a:solidFill>
                        <a:srgbClr val="939598"/>
                      </a:solidFill>
                      <a:prstDash val="solid"/>
                      <a:round/>
                      <a:headEnd type="none" w="med" len="med"/>
                      <a:tailEnd type="none" w="med" len="med"/>
                    </a:lnB>
                  </a:tcPr>
                </a:tc>
                <a:tc gridSpan="3">
                  <a:txBody>
                    <a:bodyPr/>
                    <a:lstStyle/>
                    <a:p>
                      <a:pPr marL="394335">
                        <a:lnSpc>
                          <a:spcPts val="900"/>
                        </a:lnSpc>
                      </a:pPr>
                      <a:r>
                        <a:rPr lang="en-GB" sz="750" spc="-10" noProof="0" dirty="0">
                          <a:latin typeface="Arial" panose="020B0604020202020204" pitchFamily="34" charset="0"/>
                          <a:cs typeface="Arial" panose="020B0604020202020204" pitchFamily="34" charset="0"/>
                        </a:rPr>
                        <a:t>Case</a:t>
                      </a:r>
                      <a:r>
                        <a:rPr lang="en-GB" sz="750" spc="-15"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mix</a:t>
                      </a:r>
                      <a:r>
                        <a:rPr lang="en-GB" sz="750" spc="-15" noProof="0" dirty="0">
                          <a:latin typeface="Arial" panose="020B0604020202020204" pitchFamily="34" charset="0"/>
                          <a:cs typeface="Arial" panose="020B0604020202020204" pitchFamily="34" charset="0"/>
                        </a:rPr>
                        <a:t> </a:t>
                      </a:r>
                      <a:r>
                        <a:rPr lang="en-GB" sz="750" spc="-20" noProof="0" dirty="0">
                          <a:latin typeface="Arial" panose="020B0604020202020204" pitchFamily="34" charset="0"/>
                          <a:cs typeface="Arial" panose="020B0604020202020204" pitchFamily="34" charset="0"/>
                        </a:rPr>
                        <a:t>adjusted</a:t>
                      </a:r>
                      <a:r>
                        <a:rPr lang="en-GB" sz="750" spc="-10" noProof="0" dirty="0">
                          <a:latin typeface="Arial" panose="020B0604020202020204" pitchFamily="34" charset="0"/>
                          <a:cs typeface="Arial" panose="020B0604020202020204" pitchFamily="34" charset="0"/>
                        </a:rPr>
                        <a:t> scores</a:t>
                      </a:r>
                      <a:endParaRPr lang="en-GB" sz="7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rowSpan="2">
                  <a:txBody>
                    <a:bodyPr/>
                    <a:lstStyle/>
                    <a:p>
                      <a:pPr algn="ctr">
                        <a:lnSpc>
                          <a:spcPct val="100000"/>
                        </a:lnSpc>
                        <a:spcBef>
                          <a:spcPts val="195"/>
                        </a:spcBef>
                      </a:pPr>
                      <a:r>
                        <a:rPr lang="en-GB" sz="750" noProof="0">
                          <a:latin typeface="Arial" panose="020B0604020202020204" pitchFamily="34" charset="0"/>
                          <a:cs typeface="Arial" panose="020B0604020202020204" pitchFamily="34" charset="0"/>
                        </a:rPr>
                        <a:t>England score</a:t>
                      </a:r>
                      <a:endParaRPr lang="en-GB" sz="750" noProof="0" dirty="0">
                        <a:latin typeface="Arial" panose="020B0604020202020204" pitchFamily="34" charset="0"/>
                        <a:cs typeface="Arial" panose="020B0604020202020204" pitchFamily="34" charset="0"/>
                      </a:endParaRPr>
                    </a:p>
                  </a:txBody>
                  <a:tcPr marL="0" marR="0" marT="24765" marB="0" anchor="ctr">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0"/>
                  </a:ext>
                </a:extLst>
              </a:tr>
              <a:tr h="329565">
                <a:tc vMerge="1">
                  <a:txBody>
                    <a:bodyPr/>
                    <a:lstStyle/>
                    <a:p>
                      <a:endParaRPr/>
                    </a:p>
                  </a:txBody>
                  <a:tcPr marL="0" marR="0" marT="0" marB="0">
                    <a:lnR w="6350">
                      <a:solidFill>
                        <a:srgbClr val="939598"/>
                      </a:solidFill>
                      <a:prstDash val="solid"/>
                    </a:lnR>
                    <a:lnB w="6350">
                      <a:solidFill>
                        <a:srgbClr val="939598"/>
                      </a:solidFill>
                      <a:prstDash val="solid"/>
                    </a:lnB>
                  </a:tcPr>
                </a:tc>
                <a:tc>
                  <a:txBody>
                    <a:bodyPr/>
                    <a:lstStyle/>
                    <a:p>
                      <a:pPr algn="ctr">
                        <a:lnSpc>
                          <a:spcPct val="100000"/>
                        </a:lnSpc>
                        <a:spcBef>
                          <a:spcPts val="750"/>
                        </a:spcBef>
                      </a:pPr>
                      <a:r>
                        <a:rPr lang="en-GB" sz="750" spc="-10" noProof="0" dirty="0">
                          <a:latin typeface="Arial" panose="020B0604020202020204" pitchFamily="34" charset="0"/>
                          <a:cs typeface="Arial" panose="020B0604020202020204" pitchFamily="34" charset="0"/>
                        </a:rPr>
                        <a:t>2025</a:t>
                      </a:r>
                      <a:r>
                        <a:rPr lang="en-GB" sz="750" spc="-20" noProof="0" dirty="0">
                          <a:latin typeface="Arial" panose="020B0604020202020204" pitchFamily="34" charset="0"/>
                          <a:cs typeface="Arial" panose="020B0604020202020204" pitchFamily="34" charset="0"/>
                        </a:rPr>
                        <a:t> </a:t>
                      </a:r>
                      <a:r>
                        <a:rPr lang="en-GB" sz="750" spc="-10" noProof="0" dirty="0">
                          <a:latin typeface="Arial" panose="020B0604020202020204" pitchFamily="34" charset="0"/>
                          <a:cs typeface="Arial" panose="020B0604020202020204" pitchFamily="34" charset="0"/>
                        </a:rPr>
                        <a:t>score</a:t>
                      </a:r>
                      <a:endParaRPr lang="en-GB" sz="750" noProof="0" dirty="0">
                        <a:latin typeface="Arial" panose="020B0604020202020204" pitchFamily="34" charset="0"/>
                        <a:cs typeface="Arial" panose="020B0604020202020204" pitchFamily="34" charset="0"/>
                      </a:endParaRPr>
                    </a:p>
                  </a:txBody>
                  <a:tcPr marL="0" marR="0" marT="9525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19380" marR="113030" algn="ctr">
                        <a:lnSpc>
                          <a:spcPts val="760"/>
                        </a:lnSpc>
                        <a:spcBef>
                          <a:spcPts val="135"/>
                        </a:spcBef>
                      </a:pPr>
                      <a:r>
                        <a:rPr lang="en-GB" sz="750" spc="-10" noProof="0" dirty="0">
                          <a:latin typeface="Arial" panose="020B0604020202020204" pitchFamily="34" charset="0"/>
                          <a:cs typeface="Arial" panose="020B0604020202020204" pitchFamily="34" charset="0"/>
                        </a:rPr>
                        <a:t>Lower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19380" marR="113030" algn="ctr">
                        <a:lnSpc>
                          <a:spcPts val="760"/>
                        </a:lnSpc>
                        <a:spcBef>
                          <a:spcPts val="135"/>
                        </a:spcBef>
                      </a:pPr>
                      <a:r>
                        <a:rPr lang="en-GB" sz="750" spc="-10" noProof="0" dirty="0">
                          <a:latin typeface="Arial" panose="020B0604020202020204" pitchFamily="34" charset="0"/>
                          <a:cs typeface="Arial" panose="020B0604020202020204" pitchFamily="34" charset="0"/>
                        </a:rPr>
                        <a:t>Upper </a:t>
                      </a:r>
                      <a:r>
                        <a:rPr lang="en-GB" sz="750" spc="-25" noProof="0" dirty="0">
                          <a:latin typeface="Arial" panose="020B0604020202020204" pitchFamily="34" charset="0"/>
                          <a:cs typeface="Arial" panose="020B0604020202020204" pitchFamily="34" charset="0"/>
                        </a:rPr>
                        <a:t>expected</a:t>
                      </a:r>
                      <a:r>
                        <a:rPr lang="en-GB" sz="750" spc="-10" noProof="0" dirty="0">
                          <a:latin typeface="Arial" panose="020B0604020202020204" pitchFamily="34" charset="0"/>
                          <a:cs typeface="Arial" panose="020B0604020202020204" pitchFamily="34" charset="0"/>
                        </a:rPr>
                        <a:t> range</a:t>
                      </a:r>
                      <a:endParaRPr lang="en-GB" sz="750" noProof="0" dirty="0">
                        <a:latin typeface="Arial" panose="020B0604020202020204" pitchFamily="34" charset="0"/>
                        <a:cs typeface="Arial" panose="020B0604020202020204" pitchFamily="34" charset="0"/>
                      </a:endParaRPr>
                    </a:p>
                  </a:txBody>
                  <a:tcPr marL="0" marR="0" marT="1714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vMerge="1">
                  <a:txBody>
                    <a:bodyPr/>
                    <a:lstStyle/>
                    <a:p>
                      <a:endParaRPr/>
                    </a:p>
                  </a:txBody>
                  <a:tcPr marL="0" marR="0" marT="24765" marB="0">
                    <a:lnL w="6350">
                      <a:solidFill>
                        <a:srgbClr val="939598"/>
                      </a:solidFill>
                      <a:prstDash val="solid"/>
                    </a:lnL>
                    <a:lnR w="9525">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algn="l" fontAlgn="t"/>
                      <a:r>
                        <a:rPr lang="en-GB" sz="850" b="0" i="0" u="none" strike="noStrike" noProof="0">
                          <a:solidFill>
                            <a:srgbClr val="000000"/>
                          </a:solidFill>
                          <a:effectLst/>
                          <a:latin typeface="Arial" panose="020B0604020202020204" pitchFamily="34" charset="0"/>
                          <a:cs typeface="Arial" panose="020B0604020202020204" pitchFamily="34" charset="0"/>
                        </a:rPr>
                        <a:t>Q23. Patient could get further advice from a different healthcare professional before making decisions about their treatment options</a:t>
                      </a:r>
                      <a:endParaRPr lang="en-GB" sz="850" b="0" i="0" u="none" strike="noStrike" noProof="0" dirty="0">
                        <a:solidFill>
                          <a:srgbClr val="000000"/>
                        </a:solidFill>
                        <a:effectLst/>
                        <a:latin typeface="Arial" panose="020B0604020202020204" pitchFamily="34" charset="0"/>
                        <a:cs typeface="Arial" panose="020B0604020202020204" pitchFamily="34" charset="0"/>
                      </a:endParaRPr>
                    </a:p>
                  </a:txBody>
                  <a:tcPr marL="9525" marR="9525" marT="952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b="1" noProof="0">
                          <a:solidFill>
                            <a:schemeClr val="bg1"/>
                          </a:solidFill>
                          <a:latin typeface="Arial" panose="020B0604020202020204" pitchFamily="34" charset="0"/>
                          <a:cs typeface="Arial" panose="020B0604020202020204" pitchFamily="34" charset="0"/>
                        </a:rPr>
                        <a:t>62%</a:t>
                      </a:r>
                      <a:endParaRPr lang="en-GB" sz="850" b="1" noProof="0" dirty="0">
                        <a:solidFill>
                          <a:schemeClr val="bg1"/>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solidFill>
                      <a:srgbClr val="0076BE"/>
                    </a:solidFill>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35" algn="ctr">
                        <a:lnSpc>
                          <a:spcPct val="100000"/>
                        </a:lnSpc>
                        <a:spcBef>
                          <a:spcPts val="425"/>
                        </a:spcBef>
                      </a:pPr>
                      <a:r>
                        <a:rPr lang="en-GB" sz="850" b="1" noProof="0">
                          <a:latin typeface="Arial" panose="020B0604020202020204" pitchFamily="34" charset="0"/>
                          <a:cs typeface="Arial" panose="020B0604020202020204" pitchFamily="34" charset="0"/>
                        </a:rPr>
                        <a:t>58%</a:t>
                      </a:r>
                      <a:endParaRPr lang="en-GB" sz="850" b="1"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bl>
          </a:graphicData>
        </a:graphic>
      </p:graphicFrame>
      <p:sp>
        <p:nvSpPr>
          <p:cNvPr id="10" name="txt_org_name">
            <a:extLst>
              <a:ext uri="{FF2B5EF4-FFF2-40B4-BE49-F238E27FC236}">
                <a16:creationId xmlns:a16="http://schemas.microsoft.com/office/drawing/2014/main" id="{64B04C02-065D-D2A3-A433-5256AD78F9B5}"/>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9" name="txt_survey">
            <a:extLst>
              <a:ext uri="{FF2B5EF4-FFF2-40B4-BE49-F238E27FC236}">
                <a16:creationId xmlns:a16="http://schemas.microsoft.com/office/drawing/2014/main" id="{E6EB594A-1CB1-2C3B-185C-3B15988DAC33}"/>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Slide Number Placeholder 1">
            <a:extLst>
              <a:ext uri="{FF2B5EF4-FFF2-40B4-BE49-F238E27FC236}">
                <a16:creationId xmlns:a16="http://schemas.microsoft.com/office/drawing/2014/main" id="{A74FBE36-A443-E9D5-DE25-8724D2E195A2}"/>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DFA7BB9-CAD8-44E4-83BB-31EC855B44C4}" type="slidenum">
              <a:rPr lang="en-GB" spc="-25" noProof="0" smtClean="0"/>
              <a:t>30</a:t>
            </a:fld>
            <a:endParaRPr lang="en-GB" spc="-25" noProof="0" dirty="0"/>
          </a:p>
        </p:txBody>
      </p:sp>
      <p:sp>
        <p:nvSpPr>
          <p:cNvPr id="11" name="object 1">
            <a:extLst>
              <a:ext uri="{FF2B5EF4-FFF2-40B4-BE49-F238E27FC236}">
                <a16:creationId xmlns:a16="http://schemas.microsoft.com/office/drawing/2014/main" id="{BC17397F-EF9C-E016-CDD3-2C4FBFE45C17}"/>
              </a:ext>
            </a:extLst>
          </p:cNvPr>
          <p:cNvSpPr txBox="1">
            <a:spLocks noGrp="1"/>
          </p:cNvSpPr>
          <p:nvPr>
            <p:ph type="title" idx="4294967295"/>
          </p:nvPr>
        </p:nvSpPr>
        <p:spPr>
          <a:xfrm>
            <a:off x="428814" y="878701"/>
            <a:ext cx="57116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‘Which of the following best describes you?’ 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4" name="gendergroup_tbl_section1"/>
          <p:cNvGraphicFramePr>
            <a:graphicFrameLocks noGrp="1"/>
          </p:cNvGraphicFramePr>
          <p:nvPr>
            <p:extLst>
              <p:ext uri="{D42A27DB-BD31-4B8C-83A1-F6EECF244321}">
                <p14:modId xmlns:p14="http://schemas.microsoft.com/office/powerpoint/2010/main" val="2591173089"/>
              </p:ext>
            </p:extLst>
          </p:nvPr>
        </p:nvGraphicFramePr>
        <p:xfrm>
          <a:off x="428814" y="1727861"/>
          <a:ext cx="6776319" cy="108699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200">
                <a:tc gridSpan="8">
                  <a:txBody>
                    <a:bodyPr/>
                    <a:lstStyle/>
                    <a:p>
                      <a:pPr marL="0">
                        <a:lnSpc>
                          <a:spcPts val="1180"/>
                        </a:lnSpc>
                        <a:tabLst>
                          <a:tab pos="3877310" algn="l"/>
                        </a:tabLst>
                      </a:pPr>
                      <a:r>
                        <a:rPr lang="en-GB" sz="1575" b="1" spc="-30" baseline="-7936" noProof="0" dirty="0">
                          <a:solidFill>
                            <a:srgbClr val="336E9F"/>
                          </a:solidFill>
                          <a:latin typeface="Arial"/>
                          <a:cs typeface="Arial"/>
                        </a:rPr>
                        <a:t>SUPPORT</a:t>
                      </a:r>
                      <a:r>
                        <a:rPr lang="en-GB" sz="1575" b="1" spc="-75"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75" baseline="-7936" noProof="0" dirty="0">
                          <a:solidFill>
                            <a:srgbClr val="336E9F"/>
                          </a:solidFill>
                          <a:latin typeface="Arial"/>
                          <a:cs typeface="Arial"/>
                        </a:rPr>
                        <a:t> </a:t>
                      </a:r>
                      <a:r>
                        <a:rPr lang="en-GB" sz="1575" b="1" spc="-30" baseline="-7936" noProof="0" dirty="0">
                          <a:solidFill>
                            <a:srgbClr val="336E9F"/>
                          </a:solidFill>
                          <a:latin typeface="Arial"/>
                          <a:cs typeface="Arial"/>
                        </a:rPr>
                        <a:t>YOUR</a:t>
                      </a:r>
                      <a:r>
                        <a:rPr lang="en-GB" sz="1575" b="1" spc="-67" baseline="-7936" noProof="0" dirty="0">
                          <a:solidFill>
                            <a:srgbClr val="336E9F"/>
                          </a:solidFill>
                          <a:latin typeface="Arial"/>
                          <a:cs typeface="Arial"/>
                        </a:rPr>
                        <a:t> </a:t>
                      </a:r>
                      <a:r>
                        <a:rPr lang="en-GB" sz="1575" b="1" baseline="-7936" noProof="0" dirty="0">
                          <a:solidFill>
                            <a:srgbClr val="336E9F"/>
                          </a:solidFill>
                          <a:latin typeface="Arial"/>
                          <a:cs typeface="Arial"/>
                        </a:rPr>
                        <a:t>GP</a:t>
                      </a:r>
                      <a:r>
                        <a:rPr lang="en-GB" sz="1575" b="1" spc="-75" baseline="-7936" noProof="0" dirty="0">
                          <a:solidFill>
                            <a:srgbClr val="336E9F"/>
                          </a:solidFill>
                          <a:latin typeface="Arial"/>
                          <a:cs typeface="Arial"/>
                        </a:rPr>
                        <a:t> </a:t>
                      </a:r>
                      <a:r>
                        <a:rPr lang="en-GB" sz="1575" b="1" spc="-15" baseline="-7936" noProof="0" dirty="0">
                          <a:solidFill>
                            <a:srgbClr val="336E9F"/>
                          </a:solidFill>
                          <a:latin typeface="Arial"/>
                          <a:cs typeface="Arial"/>
                        </a:rPr>
                        <a:t>PRACTICE</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a:cs typeface="Arial"/>
                        </a:rPr>
                        <a:t>Q2.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only</a:t>
                      </a:r>
                      <a:r>
                        <a:rPr lang="en-GB" sz="850" spc="-20" noProof="0" dirty="0">
                          <a:latin typeface="Arial"/>
                          <a:cs typeface="Arial"/>
                        </a:rPr>
                        <a:t> </a:t>
                      </a:r>
                      <a:r>
                        <a:rPr lang="en-GB" sz="850" noProof="0" dirty="0">
                          <a:latin typeface="Arial"/>
                          <a:cs typeface="Arial"/>
                        </a:rPr>
                        <a:t>spoke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primary</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spc="-10" noProof="0" dirty="0">
                          <a:latin typeface="Arial"/>
                          <a:cs typeface="Arial"/>
                        </a:rPr>
                        <a:t>professional </a:t>
                      </a:r>
                      <a:r>
                        <a:rPr lang="en-GB" sz="850" noProof="0" dirty="0">
                          <a:latin typeface="Arial"/>
                          <a:cs typeface="Arial"/>
                        </a:rPr>
                        <a:t>once</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twice</a:t>
                      </a:r>
                      <a:r>
                        <a:rPr lang="en-GB" sz="850" spc="-20" noProof="0" dirty="0">
                          <a:latin typeface="Arial"/>
                          <a:cs typeface="Arial"/>
                        </a:rPr>
                        <a:t> </a:t>
                      </a:r>
                      <a:r>
                        <a:rPr lang="en-GB" sz="850" noProof="0" dirty="0">
                          <a:latin typeface="Arial"/>
                          <a:cs typeface="Arial"/>
                        </a:rPr>
                        <a:t>before</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6065">
                <a:tc>
                  <a:txBody>
                    <a:bodyPr/>
                    <a:lstStyle/>
                    <a:p>
                      <a:pPr marL="27940" marR="127635">
                        <a:lnSpc>
                          <a:spcPts val="860"/>
                        </a:lnSpc>
                        <a:spcBef>
                          <a:spcPts val="155"/>
                        </a:spcBef>
                      </a:pPr>
                      <a:r>
                        <a:rPr lang="en-GB" sz="850" noProof="0" dirty="0">
                          <a:latin typeface="Arial"/>
                          <a:cs typeface="Arial"/>
                        </a:rPr>
                        <a:t>Q3.</a:t>
                      </a:r>
                      <a:r>
                        <a:rPr lang="en-GB" sz="850" spc="-20" noProof="0" dirty="0">
                          <a:latin typeface="Arial"/>
                          <a:cs typeface="Arial"/>
                        </a:rPr>
                        <a:t> </a:t>
                      </a:r>
                      <a:r>
                        <a:rPr lang="en-GB" sz="850" noProof="0" dirty="0">
                          <a:latin typeface="Arial"/>
                          <a:cs typeface="Arial"/>
                        </a:rPr>
                        <a:t>Referral</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diagnosis</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5" name="gendergroup_tbl_section2"/>
          <p:cNvGraphicFramePr>
            <a:graphicFrameLocks noGrp="1"/>
          </p:cNvGraphicFramePr>
          <p:nvPr>
            <p:extLst>
              <p:ext uri="{D42A27DB-BD31-4B8C-83A1-F6EECF244321}">
                <p14:modId xmlns:p14="http://schemas.microsoft.com/office/powerpoint/2010/main" val="456072589"/>
              </p:ext>
            </p:extLst>
          </p:nvPr>
        </p:nvGraphicFramePr>
        <p:xfrm>
          <a:off x="428814" y="3008887"/>
          <a:ext cx="6776319" cy="188341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8595">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DIAGNOSTIC </a:t>
                      </a:r>
                      <a:r>
                        <a:rPr lang="en-GB" sz="1575" b="1" spc="-15" baseline="-7936" noProof="0" dirty="0">
                          <a:solidFill>
                            <a:srgbClr val="336E9F"/>
                          </a:solidFill>
                          <a:latin typeface="Arial"/>
                          <a:cs typeface="Arial"/>
                        </a:rPr>
                        <a:t>TESTS</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20" noProof="0" dirty="0">
                          <a:latin typeface="Arial"/>
                          <a:cs typeface="Arial"/>
                        </a:rPr>
                        <a:t>have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needed</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spc="-10" noProof="0" dirty="0">
                          <a:latin typeface="Arial"/>
                          <a:cs typeface="Arial"/>
                        </a:rPr>
                        <a:t>diagnostic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205740">
                        <a:lnSpc>
                          <a:spcPts val="860"/>
                        </a:lnSpc>
                        <a:spcBef>
                          <a:spcPts val="155"/>
                        </a:spcBef>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when</a:t>
                      </a:r>
                      <a:r>
                        <a:rPr lang="en-GB" sz="850" spc="-30" noProof="0" dirty="0">
                          <a:latin typeface="Arial"/>
                          <a:cs typeface="Arial"/>
                        </a:rPr>
                        <a:t> </a:t>
                      </a:r>
                      <a:r>
                        <a:rPr lang="en-GB" sz="850" noProof="0" dirty="0">
                          <a:latin typeface="Arial"/>
                          <a:cs typeface="Arial"/>
                        </a:rPr>
                        <a:t>receiving</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6" name="gendergroup_tbl_section3"/>
          <p:cNvGraphicFramePr>
            <a:graphicFrameLocks noGrp="1"/>
          </p:cNvGraphicFramePr>
          <p:nvPr>
            <p:extLst>
              <p:ext uri="{D42A27DB-BD31-4B8C-83A1-F6EECF244321}">
                <p14:modId xmlns:p14="http://schemas.microsoft.com/office/powerpoint/2010/main" val="3153613594"/>
              </p:ext>
            </p:extLst>
          </p:nvPr>
        </p:nvGraphicFramePr>
        <p:xfrm>
          <a:off x="428814" y="5058444"/>
          <a:ext cx="6776319" cy="188277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FINDING</a:t>
                      </a:r>
                      <a:r>
                        <a:rPr lang="en-GB" sz="1575" b="1" spc="-67" baseline="-7936" noProof="0" dirty="0">
                          <a:solidFill>
                            <a:srgbClr val="336E9F"/>
                          </a:solidFill>
                          <a:latin typeface="Arial"/>
                          <a:cs typeface="Arial"/>
                        </a:rPr>
                        <a:t> </a:t>
                      </a:r>
                      <a:r>
                        <a:rPr lang="en-GB" sz="1575" b="1" spc="-15" baseline="-7936" noProof="0" dirty="0">
                          <a:solidFill>
                            <a:srgbClr val="336E9F"/>
                          </a:solidFill>
                          <a:latin typeface="Arial"/>
                          <a:cs typeface="Arial"/>
                        </a:rPr>
                        <a:t>OUT</a:t>
                      </a:r>
                      <a:r>
                        <a:rPr lang="en-GB" sz="1575" b="1" spc="-60" baseline="-7936" noProof="0" dirty="0">
                          <a:solidFill>
                            <a:srgbClr val="336E9F"/>
                          </a:solidFill>
                          <a:latin typeface="Arial"/>
                          <a:cs typeface="Arial"/>
                        </a:rPr>
                        <a:t> </a:t>
                      </a:r>
                      <a:r>
                        <a:rPr lang="en-GB" sz="1575" b="1" spc="-30" baseline="-7936" noProof="0" dirty="0">
                          <a:solidFill>
                            <a:srgbClr val="336E9F"/>
                          </a:solidFill>
                          <a:latin typeface="Arial"/>
                          <a:cs typeface="Arial"/>
                        </a:rPr>
                        <a:t>THAT</a:t>
                      </a:r>
                      <a:r>
                        <a:rPr lang="en-GB" sz="1575" b="1" spc="-67" baseline="-7936" noProof="0" dirty="0">
                          <a:solidFill>
                            <a:srgbClr val="336E9F"/>
                          </a:solidFill>
                          <a:latin typeface="Arial"/>
                          <a:cs typeface="Arial"/>
                        </a:rPr>
                        <a:t> </a:t>
                      </a:r>
                      <a:r>
                        <a:rPr lang="en-GB" sz="1575" b="1" spc="-15" baseline="-7936" noProof="0" dirty="0">
                          <a:solidFill>
                            <a:srgbClr val="336E9F"/>
                          </a:solidFill>
                          <a:latin typeface="Arial"/>
                          <a:cs typeface="Arial"/>
                        </a:rPr>
                        <a:t>YOU</a:t>
                      </a:r>
                      <a:r>
                        <a:rPr lang="en-GB" sz="1575" b="1" spc="-60" baseline="-7936" noProof="0" dirty="0">
                          <a:solidFill>
                            <a:srgbClr val="336E9F"/>
                          </a:solidFill>
                          <a:latin typeface="Arial"/>
                          <a:cs typeface="Arial"/>
                        </a:rPr>
                        <a:t> </a:t>
                      </a:r>
                      <a:r>
                        <a:rPr lang="en-GB" sz="1575" b="1" spc="-30" baseline="-7936" noProof="0" dirty="0">
                          <a:solidFill>
                            <a:srgbClr val="336E9F"/>
                          </a:solidFill>
                          <a:latin typeface="Arial"/>
                          <a:cs typeface="Arial"/>
                        </a:rPr>
                        <a:t>HAD</a:t>
                      </a:r>
                      <a:r>
                        <a:rPr lang="en-GB" sz="1575" b="1" spc="-67" baseline="-7936" noProof="0" dirty="0">
                          <a:solidFill>
                            <a:srgbClr val="336E9F"/>
                          </a:solidFill>
                          <a:latin typeface="Arial"/>
                          <a:cs typeface="Arial"/>
                        </a:rPr>
                        <a:t> </a:t>
                      </a:r>
                      <a:r>
                        <a:rPr lang="en-GB" sz="1575" b="1" spc="-15" baseline="-7936" noProof="0" dirty="0">
                          <a:solidFill>
                            <a:srgbClr val="336E9F"/>
                          </a:solidFill>
                          <a:latin typeface="Arial"/>
                          <a:cs typeface="Arial"/>
                        </a:rPr>
                        <a:t>CANCER</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a:cs typeface="Arial"/>
                        </a:rPr>
                        <a:t>Q12.</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told</a:t>
                      </a:r>
                      <a:r>
                        <a:rPr lang="en-GB" sz="850" spc="-15"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spc="-10" noProof="0" dirty="0">
                          <a:latin typeface="Arial"/>
                          <a:cs typeface="Arial"/>
                        </a:rPr>
                        <a:t>family </a:t>
                      </a:r>
                      <a:r>
                        <a:rPr lang="en-GB" sz="850" noProof="0" dirty="0">
                          <a:latin typeface="Arial"/>
                          <a:cs typeface="Arial"/>
                        </a:rPr>
                        <a:t>member,</a:t>
                      </a:r>
                      <a:r>
                        <a:rPr lang="en-GB" sz="850" spc="-20" noProof="0" dirty="0">
                          <a:latin typeface="Arial"/>
                          <a:cs typeface="Arial"/>
                        </a:rPr>
                        <a:t> </a:t>
                      </a:r>
                      <a:r>
                        <a:rPr lang="en-GB" sz="850" noProof="0" dirty="0">
                          <a:latin typeface="Arial"/>
                          <a:cs typeface="Arial"/>
                        </a:rPr>
                        <a:t>carer</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friend</a:t>
                      </a:r>
                      <a:r>
                        <a:rPr lang="en-GB" sz="850" spc="-20" noProof="0" dirty="0">
                          <a:latin typeface="Arial"/>
                          <a:cs typeface="Arial"/>
                        </a:rPr>
                        <a:t> </a:t>
                      </a:r>
                      <a:r>
                        <a:rPr lang="en-GB" sz="850" noProof="0" dirty="0">
                          <a:latin typeface="Arial"/>
                          <a:cs typeface="Arial"/>
                        </a:rPr>
                        <a:t>with</a:t>
                      </a:r>
                      <a:r>
                        <a:rPr lang="en-GB" sz="850" spc="-15" noProof="0" dirty="0">
                          <a:latin typeface="Arial"/>
                          <a:cs typeface="Arial"/>
                        </a:rPr>
                        <a:t> </a:t>
                      </a:r>
                      <a:r>
                        <a:rPr lang="en-GB" sz="850" noProof="0" dirty="0">
                          <a:latin typeface="Arial"/>
                          <a:cs typeface="Arial"/>
                        </a:rPr>
                        <a:t>them</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a:cs typeface="Arial"/>
                        </a:rPr>
                        <a:t>Q13.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sensitively</a:t>
                      </a:r>
                      <a:r>
                        <a:rPr lang="en-GB" sz="850" spc="-25" noProof="0" dirty="0">
                          <a:latin typeface="Arial"/>
                          <a:cs typeface="Arial"/>
                        </a:rPr>
                        <a:t> </a:t>
                      </a:r>
                      <a:r>
                        <a:rPr lang="en-GB" sz="850" noProof="0" dirty="0">
                          <a:latin typeface="Arial"/>
                          <a:cs typeface="Arial"/>
                        </a:rPr>
                        <a:t>that</a:t>
                      </a:r>
                      <a:r>
                        <a:rPr lang="en-GB" sz="850" spc="-25" noProof="0" dirty="0">
                          <a:latin typeface="Arial"/>
                          <a:cs typeface="Arial"/>
                        </a:rPr>
                        <a:t> </a:t>
                      </a:r>
                      <a:r>
                        <a:rPr lang="en-GB" sz="850" spc="-20" noProof="0" dirty="0">
                          <a:latin typeface="Arial"/>
                          <a:cs typeface="Arial"/>
                        </a:rPr>
                        <a:t>they </a:t>
                      </a:r>
                      <a:r>
                        <a:rPr lang="en-GB" sz="850" noProof="0" dirty="0">
                          <a:latin typeface="Arial"/>
                          <a:cs typeface="Arial"/>
                        </a:rPr>
                        <a:t>had</a:t>
                      </a:r>
                      <a:r>
                        <a:rPr lang="en-GB" sz="850" spc="-15" noProof="0" dirty="0">
                          <a:latin typeface="Arial"/>
                          <a:cs typeface="Arial"/>
                        </a:rPr>
                        <a:t> </a:t>
                      </a:r>
                      <a:r>
                        <a:rPr lang="en-GB" sz="850" spc="-10" noProof="0" dirty="0">
                          <a:latin typeface="Arial"/>
                          <a:cs typeface="Arial"/>
                        </a:rPr>
                        <a:t>cancer</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a:cs typeface="Arial"/>
                        </a:rPr>
                        <a:t>Q14.</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diagnosis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could</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a:cs typeface="Arial"/>
                        </a:rPr>
                        <a:t>Q15.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diagnosis</a:t>
                      </a:r>
                      <a:r>
                        <a:rPr lang="en-GB" sz="850" spc="-25" noProof="0" dirty="0">
                          <a:latin typeface="Arial"/>
                          <a:cs typeface="Arial"/>
                        </a:rPr>
                        <a:t> in </a:t>
                      </a:r>
                      <a:r>
                        <a:rPr lang="en-GB" sz="850" noProof="0" dirty="0">
                          <a:latin typeface="Arial"/>
                          <a:cs typeface="Arial"/>
                        </a:rPr>
                        <a:t>an</a:t>
                      </a:r>
                      <a:r>
                        <a:rPr lang="en-GB" sz="850" spc="-30" noProof="0" dirty="0">
                          <a:latin typeface="Arial"/>
                          <a:cs typeface="Arial"/>
                        </a:rPr>
                        <a:t> </a:t>
                      </a:r>
                      <a:r>
                        <a:rPr lang="en-GB" sz="850" noProof="0" dirty="0">
                          <a:latin typeface="Arial"/>
                          <a:cs typeface="Arial"/>
                        </a:rPr>
                        <a:t>appropriate</a:t>
                      </a:r>
                      <a:r>
                        <a:rPr lang="en-GB" sz="850" spc="-25" noProof="0" dirty="0">
                          <a:latin typeface="Arial"/>
                          <a:cs typeface="Arial"/>
                        </a:rPr>
                        <a:t> </a:t>
                      </a:r>
                      <a:r>
                        <a:rPr lang="en-GB" sz="850" spc="-10" noProof="0" dirty="0">
                          <a:latin typeface="Arial"/>
                          <a:cs typeface="Arial"/>
                        </a:rPr>
                        <a:t>place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49530">
                        <a:lnSpc>
                          <a:spcPts val="860"/>
                        </a:lnSpc>
                        <a:spcBef>
                          <a:spcPts val="155"/>
                        </a:spcBef>
                      </a:pPr>
                      <a:r>
                        <a:rPr lang="en-GB" sz="850" noProof="0" dirty="0">
                          <a:latin typeface="Arial"/>
                          <a:cs typeface="Arial"/>
                        </a:rPr>
                        <a:t>Q16.</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15" noProof="0" dirty="0">
                          <a:latin typeface="Arial"/>
                          <a:cs typeface="Arial"/>
                        </a:rPr>
                        <a:t> </a:t>
                      </a:r>
                      <a:r>
                        <a:rPr lang="en-GB" sz="850" noProof="0" dirty="0">
                          <a:latin typeface="Arial"/>
                          <a:cs typeface="Arial"/>
                        </a:rPr>
                        <a:t>go</a:t>
                      </a:r>
                      <a:r>
                        <a:rPr lang="en-GB" sz="850" spc="-20" noProof="0" dirty="0">
                          <a:latin typeface="Arial"/>
                          <a:cs typeface="Arial"/>
                        </a:rPr>
                        <a:t> </a:t>
                      </a:r>
                      <a:r>
                        <a:rPr lang="en-GB" sz="850" noProof="0" dirty="0">
                          <a:latin typeface="Arial"/>
                          <a:cs typeface="Arial"/>
                        </a:rPr>
                        <a:t>back</a:t>
                      </a:r>
                      <a:r>
                        <a:rPr lang="en-GB" sz="850" spc="-15" noProof="0" dirty="0">
                          <a:latin typeface="Arial"/>
                          <a:cs typeface="Arial"/>
                        </a:rPr>
                        <a:t> </a:t>
                      </a:r>
                      <a:r>
                        <a:rPr lang="en-GB" sz="850" noProof="0" dirty="0">
                          <a:latin typeface="Arial"/>
                          <a:cs typeface="Arial"/>
                        </a:rPr>
                        <a:t>later</a:t>
                      </a:r>
                      <a:r>
                        <a:rPr lang="en-GB" sz="850" spc="-15"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spc="-20" noProof="0" dirty="0">
                          <a:latin typeface="Arial"/>
                          <a:cs typeface="Arial"/>
                        </a:rPr>
                        <a:t>more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gendergroup_tbl_section4"/>
          <p:cNvGraphicFramePr>
            <a:graphicFrameLocks noGrp="1"/>
          </p:cNvGraphicFramePr>
          <p:nvPr>
            <p:extLst>
              <p:ext uri="{D42A27DB-BD31-4B8C-83A1-F6EECF244321}">
                <p14:modId xmlns:p14="http://schemas.microsoft.com/office/powerpoint/2010/main" val="3232454919"/>
              </p:ext>
            </p:extLst>
          </p:nvPr>
        </p:nvGraphicFramePr>
        <p:xfrm>
          <a:off x="428814" y="7117080"/>
          <a:ext cx="6776319" cy="135382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8595">
                <a:tc gridSpan="8">
                  <a:txBody>
                    <a:bodyPr/>
                    <a:lstStyle/>
                    <a:p>
                      <a:pPr marL="27940">
                        <a:lnSpc>
                          <a:spcPct val="100000"/>
                        </a:lnSpc>
                        <a:spcBef>
                          <a:spcPts val="45"/>
                        </a:spcBef>
                        <a:tabLst>
                          <a:tab pos="3877310" algn="l"/>
                        </a:tabLst>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a:t>
                      </a:r>
                      <a:r>
                        <a:rPr lang="en-GB" sz="1050" b="1" noProof="0" dirty="0">
                          <a:solidFill>
                            <a:srgbClr val="336E9F"/>
                          </a:solidFill>
                          <a:latin typeface="Arial"/>
                          <a:cs typeface="Arial"/>
                        </a:rPr>
                        <a:t>	</a:t>
                      </a:r>
                      <a:r>
                        <a:rPr lang="en-GB" sz="1275" spc="-15" baseline="9803" noProof="0" dirty="0">
                          <a:latin typeface="Arial"/>
                          <a:cs typeface="Arial"/>
                        </a:rPr>
                        <a:t>Which of the following best describes you?</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5400">
                        <a:lnSpc>
                          <a:spcPts val="860"/>
                        </a:lnSpc>
                        <a:spcBef>
                          <a:spcPts val="155"/>
                        </a:spcBef>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care team</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their </a:t>
                      </a:r>
                      <a:r>
                        <a:rPr lang="en-GB" sz="850" noProof="0" dirty="0">
                          <a:latin typeface="Arial"/>
                          <a:cs typeface="Arial"/>
                        </a:rPr>
                        <a:t>main</a:t>
                      </a:r>
                      <a:r>
                        <a:rPr lang="en-GB" sz="850" spc="-25" noProof="0" dirty="0">
                          <a:latin typeface="Arial"/>
                          <a:cs typeface="Arial"/>
                        </a:rPr>
                        <a:t> </a:t>
                      </a:r>
                      <a:r>
                        <a:rPr lang="en-GB" sz="850" noProof="0" dirty="0">
                          <a:latin typeface="Arial"/>
                          <a:cs typeface="Arial"/>
                        </a:rPr>
                        <a:t>contact</a:t>
                      </a:r>
                      <a:r>
                        <a:rPr lang="en-GB" sz="850" spc="-25"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87960">
                        <a:lnSpc>
                          <a:spcPts val="860"/>
                        </a:lnSpc>
                        <a:spcBef>
                          <a:spcPts val="155"/>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5"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spc="-10" noProof="0" dirty="0">
                          <a:latin typeface="Arial"/>
                          <a:cs typeface="Arial"/>
                        </a:rPr>
                        <a:t>person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2" name="object 2">
            <a:extLst>
              <a:ext uri="{FF2B5EF4-FFF2-40B4-BE49-F238E27FC236}">
                <a16:creationId xmlns:a16="http://schemas.microsoft.com/office/drawing/2014/main" id="{968CBC60-0594-F148-9652-994B300501D9}"/>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968FBADA-7E09-C11A-4ADD-DA3EEDCE06A7}"/>
              </a:ext>
              <a:ext uri="{C183D7F6-B498-43B3-948B-1728B52AA6E4}">
                <adec:decorative xmlns:adec="http://schemas.microsoft.com/office/drawing/2017/decorative" val="1"/>
              </a:ext>
            </a:extLst>
          </p:cNvPr>
          <p:cNvSpPr txBox="1">
            <a:spLocks/>
          </p:cNvSpPr>
          <p:nvPr/>
        </p:nvSpPr>
        <p:spPr>
          <a:xfrm>
            <a:off x="3794976" y="622300"/>
            <a:ext cx="3483647" cy="276999"/>
          </a:xfrm>
          <a:prstGeom prst="rect">
            <a:avLst/>
          </a:prstGeom>
          <a:noFill/>
          <a:ln>
            <a:noFill/>
            <a:prstDash/>
          </a:ln>
          <a:effectLst/>
        </p:spPr>
        <p:txBody>
          <a:bodyPr rot="0" spcFirstLastPara="0" vertOverflow="overflow" horzOverflow="overflow" vert="horz" wrap="none" lIns="91440" tIns="45720" rIns="91440" bIns="45720" numCol="1" spcCol="0" rtlCol="0" fromWordArt="0" anchor="t" anchorCtr="0" forceAA="0" compatLnSpc="1">
            <a:prstTxWarp prst="textNoShape">
              <a:avLst/>
            </a:prstTxWarp>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336E9F"/>
                </a:solidFill>
                <a:effectLst/>
                <a:uLnTx/>
                <a:uFillTx/>
                <a:latin typeface="Arial"/>
                <a:ea typeface="+mj-ea"/>
                <a:cs typeface="Arial"/>
              </a:rPr>
              <a:t>Humber and North Yorkshire Cancer Alliance</a:t>
            </a:r>
            <a:endParaRPr kumimoji="0" lang="en-GB" sz="1200" b="0" i="0" u="none" strike="noStrike" kern="0" cap="none" spc="0" normalizeH="0" baseline="0" noProof="0" dirty="0">
              <a:ln>
                <a:noFill/>
              </a:ln>
              <a:solidFill>
                <a:srgbClr val="336E9F"/>
              </a:solidFill>
              <a:effectLst/>
              <a:uLnTx/>
              <a:uFillTx/>
              <a:latin typeface="+mj-lt"/>
              <a:ea typeface="+mj-ea"/>
              <a:cs typeface="+mj-cs"/>
            </a:endParaRPr>
          </a:p>
        </p:txBody>
      </p:sp>
      <p:sp>
        <p:nvSpPr>
          <p:cNvPr id="13" name="txt_survey">
            <a:extLst>
              <a:ext uri="{FF2B5EF4-FFF2-40B4-BE49-F238E27FC236}">
                <a16:creationId xmlns:a16="http://schemas.microsoft.com/office/drawing/2014/main" id="{94AC6BD0-B481-8CC3-113D-D381515D4AFB}"/>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4" name="Group 13">
            <a:extLst>
              <a:ext uri="{FF2B5EF4-FFF2-40B4-BE49-F238E27FC236}">
                <a16:creationId xmlns:a16="http://schemas.microsoft.com/office/drawing/2014/main" id="{B4DA154B-4C6A-0F38-A34D-435963E999D6}"/>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5" name="object 4">
              <a:hlinkClick r:id="rId2" action="ppaction://hlinksldjump"/>
              <a:extLst>
                <a:ext uri="{FF2B5EF4-FFF2-40B4-BE49-F238E27FC236}">
                  <a16:creationId xmlns:a16="http://schemas.microsoft.com/office/drawing/2014/main" id="{D6E4404B-06B4-2F87-DAD4-AB8668742A83}"/>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6" name="object 3">
              <a:hlinkClick r:id="rId2" action="ppaction://hlinksldjump"/>
              <a:extLst>
                <a:ext uri="{FF2B5EF4-FFF2-40B4-BE49-F238E27FC236}">
                  <a16:creationId xmlns:a16="http://schemas.microsoft.com/office/drawing/2014/main" id="{EA6AE0CB-7E81-D371-8416-BDA9E297504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Slide Number Placeholder 1">
            <a:extLst>
              <a:ext uri="{FF2B5EF4-FFF2-40B4-BE49-F238E27FC236}">
                <a16:creationId xmlns:a16="http://schemas.microsoft.com/office/drawing/2014/main" id="{619B7213-CE2B-F4CA-7060-C07DC7564ABB}"/>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A99D999-8FE9-4E5F-A555-9CCEC5310F55}" type="slidenum">
              <a:rPr lang="en-GB" spc="-25" noProof="0" smtClean="0"/>
              <a:t>31</a:t>
            </a:fld>
            <a:endParaRPr lang="en-GB" spc="-25" noProof="0" dirty="0"/>
          </a:p>
        </p:txBody>
      </p:sp>
      <p:sp>
        <p:nvSpPr>
          <p:cNvPr id="17" name="object 1">
            <a:extLst>
              <a:ext uri="{FF2B5EF4-FFF2-40B4-BE49-F238E27FC236}">
                <a16:creationId xmlns:a16="http://schemas.microsoft.com/office/drawing/2014/main" id="{333094DA-05A1-9A28-0031-03D0B978D28C}"/>
              </a:ext>
            </a:extLst>
          </p:cNvPr>
          <p:cNvSpPr txBox="1">
            <a:spLocks noGrp="1"/>
          </p:cNvSpPr>
          <p:nvPr>
            <p:ph type="title" idx="4294967295"/>
          </p:nvPr>
        </p:nvSpPr>
        <p:spPr>
          <a:xfrm>
            <a:off x="428814" y="878701"/>
            <a:ext cx="58640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‘Which of the following best describes you?’ 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gendergroup_tbl_section5"/>
          <p:cNvGraphicFramePr>
            <a:graphicFrameLocks noGrp="1"/>
          </p:cNvGraphicFramePr>
          <p:nvPr>
            <p:extLst>
              <p:ext uri="{D42A27DB-BD31-4B8C-83A1-F6EECF244321}">
                <p14:modId xmlns:p14="http://schemas.microsoft.com/office/powerpoint/2010/main" val="674953250"/>
              </p:ext>
            </p:extLst>
          </p:nvPr>
        </p:nvGraphicFramePr>
        <p:xfrm>
          <a:off x="428815" y="1758315"/>
          <a:ext cx="6776319" cy="183578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7" baseline="-7936" noProof="0" dirty="0">
                          <a:solidFill>
                            <a:srgbClr val="336E9F"/>
                          </a:solidFill>
                          <a:latin typeface="Arial" panose="020B0604020202020204" pitchFamily="34" charset="0"/>
                          <a:cs typeface="Arial" panose="020B0604020202020204" pitchFamily="34" charset="0"/>
                        </a:rPr>
                        <a:t>DECIDING</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baseline="-7936" noProof="0" dirty="0">
                          <a:solidFill>
                            <a:srgbClr val="336E9F"/>
                          </a:solidFill>
                          <a:latin typeface="Arial" panose="020B0604020202020204" pitchFamily="34" charset="0"/>
                          <a:cs typeface="Arial" panose="020B0604020202020204" pitchFamily="34" charset="0"/>
                        </a:rPr>
                        <a:t>ON</a:t>
                      </a:r>
                      <a:r>
                        <a:rPr lang="en-GB" sz="1575" b="1" spc="-82"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THE</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BEST</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TREATMENT</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Which of the following best describes you?</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Female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panose="020B0604020202020204" pitchFamily="34" charset="0"/>
                          <a:cs typeface="Arial" panose="020B0604020202020204" pitchFamily="34" charset="0"/>
                        </a:rPr>
                        <a:t>Male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panose="020B0604020202020204" pitchFamily="34" charset="0"/>
                          <a:cs typeface="Arial" panose="020B0604020202020204" pitchFamily="34" charset="0"/>
                        </a:rPr>
                        <a:t>Non- </a:t>
                      </a:r>
                      <a:r>
                        <a:rPr lang="en-GB" sz="850" spc="-30" noProof="0" dirty="0">
                          <a:latin typeface="Arial" panose="020B0604020202020204" pitchFamily="34" charset="0"/>
                          <a:cs typeface="Arial" panose="020B0604020202020204" pitchFamily="34" charset="0"/>
                        </a:rPr>
                        <a:t>binary</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panose="020B0604020202020204" pitchFamily="34" charset="0"/>
                          <a:cs typeface="Arial" panose="020B0604020202020204" pitchFamily="34" charset="0"/>
                        </a:rPr>
                        <a:t>Prefer </a:t>
                      </a:r>
                      <a:r>
                        <a:rPr lang="en-GB" sz="850" noProof="0" dirty="0">
                          <a:latin typeface="Arial" panose="020B0604020202020204" pitchFamily="34" charset="0"/>
                          <a:cs typeface="Arial" panose="020B0604020202020204" pitchFamily="34" charset="0"/>
                        </a:rPr>
                        <a:t>to</a:t>
                      </a:r>
                      <a:r>
                        <a:rPr lang="en-GB" sz="850" spc="-5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self- </a:t>
                      </a:r>
                      <a:r>
                        <a:rPr lang="en-GB" sz="850" spc="-30" noProof="0" dirty="0">
                          <a:latin typeface="Arial" panose="020B0604020202020204" pitchFamily="34" charset="0"/>
                          <a:cs typeface="Arial" panose="020B0604020202020204" pitchFamily="34" charset="0"/>
                        </a:rPr>
                        <a:t>describe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panose="020B0604020202020204" pitchFamily="34" charset="0"/>
                          <a:cs typeface="Arial" panose="020B0604020202020204" pitchFamily="34" charset="0"/>
                        </a:rPr>
                        <a:t>Prefer not</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45" noProof="0" dirty="0">
                          <a:latin typeface="Arial" panose="020B0604020202020204" pitchFamily="34" charset="0"/>
                          <a:cs typeface="Arial" panose="020B0604020202020204" pitchFamily="34" charset="0"/>
                        </a:rPr>
                        <a:t> </a:t>
                      </a:r>
                      <a:r>
                        <a:rPr lang="en-GB" sz="850" spc="-30" noProof="0" dirty="0">
                          <a:latin typeface="Arial" panose="020B0604020202020204" pitchFamily="34" charset="0"/>
                          <a:cs typeface="Arial" panose="020B0604020202020204" pitchFamily="34" charset="0"/>
                        </a:rPr>
                        <a:t>say</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Q20.</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they </a:t>
                      </a:r>
                      <a:r>
                        <a:rPr lang="en-GB" sz="850" noProof="0" dirty="0">
                          <a:latin typeface="Arial" panose="020B0604020202020204" pitchFamily="34" charset="0"/>
                          <a:cs typeface="Arial" panose="020B0604020202020204" pitchFamily="34" charset="0"/>
                        </a:rPr>
                        <a:t>wanted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panose="020B0604020202020204" pitchFamily="34" charset="0"/>
                          <a:cs typeface="Arial" panose="020B0604020202020204" pitchFamily="34" charset="0"/>
                        </a:rPr>
                        <a:t>Q22.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 / or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5" noProof="0" dirty="0">
                          <a:latin typeface="Arial" panose="020B0604020202020204" pitchFamily="34" charset="0"/>
                          <a:cs typeface="Arial" panose="020B0604020202020204" pitchFamily="34" charset="0"/>
                        </a:rPr>
                        <a:t> as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wanted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decisions </a:t>
                      </a:r>
                      <a:r>
                        <a:rPr lang="en-GB" sz="850" noProof="0" dirty="0">
                          <a:latin typeface="Arial" panose="020B0604020202020204" pitchFamily="34" charset="0"/>
                          <a:cs typeface="Arial" panose="020B0604020202020204" pitchFamily="34" charset="0"/>
                        </a:rPr>
                        <a:t>about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015">
                <a:tc>
                  <a:txBody>
                    <a:bodyPr/>
                    <a:lstStyle/>
                    <a:p>
                      <a:pPr marL="27940" marR="67310">
                        <a:lnSpc>
                          <a:spcPts val="860"/>
                        </a:lnSpc>
                        <a:spcBef>
                          <a:spcPts val="155"/>
                        </a:spcBef>
                      </a:pPr>
                      <a:r>
                        <a:rPr lang="en-GB" sz="850" noProof="0" dirty="0">
                          <a:latin typeface="Arial" panose="020B0604020202020204" pitchFamily="34" charset="0"/>
                          <a:cs typeface="Arial" panose="020B0604020202020204" pitchFamily="34" charset="0"/>
                        </a:rPr>
                        <a:t>Q23.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further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different </a:t>
                      </a:r>
                      <a:r>
                        <a:rPr lang="en-GB" sz="850" noProof="0" dirty="0">
                          <a:latin typeface="Arial" panose="020B0604020202020204" pitchFamily="34" charset="0"/>
                          <a:cs typeface="Arial" panose="020B0604020202020204" pitchFamily="34" charset="0"/>
                        </a:rPr>
                        <a:t>healthcare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making</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graphicFrame>
        <p:nvGraphicFramePr>
          <p:cNvPr id="5" name="gendergroup_tbl_section6"/>
          <p:cNvGraphicFramePr>
            <a:graphicFrameLocks noGrp="1"/>
          </p:cNvGraphicFramePr>
          <p:nvPr>
            <p:extLst>
              <p:ext uri="{D42A27DB-BD31-4B8C-83A1-F6EECF244321}">
                <p14:modId xmlns:p14="http://schemas.microsoft.com/office/powerpoint/2010/main" val="381318115"/>
              </p:ext>
            </p:extLst>
          </p:nvPr>
        </p:nvGraphicFramePr>
        <p:xfrm>
          <a:off x="428815" y="3764280"/>
          <a:ext cx="6776319" cy="135382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8595">
                <a:tc gridSpan="8">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CARE</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PLANNING</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Which of the following best describes you?</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Female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panose="020B0604020202020204" pitchFamily="34" charset="0"/>
                          <a:cs typeface="Arial" panose="020B0604020202020204" pitchFamily="34" charset="0"/>
                        </a:rPr>
                        <a:t>Male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panose="020B0604020202020204" pitchFamily="34" charset="0"/>
                          <a:cs typeface="Arial" panose="020B0604020202020204" pitchFamily="34" charset="0"/>
                        </a:rPr>
                        <a:t>Non- </a:t>
                      </a:r>
                      <a:r>
                        <a:rPr lang="en-GB" sz="850" spc="-30" noProof="0" dirty="0">
                          <a:latin typeface="Arial" panose="020B0604020202020204" pitchFamily="34" charset="0"/>
                          <a:cs typeface="Arial" panose="020B0604020202020204" pitchFamily="34" charset="0"/>
                        </a:rPr>
                        <a:t>binary</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panose="020B0604020202020204" pitchFamily="34" charset="0"/>
                          <a:cs typeface="Arial" panose="020B0604020202020204" pitchFamily="34" charset="0"/>
                        </a:rPr>
                        <a:t>Prefer </a:t>
                      </a:r>
                      <a:r>
                        <a:rPr lang="en-GB" sz="850" noProof="0" dirty="0">
                          <a:latin typeface="Arial" panose="020B0604020202020204" pitchFamily="34" charset="0"/>
                          <a:cs typeface="Arial" panose="020B0604020202020204" pitchFamily="34" charset="0"/>
                        </a:rPr>
                        <a:t>to</a:t>
                      </a:r>
                      <a:r>
                        <a:rPr lang="en-GB" sz="850" spc="-5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self- </a:t>
                      </a:r>
                      <a:r>
                        <a:rPr lang="en-GB" sz="850" spc="-30" noProof="0" dirty="0">
                          <a:latin typeface="Arial" panose="020B0604020202020204" pitchFamily="34" charset="0"/>
                          <a:cs typeface="Arial" panose="020B0604020202020204" pitchFamily="34" charset="0"/>
                        </a:rPr>
                        <a:t>describe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panose="020B0604020202020204" pitchFamily="34" charset="0"/>
                          <a:cs typeface="Arial" panose="020B0604020202020204" pitchFamily="34" charset="0"/>
                        </a:rPr>
                        <a:t>Prefer not</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45" noProof="0" dirty="0">
                          <a:latin typeface="Arial" panose="020B0604020202020204" pitchFamily="34" charset="0"/>
                          <a:cs typeface="Arial" panose="020B0604020202020204" pitchFamily="34" charset="0"/>
                        </a:rPr>
                        <a:t> </a:t>
                      </a:r>
                      <a:r>
                        <a:rPr lang="en-GB" sz="850" spc="-30" noProof="0" dirty="0">
                          <a:latin typeface="Arial" panose="020B0604020202020204" pitchFamily="34" charset="0"/>
                          <a:cs typeface="Arial" panose="020B0604020202020204" pitchFamily="34" charset="0"/>
                        </a:rPr>
                        <a:t>say</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discussion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concerns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solidFill>
                            <a:srgbClr val="000000"/>
                          </a:solidFill>
                          <a:latin typeface="Arial" panose="020B0604020202020204" pitchFamily="34" charset="0"/>
                          <a:cs typeface="Arial" panose="020B0604020202020204" pitchFamily="34" charset="0"/>
                        </a:rPr>
                        <a:t>Q25.</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A</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member</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of</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their</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care</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team</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helped</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the</a:t>
                      </a:r>
                      <a:r>
                        <a:rPr lang="en-GB" sz="850" spc="-15"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patient </a:t>
                      </a:r>
                      <a:r>
                        <a:rPr lang="en-GB" sz="850" noProof="0" dirty="0">
                          <a:solidFill>
                            <a:srgbClr val="000000"/>
                          </a:solidFill>
                          <a:latin typeface="Arial" panose="020B0604020202020204" pitchFamily="34" charset="0"/>
                          <a:cs typeface="Arial" panose="020B0604020202020204" pitchFamily="34" charset="0"/>
                        </a:rPr>
                        <a:t>create</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a</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care</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plan</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to</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address</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any</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needs</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or</a:t>
                      </a:r>
                      <a:r>
                        <a:rPr lang="en-GB" sz="850" spc="-15"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concerns</a:t>
                      </a:r>
                      <a:endParaRPr lang="en-GB" sz="850" noProof="0" dirty="0">
                        <a:solidFill>
                          <a:srgbClr val="000000"/>
                        </a:solidFill>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42875">
                        <a:lnSpc>
                          <a:spcPts val="860"/>
                        </a:lnSpc>
                        <a:spcBef>
                          <a:spcPts val="155"/>
                        </a:spcBef>
                      </a:pPr>
                      <a:r>
                        <a:rPr lang="en-GB" sz="850" noProof="0" dirty="0">
                          <a:solidFill>
                            <a:srgbClr val="000000"/>
                          </a:solidFill>
                          <a:latin typeface="Arial" panose="020B0604020202020204" pitchFamily="34" charset="0"/>
                          <a:cs typeface="Arial" panose="020B0604020202020204" pitchFamily="34" charset="0"/>
                        </a:rPr>
                        <a:t>Q26.</a:t>
                      </a:r>
                      <a:r>
                        <a:rPr lang="en-GB" sz="850" spc="-2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Care</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team</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reviewed</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the</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patient's</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care</a:t>
                      </a:r>
                      <a:r>
                        <a:rPr lang="en-GB" sz="850" spc="-2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plan</a:t>
                      </a:r>
                      <a:r>
                        <a:rPr lang="en-GB" sz="850" spc="-20" noProof="0" dirty="0">
                          <a:solidFill>
                            <a:srgbClr val="000000"/>
                          </a:solidFill>
                          <a:latin typeface="Arial" panose="020B0604020202020204" pitchFamily="34" charset="0"/>
                          <a:cs typeface="Arial" panose="020B0604020202020204" pitchFamily="34" charset="0"/>
                        </a:rPr>
                        <a:t> with </a:t>
                      </a:r>
                      <a:r>
                        <a:rPr lang="en-GB" sz="850" noProof="0" dirty="0">
                          <a:solidFill>
                            <a:srgbClr val="000000"/>
                          </a:solidFill>
                          <a:latin typeface="Arial" panose="020B0604020202020204" pitchFamily="34" charset="0"/>
                          <a:cs typeface="Arial" panose="020B0604020202020204" pitchFamily="34" charset="0"/>
                        </a:rPr>
                        <a:t>them</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to</a:t>
                      </a:r>
                      <a:r>
                        <a:rPr lang="en-GB" sz="850" spc="-1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ensure</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it</a:t>
                      </a:r>
                      <a:r>
                        <a:rPr lang="en-GB" sz="850" spc="-1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was</a:t>
                      </a:r>
                      <a:r>
                        <a:rPr lang="en-GB" sz="850" spc="-1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up</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to</a:t>
                      </a:r>
                      <a:r>
                        <a:rPr lang="en-GB" sz="850" spc="-10" noProof="0" dirty="0">
                          <a:solidFill>
                            <a:srgbClr val="000000"/>
                          </a:solidFill>
                          <a:latin typeface="Arial" panose="020B0604020202020204" pitchFamily="34" charset="0"/>
                          <a:cs typeface="Arial" panose="020B0604020202020204" pitchFamily="34" charset="0"/>
                        </a:rPr>
                        <a:t> </a:t>
                      </a:r>
                      <a:r>
                        <a:rPr lang="en-GB" sz="850" spc="-20" noProof="0" dirty="0">
                          <a:solidFill>
                            <a:srgbClr val="000000"/>
                          </a:solidFill>
                          <a:latin typeface="Arial" panose="020B0604020202020204" pitchFamily="34" charset="0"/>
                          <a:cs typeface="Arial" panose="020B0604020202020204" pitchFamily="34" charset="0"/>
                        </a:rPr>
                        <a:t>date</a:t>
                      </a:r>
                      <a:endParaRPr lang="en-GB" sz="850" noProof="0" dirty="0">
                        <a:solidFill>
                          <a:srgbClr val="000000"/>
                        </a:solidFill>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gendergroup_tbl_section7"/>
          <p:cNvGraphicFramePr>
            <a:graphicFrameLocks noGrp="1"/>
          </p:cNvGraphicFramePr>
          <p:nvPr>
            <p:extLst>
              <p:ext uri="{D42A27DB-BD31-4B8C-83A1-F6EECF244321}">
                <p14:modId xmlns:p14="http://schemas.microsoft.com/office/powerpoint/2010/main" val="3909711728"/>
              </p:ext>
            </p:extLst>
          </p:nvPr>
        </p:nvGraphicFramePr>
        <p:xfrm>
          <a:off x="428815" y="5340197"/>
          <a:ext cx="6776319" cy="135318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SUPPORT</a:t>
                      </a:r>
                      <a:r>
                        <a:rPr lang="en-GB" sz="1575" b="1" spc="-5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HOSPITAL</a:t>
                      </a:r>
                      <a:r>
                        <a:rPr lang="en-GB" sz="1575" b="1" spc="-44" baseline="-7936" noProof="0" dirty="0">
                          <a:solidFill>
                            <a:srgbClr val="336E9F"/>
                          </a:solidFill>
                          <a:latin typeface="Arial"/>
                          <a:cs typeface="Arial"/>
                        </a:rPr>
                        <a:t> </a:t>
                      </a:r>
                      <a:r>
                        <a:rPr lang="en-GB" sz="1575" b="1" spc="-15" baseline="-7936" noProof="0" dirty="0">
                          <a:solidFill>
                            <a:srgbClr val="336E9F"/>
                          </a:solidFill>
                          <a:latin typeface="Arial"/>
                          <a:cs typeface="Arial"/>
                        </a:rPr>
                        <a:t>STAFF</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a:cs typeface="Arial"/>
                        </a:rPr>
                        <a:t>Q27.</a:t>
                      </a:r>
                      <a:r>
                        <a:rPr lang="en-GB" sz="850" spc="-25"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provided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relevant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on</a:t>
                      </a:r>
                      <a:r>
                        <a:rPr lang="en-GB" sz="850" spc="-30" noProof="0" dirty="0">
                          <a:latin typeface="Arial"/>
                          <a:cs typeface="Arial"/>
                        </a:rPr>
                        <a:t> </a:t>
                      </a:r>
                      <a:r>
                        <a:rPr lang="en-GB" sz="850" noProof="0" dirty="0">
                          <a:latin typeface="Arial"/>
                          <a:cs typeface="Arial"/>
                        </a:rPr>
                        <a:t>available</a:t>
                      </a:r>
                      <a:r>
                        <a:rPr lang="en-GB" sz="850" spc="-30" noProof="0" dirty="0">
                          <a:latin typeface="Arial"/>
                          <a:cs typeface="Arial"/>
                        </a:rPr>
                        <a:t> </a:t>
                      </a:r>
                      <a:r>
                        <a:rPr lang="en-GB" sz="850" spc="-10" noProof="0" dirty="0">
                          <a:latin typeface="Arial"/>
                          <a:cs typeface="Arial"/>
                        </a:rPr>
                        <a:t>support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a:cs typeface="Arial"/>
                        </a:rPr>
                        <a:t>Q28.</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15" noProof="0" dirty="0">
                          <a:latin typeface="Arial"/>
                          <a:cs typeface="Arial"/>
                        </a:rPr>
                        <a:t> </a:t>
                      </a:r>
                      <a:r>
                        <a:rPr lang="en-GB" sz="850" noProof="0" dirty="0">
                          <a:latin typeface="Arial"/>
                          <a:cs typeface="Arial"/>
                        </a:rPr>
                        <a:t>level</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overall</a:t>
                      </a:r>
                      <a:r>
                        <a:rPr lang="en-GB" sz="850" spc="-20" noProof="0" dirty="0">
                          <a:latin typeface="Arial"/>
                          <a:cs typeface="Arial"/>
                        </a:rPr>
                        <a:t> </a:t>
                      </a:r>
                      <a:r>
                        <a:rPr lang="en-GB" sz="850" noProof="0" dirty="0">
                          <a:latin typeface="Arial"/>
                          <a:cs typeface="Arial"/>
                        </a:rPr>
                        <a:t>health</a:t>
                      </a:r>
                      <a:r>
                        <a:rPr lang="en-GB" sz="850" spc="-15"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well</a:t>
                      </a:r>
                      <a:r>
                        <a:rPr lang="en-GB" sz="850" spc="-20" noProof="0" dirty="0">
                          <a:latin typeface="Arial"/>
                          <a:cs typeface="Arial"/>
                        </a:rPr>
                        <a:t> </a:t>
                      </a:r>
                      <a:r>
                        <a:rPr lang="en-GB" sz="850" noProof="0" dirty="0">
                          <a:latin typeface="Arial"/>
                          <a:cs typeface="Arial"/>
                        </a:rPr>
                        <a:t>being</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97790">
                        <a:lnSpc>
                          <a:spcPts val="860"/>
                        </a:lnSpc>
                        <a:spcBef>
                          <a:spcPts val="155"/>
                        </a:spcBef>
                      </a:pPr>
                      <a:r>
                        <a:rPr lang="en-GB" sz="850" noProof="0" dirty="0">
                          <a:latin typeface="Arial"/>
                          <a:cs typeface="Arial"/>
                        </a:rPr>
                        <a:t>Q29.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how</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25" noProof="0" dirty="0">
                          <a:latin typeface="Arial"/>
                          <a:cs typeface="Arial"/>
                        </a:rPr>
                        <a:t>get </a:t>
                      </a:r>
                      <a:r>
                        <a:rPr lang="en-GB" sz="850" noProof="0" dirty="0">
                          <a:latin typeface="Arial"/>
                          <a:cs typeface="Arial"/>
                        </a:rPr>
                        <a:t>financial</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benefits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2" name="object 2">
            <a:extLst>
              <a:ext uri="{FF2B5EF4-FFF2-40B4-BE49-F238E27FC236}">
                <a16:creationId xmlns:a16="http://schemas.microsoft.com/office/drawing/2014/main" id="{EF496071-1B3F-B9F4-FDF7-162715DFCCC5}"/>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1" name="txt_org_name">
            <a:extLst>
              <a:ext uri="{FF2B5EF4-FFF2-40B4-BE49-F238E27FC236}">
                <a16:creationId xmlns:a16="http://schemas.microsoft.com/office/drawing/2014/main" id="{B92D248E-A819-5C17-2E10-87A289CF4475}"/>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F1AFDC71-5D51-AA08-C830-C8D97C31B4CB}"/>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0" name="Group 9">
            <a:extLst>
              <a:ext uri="{FF2B5EF4-FFF2-40B4-BE49-F238E27FC236}">
                <a16:creationId xmlns:a16="http://schemas.microsoft.com/office/drawing/2014/main" id="{61944365-22D6-D962-A6C3-BB8089A51250}"/>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3" name="object 4">
              <a:hlinkClick r:id="rId2" action="ppaction://hlinksldjump"/>
              <a:extLst>
                <a:ext uri="{FF2B5EF4-FFF2-40B4-BE49-F238E27FC236}">
                  <a16:creationId xmlns:a16="http://schemas.microsoft.com/office/drawing/2014/main" id="{12B64942-5BB9-51FD-6896-B28A2D558264}"/>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4" name="object 3">
              <a:hlinkClick r:id="rId2" action="ppaction://hlinksldjump"/>
              <a:extLst>
                <a:ext uri="{FF2B5EF4-FFF2-40B4-BE49-F238E27FC236}">
                  <a16:creationId xmlns:a16="http://schemas.microsoft.com/office/drawing/2014/main" id="{4EB7D6B7-0172-76FF-AA1B-2B66A8A43B31}"/>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Slide Number Placeholder 1">
            <a:extLst>
              <a:ext uri="{FF2B5EF4-FFF2-40B4-BE49-F238E27FC236}">
                <a16:creationId xmlns:a16="http://schemas.microsoft.com/office/drawing/2014/main" id="{BBE78612-5F7C-5F3C-4ACA-7405CCB85FD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2659FE59-71CE-407A-B513-695D851CF2AD}" type="slidenum">
              <a:rPr lang="en-GB" spc="-25" noProof="0" smtClean="0"/>
              <a:t>32</a:t>
            </a:fld>
            <a:endParaRPr lang="en-GB" spc="-25" noProof="0" dirty="0"/>
          </a:p>
        </p:txBody>
      </p:sp>
      <p:sp>
        <p:nvSpPr>
          <p:cNvPr id="12" name="object 1">
            <a:extLst>
              <a:ext uri="{FF2B5EF4-FFF2-40B4-BE49-F238E27FC236}">
                <a16:creationId xmlns:a16="http://schemas.microsoft.com/office/drawing/2014/main" id="{7192640B-DF8C-38E1-5BB2-7299F6CC7EE4}"/>
              </a:ext>
            </a:extLst>
          </p:cNvPr>
          <p:cNvSpPr txBox="1">
            <a:spLocks noGrp="1"/>
          </p:cNvSpPr>
          <p:nvPr>
            <p:ph type="title" idx="4294967295"/>
          </p:nvPr>
        </p:nvSpPr>
        <p:spPr>
          <a:xfrm>
            <a:off x="428814" y="878701"/>
            <a:ext cx="59402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‘Which of the following best describes you?’ 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gendergroup_tbl_section8"/>
          <p:cNvGraphicFramePr>
            <a:graphicFrameLocks noGrp="1"/>
          </p:cNvGraphicFramePr>
          <p:nvPr>
            <p:extLst>
              <p:ext uri="{D42A27DB-BD31-4B8C-83A1-F6EECF244321}">
                <p14:modId xmlns:p14="http://schemas.microsoft.com/office/powerpoint/2010/main" val="4261277743"/>
              </p:ext>
            </p:extLst>
          </p:nvPr>
        </p:nvGraphicFramePr>
        <p:xfrm>
          <a:off x="428815" y="1743710"/>
          <a:ext cx="6776319" cy="327215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HOSPITAL CARE</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401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graphicFrame>
        <p:nvGraphicFramePr>
          <p:cNvPr id="5" name="gendergroup_tbl_section9"/>
          <p:cNvGraphicFramePr>
            <a:graphicFrameLocks noGrp="1"/>
          </p:cNvGraphicFramePr>
          <p:nvPr>
            <p:extLst>
              <p:ext uri="{D42A27DB-BD31-4B8C-83A1-F6EECF244321}">
                <p14:modId xmlns:p14="http://schemas.microsoft.com/office/powerpoint/2010/main" val="299733859"/>
              </p:ext>
            </p:extLst>
          </p:nvPr>
        </p:nvGraphicFramePr>
        <p:xfrm>
          <a:off x="428815" y="5222875"/>
          <a:ext cx="6776319" cy="347662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YOUR</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TREATMENT</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a:cs typeface="Arial"/>
                        </a:rPr>
                        <a:t>Q41_1.</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a:cs typeface="Arial"/>
                        </a:rPr>
                        <a:t>Q41_2.</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a:cs typeface="Arial"/>
                        </a:rPr>
                        <a:t>Q41_3.</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a:cs typeface="Arial"/>
                        </a:rPr>
                        <a:t>Q41_4.</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0"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noProof="0" dirty="0">
                          <a:latin typeface="Arial"/>
                          <a:cs typeface="Arial"/>
                        </a:rPr>
                        <a:t>hormone</a:t>
                      </a:r>
                      <a:r>
                        <a:rPr lang="en-GB" sz="850" spc="-40"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a:cs typeface="Arial"/>
                        </a:rPr>
                        <a:t>Q41_5.</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a:cs typeface="Arial"/>
                        </a:rPr>
                        <a:t>Q42_1.</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a:cs typeface="Arial"/>
                        </a:rPr>
                        <a:t>Q42_2.</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a:cs typeface="Arial"/>
                        </a:rPr>
                        <a:t>Q42_3.</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a:cs typeface="Arial"/>
                        </a:rPr>
                        <a:t>Q42_4.</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30" noProof="0" dirty="0">
                          <a:latin typeface="Arial"/>
                          <a:cs typeface="Arial"/>
                        </a:rPr>
                        <a:t> </a:t>
                      </a:r>
                      <a:r>
                        <a:rPr lang="en-GB" sz="850" noProof="0" dirty="0">
                          <a:latin typeface="Arial"/>
                          <a:cs typeface="Arial"/>
                        </a:rPr>
                        <a:t>hormone</a:t>
                      </a:r>
                      <a:r>
                        <a:rPr lang="en-GB" sz="850" spc="-25"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a:cs typeface="Arial"/>
                        </a:rPr>
                        <a:t>Q42_5.</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66065">
                <a:tc>
                  <a:txBody>
                    <a:bodyPr/>
                    <a:lstStyle/>
                    <a:p>
                      <a:pPr marL="27940" marR="79375">
                        <a:lnSpc>
                          <a:spcPts val="860"/>
                        </a:lnSpc>
                        <a:spcBef>
                          <a:spcPts val="155"/>
                        </a:spcBef>
                      </a:pPr>
                      <a:r>
                        <a:rPr lang="en-GB" sz="850" noProof="0" dirty="0">
                          <a:latin typeface="Arial"/>
                          <a:cs typeface="Arial"/>
                        </a:rPr>
                        <a:t>Q43.</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waiting</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at</a:t>
                      </a:r>
                      <a:r>
                        <a:rPr lang="en-GB" sz="850" spc="-15" noProof="0" dirty="0">
                          <a:latin typeface="Arial"/>
                          <a:cs typeface="Arial"/>
                        </a:rPr>
                        <a:t> </a:t>
                      </a:r>
                      <a:r>
                        <a:rPr lang="en-GB" sz="850" noProof="0" dirty="0">
                          <a:latin typeface="Arial"/>
                          <a:cs typeface="Arial"/>
                        </a:rPr>
                        <a:t>clinic</a:t>
                      </a:r>
                      <a:r>
                        <a:rPr lang="en-GB" sz="850" spc="-15" noProof="0" dirty="0">
                          <a:latin typeface="Arial"/>
                          <a:cs typeface="Arial"/>
                        </a:rPr>
                        <a:t> </a:t>
                      </a:r>
                      <a:r>
                        <a:rPr lang="en-GB" sz="850" spc="-25" noProof="0" dirty="0">
                          <a:latin typeface="Arial"/>
                          <a:cs typeface="Arial"/>
                        </a:rPr>
                        <a:t>and </a:t>
                      </a:r>
                      <a:r>
                        <a:rPr lang="en-GB" sz="850" noProof="0" dirty="0">
                          <a:latin typeface="Arial"/>
                          <a:cs typeface="Arial"/>
                        </a:rPr>
                        <a:t>day</a:t>
                      </a:r>
                      <a:r>
                        <a:rPr lang="en-GB" sz="850" spc="-20" noProof="0" dirty="0">
                          <a:latin typeface="Arial"/>
                          <a:cs typeface="Arial"/>
                        </a:rPr>
                        <a:t> </a:t>
                      </a:r>
                      <a:r>
                        <a:rPr lang="en-GB" sz="850" noProof="0" dirty="0">
                          <a:latin typeface="Arial"/>
                          <a:cs typeface="Arial"/>
                        </a:rPr>
                        <a:t>unit</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bl>
          </a:graphicData>
        </a:graphic>
      </p:graphicFrame>
      <p:sp>
        <p:nvSpPr>
          <p:cNvPr id="2" name="object 2">
            <a:extLst>
              <a:ext uri="{FF2B5EF4-FFF2-40B4-BE49-F238E27FC236}">
                <a16:creationId xmlns:a16="http://schemas.microsoft.com/office/drawing/2014/main" id="{96CF1552-892B-38CA-E7D5-B342A278DD4F}"/>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0" name="txt_org_name">
            <a:extLst>
              <a:ext uri="{FF2B5EF4-FFF2-40B4-BE49-F238E27FC236}">
                <a16:creationId xmlns:a16="http://schemas.microsoft.com/office/drawing/2014/main" id="{B7273534-B7E4-EBF4-4E78-3CFCD72ED9B0}"/>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602E5565-5ED6-A146-2228-0EBF2976E882}"/>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C8AE8D12-4307-C520-9428-B1ED67C7AA35}"/>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3" name="object 4">
              <a:hlinkClick r:id="rId2" action="ppaction://hlinksldjump"/>
              <a:extLst>
                <a:ext uri="{FF2B5EF4-FFF2-40B4-BE49-F238E27FC236}">
                  <a16:creationId xmlns:a16="http://schemas.microsoft.com/office/drawing/2014/main" id="{EBD0F72B-30D3-8C93-5684-78EA850AB81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4" name="object 3">
              <a:hlinkClick r:id="rId2" action="ppaction://hlinksldjump"/>
              <a:extLst>
                <a:ext uri="{FF2B5EF4-FFF2-40B4-BE49-F238E27FC236}">
                  <a16:creationId xmlns:a16="http://schemas.microsoft.com/office/drawing/2014/main" id="{040B05FA-4EED-3B9F-CA0B-D91B8DC4A83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Slide Number Placeholder 1">
            <a:extLst>
              <a:ext uri="{FF2B5EF4-FFF2-40B4-BE49-F238E27FC236}">
                <a16:creationId xmlns:a16="http://schemas.microsoft.com/office/drawing/2014/main" id="{551BA550-1283-874A-876A-4CCCFBE40D5E}"/>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510A137-21D1-4120-9090-ACE063849916}" type="slidenum">
              <a:rPr lang="en-GB" spc="-25" noProof="0" smtClean="0"/>
              <a:t>33</a:t>
            </a:fld>
            <a:endParaRPr lang="en-GB" spc="-25" noProof="0" dirty="0"/>
          </a:p>
        </p:txBody>
      </p:sp>
      <p:sp>
        <p:nvSpPr>
          <p:cNvPr id="14" name="object 1">
            <a:extLst>
              <a:ext uri="{FF2B5EF4-FFF2-40B4-BE49-F238E27FC236}">
                <a16:creationId xmlns:a16="http://schemas.microsoft.com/office/drawing/2014/main" id="{FB20E898-FE99-4E9C-8A28-4C8381F52B13}"/>
              </a:ext>
            </a:extLst>
          </p:cNvPr>
          <p:cNvSpPr txBox="1">
            <a:spLocks noGrp="1"/>
          </p:cNvSpPr>
          <p:nvPr>
            <p:ph type="title" idx="4294967295"/>
          </p:nvPr>
        </p:nvSpPr>
        <p:spPr>
          <a:xfrm>
            <a:off x="428814" y="878701"/>
            <a:ext cx="61688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‘Which of the following best describes you?’ 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gendergroup_tbl_section10"/>
          <p:cNvGraphicFramePr>
            <a:graphicFrameLocks noGrp="1"/>
          </p:cNvGraphicFramePr>
          <p:nvPr>
            <p:extLst>
              <p:ext uri="{D42A27DB-BD31-4B8C-83A1-F6EECF244321}">
                <p14:modId xmlns:p14="http://schemas.microsoft.com/office/powerpoint/2010/main" val="895401713"/>
              </p:ext>
            </p:extLst>
          </p:nvPr>
        </p:nvGraphicFramePr>
        <p:xfrm>
          <a:off x="428815" y="1688465"/>
          <a:ext cx="6776319" cy="221043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3877310" algn="l"/>
                        </a:tabLst>
                      </a:pPr>
                      <a:r>
                        <a:rPr lang="en-GB" sz="1050" b="1" spc="-20" noProof="0" dirty="0">
                          <a:solidFill>
                            <a:srgbClr val="336E9F"/>
                          </a:solidFill>
                          <a:latin typeface="Arial"/>
                          <a:cs typeface="Arial"/>
                        </a:rPr>
                        <a:t>IMMEDIATE</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LONG</a:t>
                      </a:r>
                      <a:r>
                        <a:rPr lang="en-GB" sz="1050" b="1" spc="-45" noProof="0" dirty="0">
                          <a:solidFill>
                            <a:srgbClr val="336E9F"/>
                          </a:solidFill>
                          <a:latin typeface="Arial"/>
                          <a:cs typeface="Arial"/>
                        </a:rPr>
                        <a:t>-</a:t>
                      </a:r>
                      <a:r>
                        <a:rPr lang="en-GB" sz="1050" b="1" spc="-20" noProof="0" dirty="0">
                          <a:solidFill>
                            <a:srgbClr val="336E9F"/>
                          </a:solidFill>
                          <a:latin typeface="Arial"/>
                          <a:cs typeface="Arial"/>
                        </a:rPr>
                        <a:t>TERM</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SIDE</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EFFECTS</a:t>
                      </a:r>
                      <a:r>
                        <a:rPr lang="en-GB" sz="1050" b="1" noProof="0" dirty="0">
                          <a:solidFill>
                            <a:srgbClr val="336E9F"/>
                          </a:solidFill>
                          <a:latin typeface="Arial"/>
                          <a:cs typeface="Arial"/>
                        </a:rPr>
                        <a:t>	</a:t>
                      </a:r>
                      <a:r>
                        <a:rPr lang="en-GB" sz="1275" spc="-15" baseline="9803" noProof="0" dirty="0">
                          <a:latin typeface="Arial"/>
                          <a:cs typeface="Arial"/>
                        </a:rPr>
                        <a:t>Which of the following best describes you?</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a:cs typeface="Arial"/>
                        </a:rPr>
                        <a:t>Q44.</a:t>
                      </a:r>
                      <a:r>
                        <a:rPr lang="en-GB" sz="850" spc="-20"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were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spc="-10" noProof="0" dirty="0">
                          <a:latin typeface="Arial"/>
                          <a:cs typeface="Arial"/>
                        </a:rPr>
                        <a:t>could 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a:cs typeface="Arial"/>
                        </a:rPr>
                        <a:t>Q45.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practical</a:t>
                      </a:r>
                      <a:r>
                        <a:rPr lang="en-GB" sz="850" spc="-20" noProof="0" dirty="0">
                          <a:latin typeface="Arial"/>
                          <a:cs typeface="Arial"/>
                        </a:rPr>
                        <a:t> </a:t>
                      </a:r>
                      <a:r>
                        <a:rPr lang="en-GB" sz="850" noProof="0" dirty="0">
                          <a:latin typeface="Arial"/>
                          <a:cs typeface="Arial"/>
                        </a:rPr>
                        <a:t>advice</a:t>
                      </a:r>
                      <a:r>
                        <a:rPr lang="en-GB" sz="850" spc="-25" noProof="0" dirty="0">
                          <a:latin typeface="Arial"/>
                          <a:cs typeface="Arial"/>
                        </a:rPr>
                        <a:t> on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any</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a:cs typeface="Arial"/>
                        </a:rPr>
                        <a:t>Q46.</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that</a:t>
                      </a:r>
                      <a:r>
                        <a:rPr lang="en-GB" sz="850" spc="-25"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spc="-10" noProof="0" dirty="0">
                          <a:latin typeface="Arial"/>
                          <a:cs typeface="Arial"/>
                        </a:rPr>
                        <a:t>could </a:t>
                      </a:r>
                      <a:r>
                        <a:rPr lang="en-GB" sz="850" noProof="0" dirty="0">
                          <a:latin typeface="Arial"/>
                          <a:cs typeface="Arial"/>
                        </a:rPr>
                        <a:t>access</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side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a:cs typeface="Arial"/>
                        </a:rPr>
                        <a:t>Q47.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spc="-20" noProof="0" dirty="0">
                          <a:latin typeface="Arial"/>
                          <a:cs typeface="Arial"/>
                        </a:rPr>
                        <a:t>were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understand</a:t>
                      </a:r>
                      <a:r>
                        <a:rPr lang="en-GB" sz="850" spc="-25" noProof="0" dirty="0">
                          <a:latin typeface="Arial"/>
                          <a:cs typeface="Arial"/>
                        </a:rPr>
                        <a:t> in </a:t>
                      </a:r>
                      <a:r>
                        <a:rPr lang="en-GB" sz="850" noProof="0" dirty="0">
                          <a:latin typeface="Arial"/>
                          <a:cs typeface="Arial"/>
                        </a:rPr>
                        <a:t>advance</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121920">
                        <a:lnSpc>
                          <a:spcPts val="860"/>
                        </a:lnSpc>
                        <a:spcBef>
                          <a:spcPts val="155"/>
                        </a:spcBef>
                      </a:pPr>
                      <a:r>
                        <a:rPr lang="en-GB" sz="850" noProof="0" dirty="0">
                          <a:latin typeface="Arial"/>
                          <a:cs typeface="Arial"/>
                        </a:rPr>
                        <a:t>Q48.</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5"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managing</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impact</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any</a:t>
                      </a:r>
                      <a:r>
                        <a:rPr lang="en-GB" sz="850" spc="-10" noProof="0" dirty="0">
                          <a:latin typeface="Arial"/>
                          <a:cs typeface="Arial"/>
                        </a:rPr>
                        <a:t> 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spc="-10" noProof="0" dirty="0">
                          <a:latin typeface="Arial"/>
                          <a:cs typeface="Arial"/>
                        </a:rPr>
                        <a:t>effects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5" name="gendergroup_tbl_section11"/>
          <p:cNvGraphicFramePr>
            <a:graphicFrameLocks noGrp="1"/>
          </p:cNvGraphicFramePr>
          <p:nvPr>
            <p:extLst>
              <p:ext uri="{D42A27DB-BD31-4B8C-83A1-F6EECF244321}">
                <p14:modId xmlns:p14="http://schemas.microsoft.com/office/powerpoint/2010/main" val="2299402266"/>
              </p:ext>
            </p:extLst>
          </p:nvPr>
        </p:nvGraphicFramePr>
        <p:xfrm>
          <a:off x="428815" y="4108919"/>
          <a:ext cx="6776319" cy="119634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8595">
                <a:tc gridSpan="8">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SUPPORT</a:t>
                      </a:r>
                      <a:r>
                        <a:rPr lang="en-GB" sz="1575" b="1" spc="-52"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WHILE</a:t>
                      </a:r>
                      <a:r>
                        <a:rPr lang="en-GB" sz="1575" b="1" spc="-44"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AT</a:t>
                      </a:r>
                      <a:r>
                        <a:rPr lang="en-GB" sz="1575" b="1" spc="-44"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HOME</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Which of the following best describes you?</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Female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panose="020B0604020202020204" pitchFamily="34" charset="0"/>
                          <a:cs typeface="Arial" panose="020B0604020202020204" pitchFamily="34" charset="0"/>
                        </a:rPr>
                        <a:t>Male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panose="020B0604020202020204" pitchFamily="34" charset="0"/>
                          <a:cs typeface="Arial" panose="020B0604020202020204" pitchFamily="34" charset="0"/>
                        </a:rPr>
                        <a:t>Non- </a:t>
                      </a:r>
                      <a:r>
                        <a:rPr lang="en-GB" sz="850" spc="-30" noProof="0" dirty="0">
                          <a:latin typeface="Arial" panose="020B0604020202020204" pitchFamily="34" charset="0"/>
                          <a:cs typeface="Arial" panose="020B0604020202020204" pitchFamily="34" charset="0"/>
                        </a:rPr>
                        <a:t>binary</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panose="020B0604020202020204" pitchFamily="34" charset="0"/>
                          <a:cs typeface="Arial" panose="020B0604020202020204" pitchFamily="34" charset="0"/>
                        </a:rPr>
                        <a:t>Prefer </a:t>
                      </a:r>
                      <a:r>
                        <a:rPr lang="en-GB" sz="850" noProof="0" dirty="0">
                          <a:latin typeface="Arial" panose="020B0604020202020204" pitchFamily="34" charset="0"/>
                          <a:cs typeface="Arial" panose="020B0604020202020204" pitchFamily="34" charset="0"/>
                        </a:rPr>
                        <a:t>to</a:t>
                      </a:r>
                      <a:r>
                        <a:rPr lang="en-GB" sz="850" spc="-5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self- </a:t>
                      </a:r>
                      <a:r>
                        <a:rPr lang="en-GB" sz="850" spc="-30" noProof="0" dirty="0">
                          <a:latin typeface="Arial" panose="020B0604020202020204" pitchFamily="34" charset="0"/>
                          <a:cs typeface="Arial" panose="020B0604020202020204" pitchFamily="34" charset="0"/>
                        </a:rPr>
                        <a:t>describe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panose="020B0604020202020204" pitchFamily="34" charset="0"/>
                          <a:cs typeface="Arial" panose="020B0604020202020204" pitchFamily="34" charset="0"/>
                        </a:rPr>
                        <a:t>Prefer not</a:t>
                      </a:r>
                      <a:r>
                        <a:rPr lang="en-GB" sz="850" spc="-5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45" noProof="0" dirty="0">
                          <a:latin typeface="Arial" panose="020B0604020202020204" pitchFamily="34" charset="0"/>
                          <a:cs typeface="Arial" panose="020B0604020202020204" pitchFamily="34" charset="0"/>
                        </a:rPr>
                        <a:t> </a:t>
                      </a:r>
                      <a:r>
                        <a:rPr lang="en-GB" sz="850" spc="-30" noProof="0" dirty="0">
                          <a:latin typeface="Arial" panose="020B0604020202020204" pitchFamily="34" charset="0"/>
                          <a:cs typeface="Arial" panose="020B0604020202020204" pitchFamily="34" charset="0"/>
                        </a:rPr>
                        <a:t>say</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Q49.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gave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someone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close,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home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015">
                <a:tc>
                  <a:txBody>
                    <a:bodyPr/>
                    <a:lstStyle/>
                    <a:p>
                      <a:pPr marL="27940" marR="133985">
                        <a:lnSpc>
                          <a:spcPts val="860"/>
                        </a:lnSpc>
                        <a:spcBef>
                          <a:spcPts val="155"/>
                        </a:spcBef>
                      </a:pPr>
                      <a:r>
                        <a:rPr lang="en-GB" sz="850" noProof="0" dirty="0">
                          <a:latin typeface="Arial" panose="020B0604020202020204" pitchFamily="34" charset="0"/>
                          <a:cs typeface="Arial" panose="020B0604020202020204" pitchFamily="34" charset="0"/>
                        </a:rPr>
                        <a:t>Q50.</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During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got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noProof="0" dirty="0">
                          <a:latin typeface="Arial" panose="020B0604020202020204" pitchFamily="34" charset="0"/>
                          <a:cs typeface="Arial" panose="020B0604020202020204" pitchFamily="34" charset="0"/>
                        </a:rPr>
                        <a:t>voluntary</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6" name="gendergroup_tbl_section12"/>
          <p:cNvGraphicFramePr>
            <a:graphicFrameLocks noGrp="1"/>
          </p:cNvGraphicFramePr>
          <p:nvPr>
            <p:extLst>
              <p:ext uri="{D42A27DB-BD31-4B8C-83A1-F6EECF244321}">
                <p14:modId xmlns:p14="http://schemas.microsoft.com/office/powerpoint/2010/main" val="3296784664"/>
              </p:ext>
            </p:extLst>
          </p:nvPr>
        </p:nvGraphicFramePr>
        <p:xfrm>
          <a:off x="428815" y="5499100"/>
          <a:ext cx="6776319" cy="142429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8595">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CARE</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89" baseline="-7936" noProof="0" dirty="0">
                          <a:solidFill>
                            <a:srgbClr val="336E9F"/>
                          </a:solidFill>
                          <a:latin typeface="Arial"/>
                          <a:cs typeface="Arial"/>
                        </a:rPr>
                        <a:t> </a:t>
                      </a:r>
                      <a:r>
                        <a:rPr lang="en-GB" sz="1575" b="1" spc="-30" baseline="-7936" noProof="0" dirty="0">
                          <a:solidFill>
                            <a:srgbClr val="336E9F"/>
                          </a:solidFill>
                          <a:latin typeface="Arial"/>
                          <a:cs typeface="Arial"/>
                        </a:rPr>
                        <a:t>YOUR</a:t>
                      </a:r>
                      <a:r>
                        <a:rPr lang="en-GB" sz="1575" b="1" spc="-82" baseline="-7936" noProof="0" dirty="0">
                          <a:solidFill>
                            <a:srgbClr val="336E9F"/>
                          </a:solidFill>
                          <a:latin typeface="Arial"/>
                          <a:cs typeface="Arial"/>
                        </a:rPr>
                        <a:t> </a:t>
                      </a:r>
                      <a:r>
                        <a:rPr lang="en-GB" sz="1575" b="1" baseline="-7936" noProof="0" dirty="0">
                          <a:solidFill>
                            <a:srgbClr val="336E9F"/>
                          </a:solidFill>
                          <a:latin typeface="Arial"/>
                          <a:cs typeface="Arial"/>
                        </a:rPr>
                        <a:t>GP</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PRACTICE</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482400">
                <a:tc>
                  <a:txBody>
                    <a:bodyPr/>
                    <a:lstStyle/>
                    <a:p>
                      <a:pPr marL="27940" marR="187960">
                        <a:lnSpc>
                          <a:spcPts val="860"/>
                        </a:lnSpc>
                        <a:spcBef>
                          <a:spcPts val="155"/>
                        </a:spcBef>
                      </a:pPr>
                      <a:r>
                        <a:rPr lang="en-GB" sz="850" noProof="0" dirty="0">
                          <a:latin typeface="Arial"/>
                          <a:cs typeface="Arial"/>
                        </a:rPr>
                        <a:t>Q52.</a:t>
                      </a:r>
                      <a:r>
                        <a:rPr lang="en-GB" sz="850" spc="-20"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7" name="gendergroup_tbl_section13"/>
          <p:cNvGraphicFramePr>
            <a:graphicFrameLocks noGrp="1"/>
          </p:cNvGraphicFramePr>
          <p:nvPr>
            <p:extLst>
              <p:ext uri="{D42A27DB-BD31-4B8C-83A1-F6EECF244321}">
                <p14:modId xmlns:p14="http://schemas.microsoft.com/office/powerpoint/2010/main" val="2490985285"/>
              </p:ext>
            </p:extLst>
          </p:nvPr>
        </p:nvGraphicFramePr>
        <p:xfrm>
          <a:off x="428815" y="7099300"/>
          <a:ext cx="6776319" cy="169017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LIVING</a:t>
                      </a:r>
                      <a:r>
                        <a:rPr lang="en-GB" sz="1575" b="1" spc="-60" baseline="-7936" noProof="0" dirty="0">
                          <a:solidFill>
                            <a:srgbClr val="336E9F"/>
                          </a:solidFill>
                          <a:latin typeface="Arial"/>
                          <a:cs typeface="Arial"/>
                        </a:rPr>
                        <a:t> </a:t>
                      </a:r>
                      <a:r>
                        <a:rPr lang="en-GB" sz="1575" b="1" spc="-15" baseline="-7936" noProof="0" dirty="0">
                          <a:solidFill>
                            <a:srgbClr val="336E9F"/>
                          </a:solidFill>
                          <a:latin typeface="Arial"/>
                          <a:cs typeface="Arial"/>
                        </a:rPr>
                        <a:t>WITH</a:t>
                      </a:r>
                      <a:r>
                        <a:rPr lang="en-GB" sz="1575" b="1" spc="-60" baseline="-7936" noProof="0" dirty="0">
                          <a:solidFill>
                            <a:srgbClr val="336E9F"/>
                          </a:solidFill>
                          <a:latin typeface="Arial"/>
                          <a:cs typeface="Arial"/>
                        </a:rPr>
                        <a:t> </a:t>
                      </a:r>
                      <a:r>
                        <a:rPr lang="en-GB" sz="1575" b="1" spc="-30" baseline="-7936" noProof="0" dirty="0">
                          <a:solidFill>
                            <a:srgbClr val="336E9F"/>
                          </a:solidFill>
                          <a:latin typeface="Arial"/>
                          <a:cs typeface="Arial"/>
                        </a:rPr>
                        <a:t>AND</a:t>
                      </a:r>
                      <a:r>
                        <a:rPr lang="en-GB" sz="1575" b="1" spc="-60" baseline="-7936" noProof="0" dirty="0">
                          <a:solidFill>
                            <a:srgbClr val="336E9F"/>
                          </a:solidFill>
                          <a:latin typeface="Arial"/>
                          <a:cs typeface="Arial"/>
                        </a:rPr>
                        <a:t> </a:t>
                      </a:r>
                      <a:r>
                        <a:rPr lang="en-GB" sz="1575" b="1" spc="-37" baseline="-7936" noProof="0" dirty="0">
                          <a:solidFill>
                            <a:srgbClr val="336E9F"/>
                          </a:solidFill>
                          <a:latin typeface="Arial"/>
                          <a:cs typeface="Arial"/>
                        </a:rPr>
                        <a:t>BEYOND</a:t>
                      </a:r>
                      <a:r>
                        <a:rPr lang="en-GB" sz="1575" b="1" spc="-60" baseline="-7936" noProof="0" dirty="0">
                          <a:solidFill>
                            <a:srgbClr val="336E9F"/>
                          </a:solidFill>
                          <a:latin typeface="Arial"/>
                          <a:cs typeface="Arial"/>
                        </a:rPr>
                        <a:t> </a:t>
                      </a:r>
                      <a:r>
                        <a:rPr lang="en-GB" sz="1575" b="1" spc="-15" baseline="-7936" noProof="0" dirty="0">
                          <a:solidFill>
                            <a:srgbClr val="336E9F"/>
                          </a:solidFill>
                          <a:latin typeface="Arial"/>
                          <a:cs typeface="Arial"/>
                        </a:rPr>
                        <a:t>CANCER</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get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3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33%</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35%</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32%</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a:cs typeface="Arial"/>
                        </a:rPr>
                        <a:t>Q54.</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5" noProof="0" dirty="0">
                          <a:latin typeface="Arial"/>
                          <a:cs typeface="Arial"/>
                        </a:rPr>
                        <a:t> was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5"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follow</a:t>
                      </a:r>
                      <a:r>
                        <a:rPr lang="en-GB" sz="850" spc="-2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spc="-10" noProof="0" dirty="0">
                          <a:latin typeface="Arial"/>
                          <a:cs typeface="Arial"/>
                        </a:rPr>
                        <a:t>appointment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015">
                <a:tc>
                  <a:txBody>
                    <a:bodyPr/>
                    <a:lstStyle/>
                    <a:p>
                      <a:pPr marL="27940" marR="301625" algn="just">
                        <a:lnSpc>
                          <a:spcPts val="860"/>
                        </a:lnSpc>
                        <a:spcBef>
                          <a:spcPts val="155"/>
                        </a:spcBef>
                      </a:pPr>
                      <a:r>
                        <a:rPr lang="en-GB" sz="850" noProof="0" dirty="0">
                          <a:latin typeface="Arial"/>
                          <a:cs typeface="Arial"/>
                        </a:rPr>
                        <a:t>Q55.</a:t>
                      </a:r>
                      <a:r>
                        <a:rPr lang="en-GB" sz="850" spc="-3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possibility</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spc="-25" noProof="0" dirty="0">
                          <a:latin typeface="Arial"/>
                          <a:cs typeface="Arial"/>
                        </a:rPr>
                        <a:t>or </a:t>
                      </a:r>
                      <a:r>
                        <a:rPr lang="en-GB" sz="850" spc="-10" noProof="0" dirty="0">
                          <a:latin typeface="Arial"/>
                          <a:cs typeface="Arial"/>
                        </a:rPr>
                        <a:t>spreading</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2" name="object 2">
            <a:extLst>
              <a:ext uri="{FF2B5EF4-FFF2-40B4-BE49-F238E27FC236}">
                <a16:creationId xmlns:a16="http://schemas.microsoft.com/office/drawing/2014/main" id="{9F95B67A-9CDF-AA69-65E4-4529119CD3D6}"/>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BE1A8CEC-EEAF-B366-1AAE-62C5EE53AC8F}"/>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B689A821-602A-173B-3DD8-2B9796E05F48}"/>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058C5C50-F4C1-D2D3-09D4-34FF483798F8}"/>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5" name="object 4">
              <a:hlinkClick r:id="rId2" action="ppaction://hlinksldjump"/>
              <a:extLst>
                <a:ext uri="{FF2B5EF4-FFF2-40B4-BE49-F238E27FC236}">
                  <a16:creationId xmlns:a16="http://schemas.microsoft.com/office/drawing/2014/main" id="{7757E4EF-CD1D-A29D-896A-0DDD637719E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6" name="object 3">
              <a:hlinkClick r:id="rId2" action="ppaction://hlinksldjump"/>
              <a:extLst>
                <a:ext uri="{FF2B5EF4-FFF2-40B4-BE49-F238E27FC236}">
                  <a16:creationId xmlns:a16="http://schemas.microsoft.com/office/drawing/2014/main" id="{2ABE5F22-21AE-A616-8946-C00E80C5692E}"/>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Slide Number Placeholder 1">
            <a:extLst>
              <a:ext uri="{FF2B5EF4-FFF2-40B4-BE49-F238E27FC236}">
                <a16:creationId xmlns:a16="http://schemas.microsoft.com/office/drawing/2014/main" id="{3BC0EB52-AF98-CE23-2319-4B731F36EA92}"/>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48B7A455-F0D7-4B5D-B0FB-83EA96DEAADC}" type="slidenum">
              <a:rPr lang="en-GB" spc="-25" noProof="0" smtClean="0"/>
              <a:t>34</a:t>
            </a:fld>
            <a:endParaRPr lang="en-GB" spc="-25" noProof="0" dirty="0"/>
          </a:p>
        </p:txBody>
      </p:sp>
      <p:sp>
        <p:nvSpPr>
          <p:cNvPr id="11" name="object 1">
            <a:extLst>
              <a:ext uri="{FF2B5EF4-FFF2-40B4-BE49-F238E27FC236}">
                <a16:creationId xmlns:a16="http://schemas.microsoft.com/office/drawing/2014/main" id="{DCC8A62D-E596-4CCF-0B09-21579BAD427D}"/>
              </a:ext>
            </a:extLst>
          </p:cNvPr>
          <p:cNvSpPr txBox="1">
            <a:spLocks noGrp="1"/>
          </p:cNvSpPr>
          <p:nvPr>
            <p:ph type="title" idx="4294967295"/>
          </p:nvPr>
        </p:nvSpPr>
        <p:spPr>
          <a:xfrm>
            <a:off x="428814" y="878701"/>
            <a:ext cx="60164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‘Which of the following best describes you?’ tables </a:t>
            </a:r>
            <a:r>
              <a:rPr kumimoji="0" lang="en-GB" sz="1800" b="1" i="0" u="none" strike="noStrike" kern="0" cap="none" spc="-10" normalizeH="0" baseline="0" noProof="0" dirty="0">
                <a:ln>
                  <a:noFill/>
                </a:ln>
                <a:solidFill>
                  <a:schemeClr val="bg1"/>
                </a:solidFill>
                <a:effectLst/>
                <a:uLnTx/>
                <a:uFillTx/>
                <a:latin typeface="Arial"/>
                <a:cs typeface="Arial"/>
              </a:rPr>
              <a:t>(5)</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gendergroup_tbl_section14"/>
          <p:cNvGraphicFramePr>
            <a:graphicFrameLocks noGrp="1"/>
          </p:cNvGraphicFramePr>
          <p:nvPr>
            <p:extLst>
              <p:ext uri="{D42A27DB-BD31-4B8C-83A1-F6EECF244321}">
                <p14:modId xmlns:p14="http://schemas.microsoft.com/office/powerpoint/2010/main" val="4159882994"/>
              </p:ext>
            </p:extLst>
          </p:nvPr>
        </p:nvGraphicFramePr>
        <p:xfrm>
          <a:off x="428815" y="1757045"/>
          <a:ext cx="6776319" cy="145605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59">
                  <a:extLst>
                    <a:ext uri="{9D8B030D-6E8A-4147-A177-3AD203B41FA5}">
                      <a16:colId xmlns:a16="http://schemas.microsoft.com/office/drawing/2014/main" val="20007"/>
                    </a:ext>
                  </a:extLst>
                </a:gridCol>
              </a:tblGrid>
              <a:tr h="187960">
                <a:tc gridSpan="8">
                  <a:txBody>
                    <a:bodyPr/>
                    <a:lstStyle/>
                    <a:p>
                      <a:pPr marL="27940">
                        <a:lnSpc>
                          <a:spcPts val="1180"/>
                        </a:lnSpc>
                        <a:tabLst>
                          <a:tab pos="3877310" algn="l"/>
                        </a:tabLst>
                      </a:pPr>
                      <a:r>
                        <a:rPr lang="en-GB" sz="1575" b="1" spc="-30" baseline="-7936" noProof="0" dirty="0">
                          <a:solidFill>
                            <a:srgbClr val="336E9F"/>
                          </a:solidFill>
                          <a:latin typeface="Arial"/>
                          <a:cs typeface="Arial"/>
                        </a:rPr>
                        <a:t>YOUR</a:t>
                      </a:r>
                      <a:r>
                        <a:rPr lang="en-GB" sz="1575" b="1" spc="-60" baseline="-7936" noProof="0" dirty="0">
                          <a:solidFill>
                            <a:srgbClr val="336E9F"/>
                          </a:solidFill>
                          <a:latin typeface="Arial"/>
                          <a:cs typeface="Arial"/>
                        </a:rPr>
                        <a:t> </a:t>
                      </a:r>
                      <a:r>
                        <a:rPr lang="en-GB" sz="1575" b="1" spc="-30" baseline="-7936" noProof="0" dirty="0">
                          <a:solidFill>
                            <a:srgbClr val="336E9F"/>
                          </a:solidFill>
                          <a:latin typeface="Arial"/>
                          <a:cs typeface="Arial"/>
                        </a:rPr>
                        <a:t>OVERALL</a:t>
                      </a:r>
                      <a:r>
                        <a:rPr lang="en-GB" sz="1575" b="1" spc="-60" baseline="-7936" noProof="0" dirty="0">
                          <a:solidFill>
                            <a:srgbClr val="336E9F"/>
                          </a:solidFill>
                          <a:latin typeface="Arial"/>
                          <a:cs typeface="Arial"/>
                        </a:rPr>
                        <a:t> </a:t>
                      </a:r>
                      <a:r>
                        <a:rPr lang="en-GB" sz="1575" b="1" spc="-30" baseline="-7936" noProof="0" dirty="0">
                          <a:solidFill>
                            <a:srgbClr val="336E9F"/>
                          </a:solidFill>
                          <a:latin typeface="Arial"/>
                          <a:cs typeface="Arial"/>
                        </a:rPr>
                        <a:t>NHS</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CARE</a:t>
                      </a:r>
                      <a:r>
                        <a:rPr lang="en-GB" sz="1575" b="1" baseline="-7936" noProof="0" dirty="0">
                          <a:solidFill>
                            <a:srgbClr val="336E9F"/>
                          </a:solidFill>
                          <a:latin typeface="Arial"/>
                          <a:cs typeface="Arial"/>
                        </a:rPr>
                        <a:t>	</a:t>
                      </a:r>
                      <a:r>
                        <a:rPr lang="en-GB" sz="850" spc="-10" noProof="0" dirty="0">
                          <a:latin typeface="Arial"/>
                          <a:cs typeface="Arial"/>
                        </a:rPr>
                        <a:t>Which of the following best describes you?</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9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Female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20" noProof="0" dirty="0">
                          <a:latin typeface="Arial"/>
                          <a:cs typeface="Arial"/>
                        </a:rPr>
                        <a:t>Male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141605" marR="135890" indent="9525" algn="ctr">
                        <a:lnSpc>
                          <a:spcPts val="860"/>
                        </a:lnSpc>
                        <a:spcBef>
                          <a:spcPts val="560"/>
                        </a:spcBef>
                      </a:pPr>
                      <a:r>
                        <a:rPr lang="en-GB" sz="850" spc="-20" noProof="0" dirty="0">
                          <a:latin typeface="Arial"/>
                          <a:cs typeface="Arial"/>
                        </a:rPr>
                        <a:t>Non- </a:t>
                      </a:r>
                      <a:r>
                        <a:rPr lang="en-GB" sz="850" spc="-30" noProof="0" dirty="0">
                          <a:latin typeface="Arial"/>
                          <a:cs typeface="Arial"/>
                        </a:rPr>
                        <a:t>binary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86995" marR="81280" indent="54610" algn="ctr">
                        <a:lnSpc>
                          <a:spcPts val="860"/>
                        </a:lnSpc>
                        <a:spcBef>
                          <a:spcPts val="130"/>
                        </a:spcBef>
                      </a:pPr>
                      <a:r>
                        <a:rPr lang="en-GB" sz="850" spc="-10" noProof="0" dirty="0">
                          <a:latin typeface="Arial"/>
                          <a:cs typeface="Arial"/>
                        </a:rPr>
                        <a:t>Prefer </a:t>
                      </a:r>
                      <a:r>
                        <a:rPr lang="en-GB" sz="850" noProof="0" dirty="0">
                          <a:latin typeface="Arial"/>
                          <a:cs typeface="Arial"/>
                        </a:rPr>
                        <a:t>to</a:t>
                      </a:r>
                      <a:r>
                        <a:rPr lang="en-GB" sz="850" spc="-55" noProof="0" dirty="0">
                          <a:latin typeface="Arial"/>
                          <a:cs typeface="Arial"/>
                        </a:rPr>
                        <a:t> </a:t>
                      </a:r>
                      <a:r>
                        <a:rPr lang="en-GB" sz="850" spc="-10" noProof="0" dirty="0">
                          <a:latin typeface="Arial"/>
                          <a:cs typeface="Arial"/>
                        </a:rPr>
                        <a:t>self- </a:t>
                      </a:r>
                      <a:r>
                        <a:rPr lang="en-GB" sz="850" spc="-30" noProof="0" dirty="0">
                          <a:latin typeface="Arial"/>
                          <a:cs typeface="Arial"/>
                        </a:rPr>
                        <a:t>describe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58419" marR="52705" indent="83185" algn="l">
                        <a:lnSpc>
                          <a:spcPts val="860"/>
                        </a:lnSpc>
                        <a:spcBef>
                          <a:spcPts val="560"/>
                        </a:spcBef>
                      </a:pPr>
                      <a:r>
                        <a:rPr lang="en-GB" sz="850" spc="-10" noProof="0" dirty="0">
                          <a:latin typeface="Arial"/>
                          <a:cs typeface="Arial"/>
                        </a:rPr>
                        <a:t>Prefer not</a:t>
                      </a:r>
                      <a:r>
                        <a:rPr lang="en-GB" sz="850" spc="-50" noProof="0" dirty="0">
                          <a:latin typeface="Arial"/>
                          <a:cs typeface="Arial"/>
                        </a:rPr>
                        <a:t> </a:t>
                      </a:r>
                      <a:r>
                        <a:rPr lang="en-GB" sz="850" noProof="0" dirty="0">
                          <a:latin typeface="Arial"/>
                          <a:cs typeface="Arial"/>
                        </a:rPr>
                        <a:t>to</a:t>
                      </a:r>
                      <a:r>
                        <a:rPr lang="en-GB" sz="850" spc="-45" noProof="0" dirty="0">
                          <a:latin typeface="Arial"/>
                          <a:cs typeface="Arial"/>
                        </a:rPr>
                        <a:t> </a:t>
                      </a:r>
                      <a:r>
                        <a:rPr lang="en-GB" sz="850" spc="-30" noProof="0" dirty="0">
                          <a:latin typeface="Arial"/>
                          <a:cs typeface="Arial"/>
                        </a:rPr>
                        <a:t>say</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a:cs typeface="Arial"/>
                        </a:rPr>
                        <a:t>Q56.</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whole</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worked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spc="-10" noProof="0" dirty="0">
                          <a:latin typeface="Arial"/>
                          <a:cs typeface="Arial"/>
                        </a:rPr>
                        <a:t>together</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90%</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92%</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89%</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184150">
                <a:tc>
                  <a:txBody>
                    <a:bodyPr/>
                    <a:lstStyle/>
                    <a:p>
                      <a:pPr marL="27940">
                        <a:lnSpc>
                          <a:spcPct val="100000"/>
                        </a:lnSpc>
                        <a:spcBef>
                          <a:spcPts val="105"/>
                        </a:spcBef>
                      </a:pPr>
                      <a:r>
                        <a:rPr lang="en-GB" sz="850" noProof="0" dirty="0">
                          <a:latin typeface="Arial"/>
                          <a:cs typeface="Arial"/>
                        </a:rPr>
                        <a:t>Q57.</a:t>
                      </a:r>
                      <a:r>
                        <a:rPr lang="en-GB" sz="850" spc="-20" noProof="0" dirty="0">
                          <a:latin typeface="Arial"/>
                          <a:cs typeface="Arial"/>
                        </a:rPr>
                        <a:t> </a:t>
                      </a:r>
                      <a:r>
                        <a:rPr lang="en-GB" sz="850" noProof="0" dirty="0">
                          <a:latin typeface="Arial"/>
                          <a:cs typeface="Arial"/>
                        </a:rPr>
                        <a:t>Administration</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good</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good</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87%</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92%</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a:cs typeface="Arial"/>
                        </a:rPr>
                        <a:t>88%</a:t>
                      </a:r>
                      <a:endParaRPr lang="en-GB" sz="850" noProof="0" dirty="0">
                        <a:latin typeface="Arial"/>
                        <a:cs typeface="Arial"/>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a:cs typeface="Arial"/>
                        </a:rPr>
                        <a:t>Q58.</a:t>
                      </a:r>
                      <a:r>
                        <a:rPr lang="en-GB" sz="850" spc="-30" noProof="0" dirty="0">
                          <a:latin typeface="Arial"/>
                          <a:cs typeface="Arial"/>
                        </a:rPr>
                        <a:t> </a:t>
                      </a:r>
                      <a:r>
                        <a:rPr lang="en-GB" sz="850" noProof="0" dirty="0">
                          <a:latin typeface="Arial"/>
                          <a:cs typeface="Arial"/>
                        </a:rPr>
                        <a:t>Cancer</a:t>
                      </a:r>
                      <a:r>
                        <a:rPr lang="en-GB" sz="850" spc="-30" noProof="0" dirty="0">
                          <a:latin typeface="Arial"/>
                          <a:cs typeface="Arial"/>
                        </a:rPr>
                        <a:t> </a:t>
                      </a:r>
                      <a:r>
                        <a:rPr lang="en-GB" sz="850" noProof="0" dirty="0">
                          <a:latin typeface="Arial"/>
                          <a:cs typeface="Arial"/>
                        </a:rPr>
                        <a:t>research</a:t>
                      </a:r>
                      <a:r>
                        <a:rPr lang="en-GB" sz="850" spc="-30" noProof="0" dirty="0">
                          <a:latin typeface="Arial"/>
                          <a:cs typeface="Arial"/>
                        </a:rPr>
                        <a:t> </a:t>
                      </a:r>
                      <a:r>
                        <a:rPr lang="en-GB" sz="850" noProof="0" dirty="0">
                          <a:latin typeface="Arial"/>
                          <a:cs typeface="Arial"/>
                        </a:rPr>
                        <a:t>opportunities</a:t>
                      </a:r>
                      <a:r>
                        <a:rPr lang="en-GB" sz="850" spc="-30" noProof="0" dirty="0">
                          <a:latin typeface="Arial"/>
                          <a:cs typeface="Arial"/>
                        </a:rPr>
                        <a:t> </a:t>
                      </a:r>
                      <a:r>
                        <a:rPr lang="en-GB" sz="850" noProof="0" dirty="0">
                          <a:latin typeface="Arial"/>
                          <a:cs typeface="Arial"/>
                        </a:rPr>
                        <a:t>were</a:t>
                      </a:r>
                      <a:r>
                        <a:rPr lang="en-GB" sz="850" spc="-30" noProof="0" dirty="0">
                          <a:latin typeface="Arial"/>
                          <a:cs typeface="Arial"/>
                        </a:rPr>
                        <a:t> </a:t>
                      </a:r>
                      <a:r>
                        <a:rPr lang="en-GB" sz="850" spc="-10" noProof="0" dirty="0">
                          <a:latin typeface="Arial"/>
                          <a:cs typeface="Arial"/>
                        </a:rPr>
                        <a:t>discussed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6065">
                <a:tc>
                  <a:txBody>
                    <a:bodyPr/>
                    <a:lstStyle/>
                    <a:p>
                      <a:pPr marL="27940" marR="89535">
                        <a:lnSpc>
                          <a:spcPts val="860"/>
                        </a:lnSpc>
                        <a:spcBef>
                          <a:spcPts val="155"/>
                        </a:spcBef>
                      </a:pPr>
                      <a:r>
                        <a:rPr lang="en-GB" sz="850" noProof="0" dirty="0">
                          <a:latin typeface="Arial"/>
                          <a:cs typeface="Arial"/>
                        </a:rPr>
                        <a:t>Q59.</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average</a:t>
                      </a:r>
                      <a:r>
                        <a:rPr lang="en-GB" sz="850" spc="-20" noProof="0" dirty="0">
                          <a:latin typeface="Arial"/>
                          <a:cs typeface="Arial"/>
                        </a:rPr>
                        <a:t> </a:t>
                      </a:r>
                      <a:r>
                        <a:rPr lang="en-GB" sz="850" noProof="0" dirty="0">
                          <a:latin typeface="Arial"/>
                          <a:cs typeface="Arial"/>
                        </a:rPr>
                        <a:t>rating</a:t>
                      </a:r>
                      <a:r>
                        <a:rPr lang="en-GB" sz="850" spc="-20" noProof="0" dirty="0">
                          <a:latin typeface="Arial"/>
                          <a:cs typeface="Arial"/>
                        </a:rPr>
                        <a:t> </a:t>
                      </a:r>
                      <a:r>
                        <a:rPr lang="en-GB" sz="850" noProof="0" dirty="0">
                          <a:latin typeface="Arial"/>
                          <a:cs typeface="Arial"/>
                        </a:rPr>
                        <a:t>of</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scored</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very </a:t>
                      </a:r>
                      <a:r>
                        <a:rPr lang="en-GB" sz="850" noProof="0" dirty="0">
                          <a:latin typeface="Arial"/>
                          <a:cs typeface="Arial"/>
                        </a:rPr>
                        <a:t>poor</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spc="-20" noProof="0" dirty="0">
                          <a:latin typeface="Arial"/>
                          <a:cs typeface="Arial"/>
                        </a:rPr>
                        <a:t>good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2" name="object 2">
            <a:extLst>
              <a:ext uri="{FF2B5EF4-FFF2-40B4-BE49-F238E27FC236}">
                <a16:creationId xmlns:a16="http://schemas.microsoft.com/office/drawing/2014/main" id="{2880F56E-67A0-0138-9402-AEBE47DDB9A2}"/>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9" name="txt_org_name">
            <a:extLst>
              <a:ext uri="{FF2B5EF4-FFF2-40B4-BE49-F238E27FC236}">
                <a16:creationId xmlns:a16="http://schemas.microsoft.com/office/drawing/2014/main" id="{07520DE1-E495-7F2C-708F-58BE15825EC1}"/>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0" name="txt_survey">
            <a:extLst>
              <a:ext uri="{FF2B5EF4-FFF2-40B4-BE49-F238E27FC236}">
                <a16:creationId xmlns:a16="http://schemas.microsoft.com/office/drawing/2014/main" id="{C3D0B0B9-FAA0-31AB-D7BC-D3DC267AA55E}"/>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D1FC0C63-4CF8-EE52-684B-56654AF1F96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2" name="object 4">
              <a:hlinkClick r:id="rId2" action="ppaction://hlinksldjump"/>
              <a:extLst>
                <a:ext uri="{FF2B5EF4-FFF2-40B4-BE49-F238E27FC236}">
                  <a16:creationId xmlns:a16="http://schemas.microsoft.com/office/drawing/2014/main" id="{5633A6FA-7313-4824-26ED-3AF15E7C5C0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3" name="object 3">
              <a:hlinkClick r:id="rId2" action="ppaction://hlinksldjump"/>
              <a:extLst>
                <a:ext uri="{FF2B5EF4-FFF2-40B4-BE49-F238E27FC236}">
                  <a16:creationId xmlns:a16="http://schemas.microsoft.com/office/drawing/2014/main" id="{1D7747B8-1674-E061-7706-F289088EBCDC}"/>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 name="Slide Number Placeholder 1">
            <a:extLst>
              <a:ext uri="{FF2B5EF4-FFF2-40B4-BE49-F238E27FC236}">
                <a16:creationId xmlns:a16="http://schemas.microsoft.com/office/drawing/2014/main" id="{91C44B5F-90F2-07A4-DCFE-3107937D0C88}"/>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434A567-4130-4833-8986-ADDDFD6FA96D}" type="slidenum">
              <a:rPr lang="en-GB" spc="-25" noProof="0" smtClean="0"/>
              <a:t>35</a:t>
            </a:fld>
            <a:endParaRPr lang="en-GB" spc="-25" noProof="0" dirty="0"/>
          </a:p>
        </p:txBody>
      </p:sp>
      <p:sp>
        <p:nvSpPr>
          <p:cNvPr id="16" name="object 1">
            <a:extLst>
              <a:ext uri="{FF2B5EF4-FFF2-40B4-BE49-F238E27FC236}">
                <a16:creationId xmlns:a16="http://schemas.microsoft.com/office/drawing/2014/main" id="{64B7D36C-6079-4871-FE16-D573D41EA518}"/>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Ethnicity</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5" name="ethnicity_tbl_section1"/>
          <p:cNvGraphicFramePr>
            <a:graphicFrameLocks noGrp="1"/>
          </p:cNvGraphicFramePr>
          <p:nvPr>
            <p:extLst>
              <p:ext uri="{D42A27DB-BD31-4B8C-83A1-F6EECF244321}">
                <p14:modId xmlns:p14="http://schemas.microsoft.com/office/powerpoint/2010/main" val="2148024378"/>
              </p:ext>
            </p:extLst>
          </p:nvPr>
        </p:nvGraphicFramePr>
        <p:xfrm>
          <a:off x="429133" y="1765300"/>
          <a:ext cx="6776320" cy="8680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4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PRACTICE</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a:cs typeface="Arial"/>
                        </a:rPr>
                        <a:t>Q2.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only</a:t>
                      </a:r>
                      <a:r>
                        <a:rPr lang="en-GB" sz="850" spc="-20" noProof="0" dirty="0">
                          <a:latin typeface="Arial"/>
                          <a:cs typeface="Arial"/>
                        </a:rPr>
                        <a:t> </a:t>
                      </a:r>
                      <a:r>
                        <a:rPr lang="en-GB" sz="850" noProof="0" dirty="0">
                          <a:latin typeface="Arial"/>
                          <a:cs typeface="Arial"/>
                        </a:rPr>
                        <a:t>spoke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primary</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spc="-10" noProof="0" dirty="0">
                          <a:latin typeface="Arial"/>
                          <a:cs typeface="Arial"/>
                        </a:rPr>
                        <a:t>professional </a:t>
                      </a:r>
                      <a:r>
                        <a:rPr lang="en-GB" sz="850" noProof="0" dirty="0">
                          <a:latin typeface="Arial"/>
                          <a:cs typeface="Arial"/>
                        </a:rPr>
                        <a:t>once</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twice</a:t>
                      </a:r>
                      <a:r>
                        <a:rPr lang="en-GB" sz="850" spc="-20" noProof="0" dirty="0">
                          <a:latin typeface="Arial"/>
                          <a:cs typeface="Arial"/>
                        </a:rPr>
                        <a:t> </a:t>
                      </a:r>
                      <a:r>
                        <a:rPr lang="en-GB" sz="850" noProof="0" dirty="0">
                          <a:latin typeface="Arial"/>
                          <a:cs typeface="Arial"/>
                        </a:rPr>
                        <a:t>before</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4795">
                <a:tc>
                  <a:txBody>
                    <a:bodyPr/>
                    <a:lstStyle/>
                    <a:p>
                      <a:pPr marL="27940" marR="127635">
                        <a:lnSpc>
                          <a:spcPts val="860"/>
                        </a:lnSpc>
                        <a:spcBef>
                          <a:spcPts val="155"/>
                        </a:spcBef>
                      </a:pPr>
                      <a:r>
                        <a:rPr lang="en-GB" sz="850" noProof="0" dirty="0">
                          <a:latin typeface="Arial"/>
                          <a:cs typeface="Arial"/>
                        </a:rPr>
                        <a:t>Q3.</a:t>
                      </a:r>
                      <a:r>
                        <a:rPr lang="en-GB" sz="850" spc="-20" noProof="0" dirty="0">
                          <a:latin typeface="Arial"/>
                          <a:cs typeface="Arial"/>
                        </a:rPr>
                        <a:t> </a:t>
                      </a:r>
                      <a:r>
                        <a:rPr lang="en-GB" sz="850" noProof="0" dirty="0">
                          <a:latin typeface="Arial"/>
                          <a:cs typeface="Arial"/>
                        </a:rPr>
                        <a:t>Referral</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diagnosis</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6" name="ethnicity_tbl_section2"/>
          <p:cNvGraphicFramePr>
            <a:graphicFrameLocks noGrp="1"/>
          </p:cNvGraphicFramePr>
          <p:nvPr>
            <p:extLst>
              <p:ext uri="{D42A27DB-BD31-4B8C-83A1-F6EECF244321}">
                <p14:modId xmlns:p14="http://schemas.microsoft.com/office/powerpoint/2010/main" val="1788737819"/>
              </p:ext>
            </p:extLst>
          </p:nvPr>
        </p:nvGraphicFramePr>
        <p:xfrm>
          <a:off x="429133" y="2890520"/>
          <a:ext cx="6776320" cy="166624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8595">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DIAGNOSTIC </a:t>
                      </a:r>
                      <a:r>
                        <a:rPr lang="en-GB" sz="1050" b="1" spc="-10" noProof="0" dirty="0">
                          <a:solidFill>
                            <a:srgbClr val="336E9F"/>
                          </a:solidFill>
                          <a:latin typeface="Arial"/>
                          <a:cs typeface="Arial"/>
                        </a:rPr>
                        <a:t>TESTS</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20" noProof="0" dirty="0">
                          <a:latin typeface="Arial"/>
                          <a:cs typeface="Arial"/>
                        </a:rPr>
                        <a:t>have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needed</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spc="-25" noProof="0" dirty="0">
                          <a:latin typeface="Arial"/>
                          <a:cs typeface="Arial"/>
                        </a:rPr>
                        <a:t>for</a:t>
                      </a:r>
                      <a:r>
                        <a:rPr lang="en-GB" sz="850" spc="500" noProof="0" dirty="0">
                          <a:latin typeface="Arial"/>
                          <a:cs typeface="Arial"/>
                        </a:rPr>
                        <a:t> </a:t>
                      </a:r>
                      <a:r>
                        <a:rPr lang="en-GB" sz="850" noProof="0" dirty="0">
                          <a:latin typeface="Arial"/>
                          <a:cs typeface="Arial"/>
                        </a:rPr>
                        <a:t>diagnostic</a:t>
                      </a:r>
                      <a:r>
                        <a:rPr lang="en-GB" sz="850" spc="-3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205740">
                        <a:lnSpc>
                          <a:spcPts val="860"/>
                        </a:lnSpc>
                        <a:spcBef>
                          <a:spcPts val="155"/>
                        </a:spcBef>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when</a:t>
                      </a:r>
                      <a:r>
                        <a:rPr lang="en-GB" sz="850" spc="-30" noProof="0" dirty="0">
                          <a:latin typeface="Arial"/>
                          <a:cs typeface="Arial"/>
                        </a:rPr>
                        <a:t> </a:t>
                      </a:r>
                      <a:r>
                        <a:rPr lang="en-GB" sz="850" noProof="0" dirty="0">
                          <a:latin typeface="Arial"/>
                          <a:cs typeface="Arial"/>
                        </a:rPr>
                        <a:t>receiving</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ethnicity_tbl_section3"/>
          <p:cNvGraphicFramePr>
            <a:graphicFrameLocks noGrp="1"/>
          </p:cNvGraphicFramePr>
          <p:nvPr>
            <p:extLst>
              <p:ext uri="{D42A27DB-BD31-4B8C-83A1-F6EECF244321}">
                <p14:modId xmlns:p14="http://schemas.microsoft.com/office/powerpoint/2010/main" val="792522080"/>
              </p:ext>
            </p:extLst>
          </p:nvPr>
        </p:nvGraphicFramePr>
        <p:xfrm>
          <a:off x="429133" y="4813300"/>
          <a:ext cx="6776320" cy="16656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panose="020B0604020202020204" pitchFamily="34" charset="0"/>
                          <a:cs typeface="Arial" panose="020B0604020202020204" pitchFamily="34" charset="0"/>
                        </a:rPr>
                        <a:t>FINDING</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OUT</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THAT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YOU</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HAD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Ethnicity</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White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Mixed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Asian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Black</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panose="020B0604020202020204" pitchFamily="34" charset="0"/>
                          <a:cs typeface="Arial" panose="020B0604020202020204" pitchFamily="34" charset="0"/>
                        </a:rPr>
                        <a:t>Q12.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family </a:t>
                      </a:r>
                      <a:r>
                        <a:rPr lang="en-GB" sz="850" noProof="0" dirty="0">
                          <a:latin typeface="Arial" panose="020B0604020202020204" pitchFamily="34" charset="0"/>
                          <a:cs typeface="Arial" panose="020B0604020202020204" pitchFamily="34" charset="0"/>
                        </a:rPr>
                        <a:t>member,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friend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Q13.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sensitively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they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cancer</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Q14.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could</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appropriate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8" name="ethnicity_tbl_section4"/>
          <p:cNvGraphicFramePr>
            <a:graphicFrameLocks noGrp="1"/>
          </p:cNvGraphicFramePr>
          <p:nvPr>
            <p:extLst>
              <p:ext uri="{D42A27DB-BD31-4B8C-83A1-F6EECF244321}">
                <p14:modId xmlns:p14="http://schemas.microsoft.com/office/powerpoint/2010/main" val="2940454468"/>
              </p:ext>
            </p:extLst>
          </p:nvPr>
        </p:nvGraphicFramePr>
        <p:xfrm>
          <a:off x="429133" y="6718300"/>
          <a:ext cx="6776320" cy="113347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5400">
                        <a:lnSpc>
                          <a:spcPts val="860"/>
                        </a:lnSpc>
                        <a:spcBef>
                          <a:spcPts val="155"/>
                        </a:spcBef>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care team</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their </a:t>
                      </a:r>
                      <a:r>
                        <a:rPr lang="en-GB" sz="850" noProof="0" dirty="0">
                          <a:latin typeface="Arial"/>
                          <a:cs typeface="Arial"/>
                        </a:rPr>
                        <a:t>main</a:t>
                      </a:r>
                      <a:r>
                        <a:rPr lang="en-GB" sz="850" spc="-25" noProof="0" dirty="0">
                          <a:latin typeface="Arial"/>
                          <a:cs typeface="Arial"/>
                        </a:rPr>
                        <a:t> </a:t>
                      </a:r>
                      <a:r>
                        <a:rPr lang="en-GB" sz="850" noProof="0" dirty="0">
                          <a:latin typeface="Arial"/>
                          <a:cs typeface="Arial"/>
                        </a:rPr>
                        <a:t>contact</a:t>
                      </a:r>
                      <a:r>
                        <a:rPr lang="en-GB" sz="850" spc="-25"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187960">
                        <a:lnSpc>
                          <a:spcPts val="860"/>
                        </a:lnSpc>
                        <a:spcBef>
                          <a:spcPts val="155"/>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5"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spc="-10" noProof="0" dirty="0">
                          <a:latin typeface="Arial"/>
                          <a:cs typeface="Arial"/>
                        </a:rPr>
                        <a:t>person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9" name="ethnicity_tbl_section5"/>
          <p:cNvGraphicFramePr>
            <a:graphicFrameLocks noGrp="1"/>
          </p:cNvGraphicFramePr>
          <p:nvPr>
            <p:extLst>
              <p:ext uri="{D42A27DB-BD31-4B8C-83A1-F6EECF244321}">
                <p14:modId xmlns:p14="http://schemas.microsoft.com/office/powerpoint/2010/main" val="2680443889"/>
              </p:ext>
            </p:extLst>
          </p:nvPr>
        </p:nvGraphicFramePr>
        <p:xfrm>
          <a:off x="429133" y="8119110"/>
          <a:ext cx="6776320" cy="16192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8595">
                <a:tc gridSpan="8">
                  <a:txBody>
                    <a:bodyPr/>
                    <a:lstStyle/>
                    <a:p>
                      <a:pPr marL="27940">
                        <a:lnSpc>
                          <a:spcPct val="100000"/>
                        </a:lnSpc>
                        <a:spcBef>
                          <a:spcPts val="45"/>
                        </a:spcBef>
                        <a:tabLst>
                          <a:tab pos="4495800" algn="l"/>
                        </a:tabLst>
                      </a:pPr>
                      <a:r>
                        <a:rPr lang="en-GB" sz="1050" b="1" spc="-25" noProof="0" dirty="0">
                          <a:solidFill>
                            <a:srgbClr val="336E9F"/>
                          </a:solidFill>
                          <a:latin typeface="Arial" panose="020B0604020202020204" pitchFamily="34" charset="0"/>
                          <a:cs typeface="Arial" panose="020B0604020202020204" pitchFamily="34" charset="0"/>
                        </a:rPr>
                        <a:t>DECIDING</a:t>
                      </a:r>
                      <a:r>
                        <a:rPr lang="en-GB" sz="1050" b="1" spc="-50"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ON</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THE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BEST</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TREATMENT</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Ethnicity</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White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Mixed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Asian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Black</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Q20.</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they </a:t>
                      </a:r>
                      <a:r>
                        <a:rPr lang="en-GB" sz="850" noProof="0" dirty="0">
                          <a:latin typeface="Arial" panose="020B0604020202020204" pitchFamily="34" charset="0"/>
                          <a:cs typeface="Arial" panose="020B0604020202020204" pitchFamily="34" charset="0"/>
                        </a:rPr>
                        <a:t>wanted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panose="020B0604020202020204" pitchFamily="34" charset="0"/>
                          <a:cs typeface="Arial" panose="020B0604020202020204" pitchFamily="34" charset="0"/>
                        </a:rPr>
                        <a:t>Q22.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 / or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5" noProof="0" dirty="0">
                          <a:latin typeface="Arial" panose="020B0604020202020204" pitchFamily="34" charset="0"/>
                          <a:cs typeface="Arial" panose="020B0604020202020204" pitchFamily="34" charset="0"/>
                        </a:rPr>
                        <a:t> as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wanted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decisions </a:t>
                      </a:r>
                      <a:r>
                        <a:rPr lang="en-GB" sz="850" noProof="0" dirty="0">
                          <a:latin typeface="Arial" panose="020B0604020202020204" pitchFamily="34" charset="0"/>
                          <a:cs typeface="Arial" panose="020B0604020202020204" pitchFamily="34" charset="0"/>
                        </a:rPr>
                        <a:t>about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5285">
                <a:tc>
                  <a:txBody>
                    <a:bodyPr/>
                    <a:lstStyle/>
                    <a:p>
                      <a:pPr marL="27940" marR="67310">
                        <a:lnSpc>
                          <a:spcPts val="860"/>
                        </a:lnSpc>
                        <a:spcBef>
                          <a:spcPts val="155"/>
                        </a:spcBef>
                      </a:pPr>
                      <a:r>
                        <a:rPr lang="en-GB" sz="850" noProof="0" dirty="0">
                          <a:latin typeface="Arial" panose="020B0604020202020204" pitchFamily="34" charset="0"/>
                          <a:cs typeface="Arial" panose="020B0604020202020204" pitchFamily="34" charset="0"/>
                        </a:rPr>
                        <a:t>Q23.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further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different </a:t>
                      </a:r>
                      <a:r>
                        <a:rPr lang="en-GB" sz="850" noProof="0" dirty="0">
                          <a:latin typeface="Arial" panose="020B0604020202020204" pitchFamily="34" charset="0"/>
                          <a:cs typeface="Arial" panose="020B0604020202020204" pitchFamily="34" charset="0"/>
                        </a:rPr>
                        <a:t>healthcare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making</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5" name="object 2">
            <a:extLst>
              <a:ext uri="{FF2B5EF4-FFF2-40B4-BE49-F238E27FC236}">
                <a16:creationId xmlns:a16="http://schemas.microsoft.com/office/drawing/2014/main" id="{B70BB047-7E73-BEC8-D001-675C6B796437}"/>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3" name="txt_org_name">
            <a:extLst>
              <a:ext uri="{FF2B5EF4-FFF2-40B4-BE49-F238E27FC236}">
                <a16:creationId xmlns:a16="http://schemas.microsoft.com/office/drawing/2014/main" id="{DF04B074-D726-93CA-4FFB-4D98242E7ACB}"/>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AD848DEA-D18A-0013-E1CC-616988380934}"/>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0" name="Group 9">
            <a:extLst>
              <a:ext uri="{FF2B5EF4-FFF2-40B4-BE49-F238E27FC236}">
                <a16:creationId xmlns:a16="http://schemas.microsoft.com/office/drawing/2014/main" id="{EE009D99-CF03-25F5-8241-8A8323522E3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1" name="object 4">
              <a:hlinkClick r:id="rId2" action="ppaction://hlinksldjump"/>
              <a:extLst>
                <a:ext uri="{FF2B5EF4-FFF2-40B4-BE49-F238E27FC236}">
                  <a16:creationId xmlns:a16="http://schemas.microsoft.com/office/drawing/2014/main" id="{4B08A8AD-87DA-4A36-5422-783CC618290A}"/>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2" name="object 3">
              <a:hlinkClick r:id="rId2" action="ppaction://hlinksldjump"/>
              <a:extLst>
                <a:ext uri="{FF2B5EF4-FFF2-40B4-BE49-F238E27FC236}">
                  <a16:creationId xmlns:a16="http://schemas.microsoft.com/office/drawing/2014/main" id="{84399370-7FCA-775C-C470-690A785993CF}"/>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 name="Slide Number Placeholder 1">
            <a:extLst>
              <a:ext uri="{FF2B5EF4-FFF2-40B4-BE49-F238E27FC236}">
                <a16:creationId xmlns:a16="http://schemas.microsoft.com/office/drawing/2014/main" id="{C768FA08-1DDE-AA2D-9BF5-A85710C505D1}"/>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A365CF2A-A335-4C7C-BABE-1FFE56B7723D}" type="slidenum">
              <a:rPr lang="en-GB" spc="-25" noProof="0" smtClean="0"/>
              <a:t>36</a:t>
            </a:fld>
            <a:endParaRPr lang="en-GB" spc="-25" noProof="0" dirty="0"/>
          </a:p>
        </p:txBody>
      </p:sp>
      <p:sp>
        <p:nvSpPr>
          <p:cNvPr id="16" name="object 1">
            <a:extLst>
              <a:ext uri="{FF2B5EF4-FFF2-40B4-BE49-F238E27FC236}">
                <a16:creationId xmlns:a16="http://schemas.microsoft.com/office/drawing/2014/main" id="{00E868EC-BB90-70D3-7934-39D8E84A7D92}"/>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Ethnicity</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ethnicity_tbl_section6"/>
          <p:cNvGraphicFramePr>
            <a:graphicFrameLocks noGrp="1"/>
          </p:cNvGraphicFramePr>
          <p:nvPr>
            <p:extLst>
              <p:ext uri="{D42A27DB-BD31-4B8C-83A1-F6EECF244321}">
                <p14:modId xmlns:p14="http://schemas.microsoft.com/office/powerpoint/2010/main" val="801183111"/>
              </p:ext>
            </p:extLst>
          </p:nvPr>
        </p:nvGraphicFramePr>
        <p:xfrm>
          <a:off x="429133" y="1773555"/>
          <a:ext cx="6776320" cy="11347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CARE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PLANNING</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0" lvl="0" indent="0" algn="ctr" defTabSz="914400" eaLnBrk="1" fontAlgn="auto" latinLnBrk="0" hangingPunct="1">
                        <a:lnSpc>
                          <a:spcPts val="990"/>
                        </a:lnSpc>
                        <a:spcBef>
                          <a:spcPts val="0"/>
                        </a:spcBef>
                        <a:spcAft>
                          <a:spcPts val="0"/>
                        </a:spcAft>
                        <a:buClrTx/>
                        <a:buSzTx/>
                        <a:buFontTx/>
                        <a:buNone/>
                        <a:tabLst/>
                        <a:defRPr/>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a:cs typeface="Arial"/>
                        </a:rPr>
                        <a:t>Q24.</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discussion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concerns</a:t>
                      </a:r>
                      <a:r>
                        <a:rPr lang="en-GB" sz="850" spc="-20" noProof="0" dirty="0">
                          <a:latin typeface="Arial"/>
                          <a:cs typeface="Arial"/>
                        </a:rPr>
                        <a:t> </a:t>
                      </a:r>
                      <a:r>
                        <a:rPr lang="en-GB" sz="850" noProof="0" dirty="0">
                          <a:latin typeface="Arial"/>
                          <a:cs typeface="Arial"/>
                        </a:rPr>
                        <a:t>prior</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Q25.</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helped</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10" noProof="0" dirty="0">
                          <a:latin typeface="Arial"/>
                          <a:cs typeface="Arial"/>
                        </a:rPr>
                        <a:t>patient </a:t>
                      </a:r>
                      <a:r>
                        <a:rPr lang="en-GB" sz="850" noProof="0" dirty="0">
                          <a:latin typeface="Arial"/>
                          <a:cs typeface="Arial"/>
                        </a:rPr>
                        <a:t>create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plan</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address</a:t>
                      </a:r>
                      <a:r>
                        <a:rPr lang="en-GB" sz="850" spc="-20" noProof="0" dirty="0">
                          <a:latin typeface="Arial"/>
                          <a:cs typeface="Arial"/>
                        </a:rPr>
                        <a:t> </a:t>
                      </a:r>
                      <a:r>
                        <a:rPr lang="en-GB" sz="850" noProof="0" dirty="0">
                          <a:latin typeface="Arial"/>
                          <a:cs typeface="Arial"/>
                        </a:rPr>
                        <a:t>any</a:t>
                      </a:r>
                      <a:r>
                        <a:rPr lang="en-GB" sz="850" spc="-15"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concerns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42875">
                        <a:lnSpc>
                          <a:spcPts val="860"/>
                        </a:lnSpc>
                        <a:spcBef>
                          <a:spcPts val="155"/>
                        </a:spcBef>
                      </a:pPr>
                      <a:r>
                        <a:rPr lang="en-GB" sz="850" noProof="0" dirty="0">
                          <a:latin typeface="Arial"/>
                          <a:cs typeface="Arial"/>
                        </a:rPr>
                        <a:t>Q26.</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noProof="0" dirty="0">
                          <a:latin typeface="Arial"/>
                          <a:cs typeface="Arial"/>
                        </a:rPr>
                        <a:t>reviewed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care</a:t>
                      </a:r>
                      <a:r>
                        <a:rPr lang="en-GB" sz="850" spc="-25" noProof="0" dirty="0">
                          <a:latin typeface="Arial"/>
                          <a:cs typeface="Arial"/>
                        </a:rPr>
                        <a:t> </a:t>
                      </a:r>
                      <a:r>
                        <a:rPr lang="en-GB" sz="850" noProof="0" dirty="0">
                          <a:latin typeface="Arial"/>
                          <a:cs typeface="Arial"/>
                        </a:rPr>
                        <a:t>plan</a:t>
                      </a:r>
                      <a:r>
                        <a:rPr lang="en-GB" sz="850" spc="-20" noProof="0" dirty="0">
                          <a:latin typeface="Arial"/>
                          <a:cs typeface="Arial"/>
                        </a:rPr>
                        <a:t> with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noProof="0" dirty="0">
                          <a:latin typeface="Arial"/>
                          <a:cs typeface="Arial"/>
                        </a:rPr>
                        <a:t>ensure</a:t>
                      </a:r>
                      <a:r>
                        <a:rPr lang="en-GB" sz="850" spc="-15" noProof="0" dirty="0">
                          <a:latin typeface="Arial"/>
                          <a:cs typeface="Arial"/>
                        </a:rPr>
                        <a:t> </a:t>
                      </a:r>
                      <a:r>
                        <a:rPr lang="en-GB" sz="850" noProof="0" dirty="0">
                          <a:latin typeface="Arial"/>
                          <a:cs typeface="Arial"/>
                        </a:rPr>
                        <a:t>it</a:t>
                      </a:r>
                      <a:r>
                        <a:rPr lang="en-GB" sz="850" spc="-10" noProof="0" dirty="0">
                          <a:latin typeface="Arial"/>
                          <a:cs typeface="Arial"/>
                        </a:rPr>
                        <a:t> </a:t>
                      </a:r>
                      <a:r>
                        <a:rPr lang="en-GB" sz="850" noProof="0" dirty="0">
                          <a:latin typeface="Arial"/>
                          <a:cs typeface="Arial"/>
                        </a:rPr>
                        <a:t>was</a:t>
                      </a:r>
                      <a:r>
                        <a:rPr lang="en-GB" sz="850" spc="-1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spc="-20" noProof="0" dirty="0">
                          <a:latin typeface="Arial"/>
                          <a:cs typeface="Arial"/>
                        </a:rPr>
                        <a:t>date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ethnicity_tbl_section7"/>
          <p:cNvGraphicFramePr>
            <a:graphicFrameLocks noGrp="1"/>
          </p:cNvGraphicFramePr>
          <p:nvPr>
            <p:extLst>
              <p:ext uri="{D42A27DB-BD31-4B8C-83A1-F6EECF244321}">
                <p14:modId xmlns:p14="http://schemas.microsoft.com/office/powerpoint/2010/main" val="1966051569"/>
              </p:ext>
            </p:extLst>
          </p:nvPr>
        </p:nvGraphicFramePr>
        <p:xfrm>
          <a:off x="429133" y="3194050"/>
          <a:ext cx="6776320" cy="113411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8595">
                <a:tc gridSpan="8">
                  <a:txBody>
                    <a:bodyPr/>
                    <a:lstStyle/>
                    <a:p>
                      <a:pPr marL="27940">
                        <a:lnSpc>
                          <a:spcPct val="100000"/>
                        </a:lnSpc>
                        <a:spcBef>
                          <a:spcPts val="45"/>
                        </a:spcBef>
                        <a:tabLst>
                          <a:tab pos="4495800"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HOSPITAL</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STAFF</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Ethnicity</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White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Mixed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Asian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Black</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panose="020B0604020202020204" pitchFamily="34" charset="0"/>
                          <a:cs typeface="Arial" panose="020B0604020202020204" pitchFamily="34" charset="0"/>
                        </a:rPr>
                        <a:t>Q27.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provided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relevant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available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support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panose="020B0604020202020204" pitchFamily="34" charset="0"/>
                          <a:cs typeface="Arial" panose="020B0604020202020204" pitchFamily="34" charset="0"/>
                        </a:rPr>
                        <a:t>Q28.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level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overall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health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97790">
                        <a:lnSpc>
                          <a:spcPts val="860"/>
                        </a:lnSpc>
                        <a:spcBef>
                          <a:spcPts val="155"/>
                        </a:spcBef>
                      </a:pPr>
                      <a:r>
                        <a:rPr lang="en-GB" sz="850" noProof="0" dirty="0">
                          <a:latin typeface="Arial" panose="020B0604020202020204" pitchFamily="34" charset="0"/>
                          <a:cs typeface="Arial" panose="020B0604020202020204" pitchFamily="34" charset="0"/>
                        </a:rPr>
                        <a:t>Q29.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how</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get </a:t>
                      </a:r>
                      <a:r>
                        <a:rPr lang="en-GB" sz="850" noProof="0" dirty="0">
                          <a:latin typeface="Arial" panose="020B0604020202020204" pitchFamily="34" charset="0"/>
                          <a:cs typeface="Arial" panose="020B0604020202020204" pitchFamily="34" charset="0"/>
                        </a:rPr>
                        <a:t>financial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benefits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7" name="ethnicity_tbl_section8"/>
          <p:cNvGraphicFramePr>
            <a:graphicFrameLocks noGrp="1"/>
          </p:cNvGraphicFramePr>
          <p:nvPr>
            <p:extLst>
              <p:ext uri="{D42A27DB-BD31-4B8C-83A1-F6EECF244321}">
                <p14:modId xmlns:p14="http://schemas.microsoft.com/office/powerpoint/2010/main" val="350772581"/>
              </p:ext>
            </p:extLst>
          </p:nvPr>
        </p:nvGraphicFramePr>
        <p:xfrm>
          <a:off x="429133" y="4625975"/>
          <a:ext cx="6776320" cy="305498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HOSPITAL CARE</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0" marR="0" lvl="0" indent="0" algn="ctr" defTabSz="914400" eaLnBrk="1" fontAlgn="auto" latinLnBrk="0" hangingPunct="1">
                        <a:lnSpc>
                          <a:spcPts val="990"/>
                        </a:lnSpc>
                        <a:spcBef>
                          <a:spcPts val="0"/>
                        </a:spcBef>
                        <a:spcAft>
                          <a:spcPts val="0"/>
                        </a:spcAft>
                        <a:buClrTx/>
                        <a:buSzTx/>
                        <a:buFontTx/>
                        <a:buNone/>
                        <a:tabLst/>
                        <a:defRPr/>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528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sp>
        <p:nvSpPr>
          <p:cNvPr id="15" name="object 2">
            <a:extLst>
              <a:ext uri="{FF2B5EF4-FFF2-40B4-BE49-F238E27FC236}">
                <a16:creationId xmlns:a16="http://schemas.microsoft.com/office/drawing/2014/main" id="{ACB3709F-690F-577F-B9ED-0827F8B769FA}"/>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0" name="txt_org_name">
            <a:extLst>
              <a:ext uri="{FF2B5EF4-FFF2-40B4-BE49-F238E27FC236}">
                <a16:creationId xmlns:a16="http://schemas.microsoft.com/office/drawing/2014/main" id="{0CD646DE-7D75-5CB2-51F4-5654E313E21F}"/>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5BE9DAC5-B1E9-D16B-F811-9006CE665D3B}"/>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2EA35F1F-1DC9-1C6B-6A5C-D7E3FED483DE}"/>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9" name="object 4">
              <a:hlinkClick r:id="rId2" action="ppaction://hlinksldjump"/>
              <a:extLst>
                <a:ext uri="{FF2B5EF4-FFF2-40B4-BE49-F238E27FC236}">
                  <a16:creationId xmlns:a16="http://schemas.microsoft.com/office/drawing/2014/main" id="{31E9621A-01F3-2016-10CE-6BA67F4DE49E}"/>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2" name="object 3">
              <a:hlinkClick r:id="rId2" action="ppaction://hlinksldjump"/>
              <a:extLst>
                <a:ext uri="{FF2B5EF4-FFF2-40B4-BE49-F238E27FC236}">
                  <a16:creationId xmlns:a16="http://schemas.microsoft.com/office/drawing/2014/main" id="{CFC9E4AF-00A2-2245-A331-5FE173BF5037}"/>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0FBC6966-1882-CCFD-E5C8-0F5C6A5ADE28}"/>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9EA077D-FD95-47E5-B52D-6448FB5048F2}" type="slidenum">
              <a:rPr lang="en-GB" spc="-25" noProof="0" smtClean="0"/>
              <a:t>37</a:t>
            </a:fld>
            <a:endParaRPr lang="en-GB" spc="-25" noProof="0" dirty="0"/>
          </a:p>
        </p:txBody>
      </p:sp>
      <p:sp>
        <p:nvSpPr>
          <p:cNvPr id="15" name="object 1">
            <a:extLst>
              <a:ext uri="{FF2B5EF4-FFF2-40B4-BE49-F238E27FC236}">
                <a16:creationId xmlns:a16="http://schemas.microsoft.com/office/drawing/2014/main" id="{63793F0E-9161-A527-7F34-6C6FC32A2846}"/>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Ethnicity</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ethnicity_tbl_section9"/>
          <p:cNvGraphicFramePr>
            <a:graphicFrameLocks noGrp="1"/>
          </p:cNvGraphicFramePr>
          <p:nvPr>
            <p:extLst>
              <p:ext uri="{D42A27DB-BD31-4B8C-83A1-F6EECF244321}">
                <p14:modId xmlns:p14="http://schemas.microsoft.com/office/powerpoint/2010/main" val="2759502810"/>
              </p:ext>
            </p:extLst>
          </p:nvPr>
        </p:nvGraphicFramePr>
        <p:xfrm>
          <a:off x="429133" y="1748417"/>
          <a:ext cx="6776320" cy="325691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TREATMENT</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a:cs typeface="Arial"/>
                        </a:rPr>
                        <a:t>Q41_1.</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a:cs typeface="Arial"/>
                        </a:rPr>
                        <a:t>Q41_2.</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a:cs typeface="Arial"/>
                        </a:rPr>
                        <a:t>Q41_3.</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a:cs typeface="Arial"/>
                        </a:rPr>
                        <a:t>Q41_4.</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0"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noProof="0" dirty="0">
                          <a:latin typeface="Arial"/>
                          <a:cs typeface="Arial"/>
                        </a:rPr>
                        <a:t>hormone</a:t>
                      </a:r>
                      <a:r>
                        <a:rPr lang="en-GB" sz="850" spc="-40"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a:cs typeface="Arial"/>
                        </a:rPr>
                        <a:t>Q41_5.</a:t>
                      </a:r>
                      <a:r>
                        <a:rPr lang="en-GB" sz="850" spc="-35" noProof="0" dirty="0">
                          <a:latin typeface="Arial"/>
                          <a:cs typeface="Arial"/>
                        </a:rPr>
                        <a:t> </a:t>
                      </a:r>
                      <a:r>
                        <a:rPr lang="en-GB" sz="850" noProof="0" dirty="0">
                          <a:latin typeface="Arial"/>
                          <a:cs typeface="Arial"/>
                        </a:rPr>
                        <a:t>Beforehand</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spc="-10" noProof="0" dirty="0">
                          <a:latin typeface="Arial"/>
                          <a:cs typeface="Arial"/>
                        </a:rPr>
                        <a:t>enough </a:t>
                      </a:r>
                      <a:r>
                        <a:rPr lang="en-GB" sz="850" noProof="0" dirty="0">
                          <a:latin typeface="Arial"/>
                          <a:cs typeface="Arial"/>
                        </a:rPr>
                        <a:t>understandable</a:t>
                      </a:r>
                      <a:r>
                        <a:rPr lang="en-GB" sz="850" spc="-45" noProof="0" dirty="0">
                          <a:latin typeface="Arial"/>
                          <a:cs typeface="Arial"/>
                        </a:rPr>
                        <a:t> </a:t>
                      </a:r>
                      <a:r>
                        <a:rPr lang="en-GB" sz="850" noProof="0" dirty="0">
                          <a:latin typeface="Arial"/>
                          <a:cs typeface="Arial"/>
                        </a:rPr>
                        <a:t>information</a:t>
                      </a:r>
                      <a:r>
                        <a:rPr lang="en-GB" sz="850" spc="-40" noProof="0" dirty="0">
                          <a:latin typeface="Arial"/>
                          <a:cs typeface="Arial"/>
                        </a:rPr>
                        <a:t> </a:t>
                      </a:r>
                      <a:r>
                        <a:rPr lang="en-GB" sz="850" noProof="0" dirty="0">
                          <a:latin typeface="Arial"/>
                          <a:cs typeface="Arial"/>
                        </a:rPr>
                        <a:t>about</a:t>
                      </a:r>
                      <a:r>
                        <a:rPr lang="en-GB" sz="850" spc="-40"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a:cs typeface="Arial"/>
                        </a:rPr>
                        <a:t>Q42_1.</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surgery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a:cs typeface="Arial"/>
                        </a:rPr>
                        <a:t>Q42_2.</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chemotherapy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a:cs typeface="Arial"/>
                        </a:rPr>
                        <a:t>Q42_3.</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radiotherapy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a:cs typeface="Arial"/>
                        </a:rPr>
                        <a:t>Q42_4.</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30" noProof="0" dirty="0">
                          <a:latin typeface="Arial"/>
                          <a:cs typeface="Arial"/>
                        </a:rPr>
                        <a:t> </a:t>
                      </a:r>
                      <a:r>
                        <a:rPr lang="en-GB" sz="850" noProof="0" dirty="0">
                          <a:latin typeface="Arial"/>
                          <a:cs typeface="Arial"/>
                        </a:rPr>
                        <a:t>hormone</a:t>
                      </a:r>
                      <a:r>
                        <a:rPr lang="en-GB" sz="850" spc="-25" noProof="0" dirty="0">
                          <a:latin typeface="Arial"/>
                          <a:cs typeface="Arial"/>
                        </a:rPr>
                        <a:t> </a:t>
                      </a:r>
                      <a:r>
                        <a:rPr lang="en-GB" sz="850" spc="-10" noProof="0" dirty="0">
                          <a:latin typeface="Arial"/>
                          <a:cs typeface="Arial"/>
                        </a:rPr>
                        <a:t>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a:cs typeface="Arial"/>
                        </a:rPr>
                        <a:t>Q42_5.</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25"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immunotherapy</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64795">
                <a:tc>
                  <a:txBody>
                    <a:bodyPr/>
                    <a:lstStyle/>
                    <a:p>
                      <a:pPr marL="27940" marR="79375">
                        <a:lnSpc>
                          <a:spcPts val="860"/>
                        </a:lnSpc>
                        <a:spcBef>
                          <a:spcPts val="155"/>
                        </a:spcBef>
                      </a:pPr>
                      <a:r>
                        <a:rPr lang="en-GB" sz="850" noProof="0" dirty="0">
                          <a:latin typeface="Arial"/>
                          <a:cs typeface="Arial"/>
                        </a:rPr>
                        <a:t>Q43.</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waiting</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at</a:t>
                      </a:r>
                      <a:r>
                        <a:rPr lang="en-GB" sz="850" spc="-15" noProof="0" dirty="0">
                          <a:latin typeface="Arial"/>
                          <a:cs typeface="Arial"/>
                        </a:rPr>
                        <a:t> </a:t>
                      </a:r>
                      <a:r>
                        <a:rPr lang="en-GB" sz="850" noProof="0" dirty="0">
                          <a:latin typeface="Arial"/>
                          <a:cs typeface="Arial"/>
                        </a:rPr>
                        <a:t>clinic</a:t>
                      </a:r>
                      <a:r>
                        <a:rPr lang="en-GB" sz="850" spc="-15" noProof="0" dirty="0">
                          <a:latin typeface="Arial"/>
                          <a:cs typeface="Arial"/>
                        </a:rPr>
                        <a:t> </a:t>
                      </a:r>
                      <a:r>
                        <a:rPr lang="en-GB" sz="850" spc="-25" noProof="0" dirty="0">
                          <a:latin typeface="Arial"/>
                          <a:cs typeface="Arial"/>
                        </a:rPr>
                        <a:t>and </a:t>
                      </a:r>
                      <a:r>
                        <a:rPr lang="en-GB" sz="850" noProof="0" dirty="0">
                          <a:latin typeface="Arial"/>
                          <a:cs typeface="Arial"/>
                        </a:rPr>
                        <a:t>day</a:t>
                      </a:r>
                      <a:r>
                        <a:rPr lang="en-GB" sz="850" spc="-20" noProof="0" dirty="0">
                          <a:latin typeface="Arial"/>
                          <a:cs typeface="Arial"/>
                        </a:rPr>
                        <a:t> </a:t>
                      </a:r>
                      <a:r>
                        <a:rPr lang="en-GB" sz="850" noProof="0" dirty="0">
                          <a:latin typeface="Arial"/>
                          <a:cs typeface="Arial"/>
                        </a:rPr>
                        <a:t>unit</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bl>
          </a:graphicData>
        </a:graphic>
      </p:graphicFrame>
      <p:graphicFrame>
        <p:nvGraphicFramePr>
          <p:cNvPr id="6" name="ethnicity_tbl_section10"/>
          <p:cNvGraphicFramePr>
            <a:graphicFrameLocks noGrp="1"/>
          </p:cNvGraphicFramePr>
          <p:nvPr>
            <p:extLst>
              <p:ext uri="{D42A27DB-BD31-4B8C-83A1-F6EECF244321}">
                <p14:modId xmlns:p14="http://schemas.microsoft.com/office/powerpoint/2010/main" val="3488517392"/>
              </p:ext>
            </p:extLst>
          </p:nvPr>
        </p:nvGraphicFramePr>
        <p:xfrm>
          <a:off x="429133" y="5270500"/>
          <a:ext cx="6776320" cy="199390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8595">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IMMEDIATE</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LONG</a:t>
                      </a:r>
                      <a:r>
                        <a:rPr lang="en-GB" sz="1050" b="1" spc="-45" noProof="0" dirty="0">
                          <a:solidFill>
                            <a:srgbClr val="336E9F"/>
                          </a:solidFill>
                          <a:latin typeface="Arial"/>
                          <a:cs typeface="Arial"/>
                        </a:rPr>
                        <a:t>-</a:t>
                      </a:r>
                      <a:r>
                        <a:rPr lang="en-GB" sz="1050" b="1" spc="-20" noProof="0" dirty="0">
                          <a:solidFill>
                            <a:srgbClr val="336E9F"/>
                          </a:solidFill>
                          <a:latin typeface="Arial"/>
                          <a:cs typeface="Arial"/>
                        </a:rPr>
                        <a:t>TERM</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SIDE</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EFFECTS</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a:cs typeface="Arial"/>
                        </a:rPr>
                        <a:t>Q44.</a:t>
                      </a:r>
                      <a:r>
                        <a:rPr lang="en-GB" sz="850" spc="-20"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were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spc="-10" noProof="0" dirty="0">
                          <a:latin typeface="Arial"/>
                          <a:cs typeface="Arial"/>
                        </a:rPr>
                        <a:t>could 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a:cs typeface="Arial"/>
                        </a:rPr>
                        <a:t>Q45.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practical</a:t>
                      </a:r>
                      <a:r>
                        <a:rPr lang="en-GB" sz="850" spc="-20" noProof="0" dirty="0">
                          <a:latin typeface="Arial"/>
                          <a:cs typeface="Arial"/>
                        </a:rPr>
                        <a:t> </a:t>
                      </a:r>
                      <a:r>
                        <a:rPr lang="en-GB" sz="850" noProof="0" dirty="0">
                          <a:latin typeface="Arial"/>
                          <a:cs typeface="Arial"/>
                        </a:rPr>
                        <a:t>advice</a:t>
                      </a:r>
                      <a:r>
                        <a:rPr lang="en-GB" sz="850" spc="-25" noProof="0" dirty="0">
                          <a:latin typeface="Arial"/>
                          <a:cs typeface="Arial"/>
                        </a:rPr>
                        <a:t> on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any</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a:cs typeface="Arial"/>
                        </a:rPr>
                        <a:t>Q46.</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that</a:t>
                      </a:r>
                      <a:r>
                        <a:rPr lang="en-GB" sz="850" spc="-25"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spc="-10" noProof="0" dirty="0">
                          <a:latin typeface="Arial"/>
                          <a:cs typeface="Arial"/>
                        </a:rPr>
                        <a:t>could </a:t>
                      </a:r>
                      <a:r>
                        <a:rPr lang="en-GB" sz="850" noProof="0" dirty="0">
                          <a:latin typeface="Arial"/>
                          <a:cs typeface="Arial"/>
                        </a:rPr>
                        <a:t>access</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side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a:cs typeface="Arial"/>
                        </a:rPr>
                        <a:t>Q47.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spc="-20" noProof="0" dirty="0">
                          <a:latin typeface="Arial"/>
                          <a:cs typeface="Arial"/>
                        </a:rPr>
                        <a:t>were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understand</a:t>
                      </a:r>
                      <a:r>
                        <a:rPr lang="en-GB" sz="850" spc="-25" noProof="0" dirty="0">
                          <a:latin typeface="Arial"/>
                          <a:cs typeface="Arial"/>
                        </a:rPr>
                        <a:t> in </a:t>
                      </a:r>
                      <a:r>
                        <a:rPr lang="en-GB" sz="850" noProof="0" dirty="0">
                          <a:latin typeface="Arial"/>
                          <a:cs typeface="Arial"/>
                        </a:rPr>
                        <a:t>advance</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121920">
                        <a:lnSpc>
                          <a:spcPts val="860"/>
                        </a:lnSpc>
                        <a:spcBef>
                          <a:spcPts val="155"/>
                        </a:spcBef>
                      </a:pPr>
                      <a:r>
                        <a:rPr lang="en-GB" sz="850" noProof="0" dirty="0">
                          <a:latin typeface="Arial"/>
                          <a:cs typeface="Arial"/>
                        </a:rPr>
                        <a:t>Q48.</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5"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managing</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impact</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any</a:t>
                      </a:r>
                      <a:r>
                        <a:rPr lang="en-GB" sz="850" spc="-10" noProof="0" dirty="0">
                          <a:latin typeface="Arial"/>
                          <a:cs typeface="Arial"/>
                        </a:rPr>
                        <a:t> 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spc="-10" noProof="0" dirty="0">
                          <a:latin typeface="Arial"/>
                          <a:cs typeface="Arial"/>
                        </a:rPr>
                        <a:t>effects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ethnicity_tbl_section11"/>
          <p:cNvGraphicFramePr>
            <a:graphicFrameLocks noGrp="1"/>
          </p:cNvGraphicFramePr>
          <p:nvPr>
            <p:extLst>
              <p:ext uri="{D42A27DB-BD31-4B8C-83A1-F6EECF244321}">
                <p14:modId xmlns:p14="http://schemas.microsoft.com/office/powerpoint/2010/main" val="2032369327"/>
              </p:ext>
            </p:extLst>
          </p:nvPr>
        </p:nvGraphicFramePr>
        <p:xfrm>
          <a:off x="429133" y="7540625"/>
          <a:ext cx="6776320" cy="97853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WHILE</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AT</a:t>
                      </a:r>
                      <a:r>
                        <a:rPr lang="en-GB" sz="1050" b="1" spc="-3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HOME</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Ethnicity</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White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Mixed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Asian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Black</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Q49.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gave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someone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close,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home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5285">
                <a:tc>
                  <a:txBody>
                    <a:bodyPr/>
                    <a:lstStyle/>
                    <a:p>
                      <a:pPr marL="27940" marR="133985">
                        <a:lnSpc>
                          <a:spcPts val="860"/>
                        </a:lnSpc>
                        <a:spcBef>
                          <a:spcPts val="155"/>
                        </a:spcBef>
                      </a:pPr>
                      <a:r>
                        <a:rPr lang="en-GB" sz="850" noProof="0" dirty="0">
                          <a:latin typeface="Arial" panose="020B0604020202020204" pitchFamily="34" charset="0"/>
                          <a:cs typeface="Arial" panose="020B0604020202020204" pitchFamily="34" charset="0"/>
                        </a:rPr>
                        <a:t>Q50.</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During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got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noProof="0" dirty="0">
                          <a:latin typeface="Arial" panose="020B0604020202020204" pitchFamily="34" charset="0"/>
                          <a:cs typeface="Arial" panose="020B0604020202020204" pitchFamily="34" charset="0"/>
                        </a:rPr>
                        <a:t>voluntary</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8" name="ethnicity_tbl_section12"/>
          <p:cNvGraphicFramePr>
            <a:graphicFrameLocks noGrp="1"/>
          </p:cNvGraphicFramePr>
          <p:nvPr>
            <p:extLst>
              <p:ext uri="{D42A27DB-BD31-4B8C-83A1-F6EECF244321}">
                <p14:modId xmlns:p14="http://schemas.microsoft.com/office/powerpoint/2010/main" val="3526491222"/>
              </p:ext>
            </p:extLst>
          </p:nvPr>
        </p:nvGraphicFramePr>
        <p:xfrm>
          <a:off x="429133" y="8792845"/>
          <a:ext cx="6776320" cy="119462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a:cs typeface="Arial"/>
                        </a:rPr>
                        <a:t>CARE</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6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PRACTICE</a:t>
                      </a:r>
                      <a:r>
                        <a:rPr lang="en-GB" sz="1050" b="1" noProof="0" dirty="0">
                          <a:solidFill>
                            <a:srgbClr val="336E9F"/>
                          </a:solidFill>
                          <a:latin typeface="Arial"/>
                          <a:cs typeface="Arial"/>
                        </a:rPr>
                        <a:t>	</a:t>
                      </a:r>
                      <a:r>
                        <a:rPr lang="en-GB" sz="1275" spc="-15" baseline="9803" noProof="0" dirty="0">
                          <a:latin typeface="Arial"/>
                          <a:cs typeface="Arial"/>
                        </a:rPr>
                        <a:t>Ethnicity</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White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Mixed</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Asian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Black</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Other</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482400">
                <a:tc>
                  <a:txBody>
                    <a:bodyPr/>
                    <a:lstStyle/>
                    <a:p>
                      <a:pPr marL="27940" marR="187960">
                        <a:lnSpc>
                          <a:spcPts val="860"/>
                        </a:lnSpc>
                        <a:spcBef>
                          <a:spcPts val="155"/>
                        </a:spcBef>
                      </a:pPr>
                      <a:r>
                        <a:rPr lang="en-GB" sz="850" noProof="0" dirty="0">
                          <a:latin typeface="Arial"/>
                          <a:cs typeface="Arial"/>
                        </a:rPr>
                        <a:t>Q52.</a:t>
                      </a:r>
                      <a:r>
                        <a:rPr lang="en-GB" sz="850" spc="-20"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14" name="object 2">
            <a:extLst>
              <a:ext uri="{FF2B5EF4-FFF2-40B4-BE49-F238E27FC236}">
                <a16:creationId xmlns:a16="http://schemas.microsoft.com/office/drawing/2014/main" id="{0B596188-4FAB-3BD9-BCAD-62B69063DDCD}"/>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69D90C98-52D7-BBB2-B487-9C37560F368C}"/>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9E31B983-8805-D28C-F234-21116622269F}"/>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C6CB77B7-8A53-CC31-A5BA-2DB37D6A5145}"/>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0" name="object 4">
              <a:hlinkClick r:id="rId2" action="ppaction://hlinksldjump"/>
              <a:extLst>
                <a:ext uri="{FF2B5EF4-FFF2-40B4-BE49-F238E27FC236}">
                  <a16:creationId xmlns:a16="http://schemas.microsoft.com/office/drawing/2014/main" id="{42CBCD5A-F140-ECCD-1FC1-C4A0455D5504}"/>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1020C33D-A3E5-4C42-DC48-19074DCBE7E5}"/>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 name="Slide Number Placeholder 1">
            <a:extLst>
              <a:ext uri="{FF2B5EF4-FFF2-40B4-BE49-F238E27FC236}">
                <a16:creationId xmlns:a16="http://schemas.microsoft.com/office/drawing/2014/main" id="{7D197A9A-821C-FD6E-CE7B-D75A4FF3A893}"/>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F290B43E-272A-4287-AEC2-F0E8BB4C6715}" type="slidenum">
              <a:rPr lang="en-GB" spc="-25" noProof="0" smtClean="0"/>
              <a:t>38</a:t>
            </a:fld>
            <a:endParaRPr lang="en-GB" spc="-25" noProof="0" dirty="0"/>
          </a:p>
        </p:txBody>
      </p:sp>
      <p:sp>
        <p:nvSpPr>
          <p:cNvPr id="13" name="object 1">
            <a:extLst>
              <a:ext uri="{FF2B5EF4-FFF2-40B4-BE49-F238E27FC236}">
                <a16:creationId xmlns:a16="http://schemas.microsoft.com/office/drawing/2014/main" id="{2EBA2EC6-0552-DF76-3ED6-A0EFF49BB25B}"/>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Ethnicity</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ethnicity_tbl_section13"/>
          <p:cNvGraphicFramePr>
            <a:graphicFrameLocks noGrp="1"/>
          </p:cNvGraphicFramePr>
          <p:nvPr>
            <p:extLst>
              <p:ext uri="{D42A27DB-BD31-4B8C-83A1-F6EECF244321}">
                <p14:modId xmlns:p14="http://schemas.microsoft.com/office/powerpoint/2010/main" val="1872801535"/>
              </p:ext>
            </p:extLst>
          </p:nvPr>
        </p:nvGraphicFramePr>
        <p:xfrm>
          <a:off x="429133" y="1750695"/>
          <a:ext cx="6776320" cy="14624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7960">
                <a:tc gridSpan="8">
                  <a:txBody>
                    <a:bodyPr/>
                    <a:lstStyle/>
                    <a:p>
                      <a:pPr marL="27940">
                        <a:lnSpc>
                          <a:spcPct val="100000"/>
                        </a:lnSpc>
                        <a:spcBef>
                          <a:spcPts val="45"/>
                        </a:spcBef>
                        <a:tabLst>
                          <a:tab pos="4495800" algn="l"/>
                        </a:tabLst>
                      </a:pPr>
                      <a:r>
                        <a:rPr lang="en-GB" sz="1050" b="1" spc="-20" noProof="0" dirty="0">
                          <a:solidFill>
                            <a:srgbClr val="336E9F"/>
                          </a:solidFill>
                          <a:latin typeface="Arial" panose="020B0604020202020204" pitchFamily="34" charset="0"/>
                          <a:cs typeface="Arial" panose="020B0604020202020204" pitchFamily="34" charset="0"/>
                        </a:rPr>
                        <a:t>LIVING</a:t>
                      </a:r>
                      <a:r>
                        <a:rPr lang="en-GB" sz="1050" b="1" spc="-4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WITH</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5" noProof="0" dirty="0">
                          <a:solidFill>
                            <a:srgbClr val="336E9F"/>
                          </a:solidFill>
                          <a:latin typeface="Arial" panose="020B0604020202020204" pitchFamily="34" charset="0"/>
                          <a:cs typeface="Arial" panose="020B0604020202020204" pitchFamily="34" charset="0"/>
                        </a:rPr>
                        <a:t>BEYOND</a:t>
                      </a:r>
                      <a:r>
                        <a:rPr lang="en-GB" sz="1050" b="1" spc="-4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Ethnicity</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White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Mixed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Asian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Black</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panose="020B0604020202020204" pitchFamily="34" charset="0"/>
                          <a:cs typeface="Arial" panose="020B0604020202020204" pitchFamily="34" charset="0"/>
                        </a:rPr>
                        <a:t>Q53.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5" noProof="0" dirty="0">
                          <a:latin typeface="Arial" panose="020B0604020202020204" pitchFamily="34" charset="0"/>
                          <a:cs typeface="Arial" panose="020B0604020202020204" pitchFamily="34" charset="0"/>
                        </a:rPr>
                        <a:t> get </a:t>
                      </a:r>
                      <a:r>
                        <a:rPr lang="en-GB" sz="850" noProof="0" dirty="0">
                          <a:latin typeface="Arial" panose="020B0604020202020204" pitchFamily="34" charset="0"/>
                          <a:cs typeface="Arial" panose="020B0604020202020204" pitchFamily="34" charset="0"/>
                        </a:rPr>
                        <a:t>enough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emotional</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3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noProof="0" dirty="0">
                          <a:latin typeface="Arial" panose="020B0604020202020204" pitchFamily="34" charset="0"/>
                          <a:cs typeface="Arial" panose="020B0604020202020204" pitchFamily="34" charset="0"/>
                        </a:rPr>
                        <a:t>voluntary</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panose="020B0604020202020204" pitchFamily="34" charset="0"/>
                          <a:cs typeface="Arial" panose="020B0604020202020204" pitchFamily="34" charset="0"/>
                        </a:rPr>
                        <a:t>Q54.</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amount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was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between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final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follow</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appointment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5285">
                <a:tc>
                  <a:txBody>
                    <a:bodyPr/>
                    <a:lstStyle/>
                    <a:p>
                      <a:pPr marL="27940" marR="301625" algn="just">
                        <a:lnSpc>
                          <a:spcPts val="860"/>
                        </a:lnSpc>
                        <a:spcBef>
                          <a:spcPts val="155"/>
                        </a:spcBef>
                      </a:pPr>
                      <a:r>
                        <a:rPr lang="en-GB" sz="850" noProof="0" dirty="0">
                          <a:latin typeface="Arial" panose="020B0604020202020204" pitchFamily="34" charset="0"/>
                          <a:cs typeface="Arial" panose="020B0604020202020204" pitchFamily="34" charset="0"/>
                        </a:rPr>
                        <a:t>Q55.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possibility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signs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spc="-10" noProof="0" dirty="0">
                          <a:latin typeface="Arial" panose="020B0604020202020204" pitchFamily="34" charset="0"/>
                          <a:cs typeface="Arial" panose="020B0604020202020204" pitchFamily="34" charset="0"/>
                        </a:rPr>
                        <a:t>spreading</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ethnicity_tbl_section14"/>
          <p:cNvGraphicFramePr>
            <a:graphicFrameLocks noGrp="1"/>
          </p:cNvGraphicFramePr>
          <p:nvPr>
            <p:extLst>
              <p:ext uri="{D42A27DB-BD31-4B8C-83A1-F6EECF244321}">
                <p14:modId xmlns:p14="http://schemas.microsoft.com/office/powerpoint/2010/main" val="2378067308"/>
              </p:ext>
            </p:extLst>
          </p:nvPr>
        </p:nvGraphicFramePr>
        <p:xfrm>
          <a:off x="429133" y="3517900"/>
          <a:ext cx="6776320" cy="12382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568960">
                  <a:extLst>
                    <a:ext uri="{9D8B030D-6E8A-4147-A177-3AD203B41FA5}">
                      <a16:colId xmlns:a16="http://schemas.microsoft.com/office/drawing/2014/main" val="20001"/>
                    </a:ext>
                  </a:extLst>
                </a:gridCol>
                <a:gridCol w="568960">
                  <a:extLst>
                    <a:ext uri="{9D8B030D-6E8A-4147-A177-3AD203B41FA5}">
                      <a16:colId xmlns:a16="http://schemas.microsoft.com/office/drawing/2014/main" val="20002"/>
                    </a:ext>
                  </a:extLst>
                </a:gridCol>
                <a:gridCol w="568960">
                  <a:extLst>
                    <a:ext uri="{9D8B030D-6E8A-4147-A177-3AD203B41FA5}">
                      <a16:colId xmlns:a16="http://schemas.microsoft.com/office/drawing/2014/main" val="20003"/>
                    </a:ext>
                  </a:extLst>
                </a:gridCol>
                <a:gridCol w="568960">
                  <a:extLst>
                    <a:ext uri="{9D8B030D-6E8A-4147-A177-3AD203B41FA5}">
                      <a16:colId xmlns:a16="http://schemas.microsoft.com/office/drawing/2014/main" val="20004"/>
                    </a:ext>
                  </a:extLst>
                </a:gridCol>
                <a:gridCol w="568960">
                  <a:extLst>
                    <a:ext uri="{9D8B030D-6E8A-4147-A177-3AD203B41FA5}">
                      <a16:colId xmlns:a16="http://schemas.microsoft.com/office/drawing/2014/main" val="20005"/>
                    </a:ext>
                  </a:extLst>
                </a:gridCol>
                <a:gridCol w="568960">
                  <a:extLst>
                    <a:ext uri="{9D8B030D-6E8A-4147-A177-3AD203B41FA5}">
                      <a16:colId xmlns:a16="http://schemas.microsoft.com/office/drawing/2014/main" val="20006"/>
                    </a:ext>
                  </a:extLst>
                </a:gridCol>
                <a:gridCol w="568960">
                  <a:extLst>
                    <a:ext uri="{9D8B030D-6E8A-4147-A177-3AD203B41FA5}">
                      <a16:colId xmlns:a16="http://schemas.microsoft.com/office/drawing/2014/main" val="20007"/>
                    </a:ext>
                  </a:extLst>
                </a:gridCol>
              </a:tblGrid>
              <a:tr h="188595">
                <a:tc gridSpan="8">
                  <a:txBody>
                    <a:bodyPr/>
                    <a:lstStyle/>
                    <a:p>
                      <a:pPr marL="27940">
                        <a:lnSpc>
                          <a:spcPct val="100000"/>
                        </a:lnSpc>
                        <a:spcBef>
                          <a:spcPts val="45"/>
                        </a:spcBef>
                        <a:tabLst>
                          <a:tab pos="4495800" algn="l"/>
                        </a:tabLst>
                      </a:pPr>
                      <a:r>
                        <a:rPr lang="en-GB" sz="1050" b="1" spc="-20" noProof="0" dirty="0">
                          <a:solidFill>
                            <a:srgbClr val="336E9F"/>
                          </a:solidFill>
                          <a:latin typeface="Arial" panose="020B0604020202020204" pitchFamily="34" charset="0"/>
                          <a:cs typeface="Arial" panose="020B0604020202020204" pitchFamily="34" charset="0"/>
                        </a:rPr>
                        <a:t>YOUR</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OVERALL</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NHS</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CARE</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Ethnicity</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9525">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White</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Mixed</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Asian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Black</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Other</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whole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worked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together</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Administration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good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good</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panose="020B0604020202020204" pitchFamily="34" charset="0"/>
                          <a:cs typeface="Arial" panose="020B0604020202020204" pitchFamily="34" charset="0"/>
                        </a:rPr>
                        <a:t>Q58.</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research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opportunities</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discussed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6065">
                <a:tc>
                  <a:txBody>
                    <a:bodyPr/>
                    <a:lstStyle/>
                    <a:p>
                      <a:pPr marL="27940" marR="89535">
                        <a:lnSpc>
                          <a:spcPts val="860"/>
                        </a:lnSpc>
                        <a:spcBef>
                          <a:spcPts val="155"/>
                        </a:spcBef>
                      </a:pPr>
                      <a:r>
                        <a:rPr lang="en-GB" sz="850" noProof="0" dirty="0">
                          <a:latin typeface="Arial" panose="020B0604020202020204" pitchFamily="34" charset="0"/>
                          <a:cs typeface="Arial" panose="020B0604020202020204" pitchFamily="34" charset="0"/>
                        </a:rPr>
                        <a:t>Q59.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average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rating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scored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very </a:t>
                      </a:r>
                      <a:r>
                        <a:rPr lang="en-GB" sz="850" noProof="0" dirty="0">
                          <a:latin typeface="Arial" panose="020B0604020202020204" pitchFamily="34" charset="0"/>
                          <a:cs typeface="Arial" panose="020B0604020202020204" pitchFamily="34" charset="0"/>
                        </a:rPr>
                        <a:t>poor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good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2" name="object 2">
            <a:extLst>
              <a:ext uri="{FF2B5EF4-FFF2-40B4-BE49-F238E27FC236}">
                <a16:creationId xmlns:a16="http://schemas.microsoft.com/office/drawing/2014/main" id="{94D0A16E-5852-8E21-8849-F570D4576F6B}"/>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0" name="txt_org_name">
            <a:extLst>
              <a:ext uri="{FF2B5EF4-FFF2-40B4-BE49-F238E27FC236}">
                <a16:creationId xmlns:a16="http://schemas.microsoft.com/office/drawing/2014/main" id="{7973F9F6-ABDB-061F-FAF9-88934DE5B3E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C9536637-28CA-DF23-FEB1-43F456035F7F}"/>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7" name="Group 6">
            <a:extLst>
              <a:ext uri="{FF2B5EF4-FFF2-40B4-BE49-F238E27FC236}">
                <a16:creationId xmlns:a16="http://schemas.microsoft.com/office/drawing/2014/main" id="{93EF3FC4-9EDE-CA17-49F3-237C89D06A5D}"/>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8" name="object 4">
              <a:hlinkClick r:id="rId2" action="ppaction://hlinksldjump"/>
              <a:extLst>
                <a:ext uri="{FF2B5EF4-FFF2-40B4-BE49-F238E27FC236}">
                  <a16:creationId xmlns:a16="http://schemas.microsoft.com/office/drawing/2014/main" id="{2960D099-0B83-3FFB-3AA6-9DA74FA41D15}"/>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9" name="object 3">
              <a:hlinkClick r:id="rId2" action="ppaction://hlinksldjump"/>
              <a:extLst>
                <a:ext uri="{FF2B5EF4-FFF2-40B4-BE49-F238E27FC236}">
                  <a16:creationId xmlns:a16="http://schemas.microsoft.com/office/drawing/2014/main" id="{D1937CD1-E3CA-628F-D709-B1002B075672}"/>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D9767B35-3BE8-3E0B-1883-5E5F600E08A0}"/>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29F9E03-6D94-4637-B32C-AC21FB8D3896}" type="slidenum">
              <a:rPr lang="en-GB" spc="-25" noProof="0" smtClean="0"/>
              <a:t>39</a:t>
            </a:fld>
            <a:endParaRPr lang="en-GB" spc="-25" noProof="0" dirty="0"/>
          </a:p>
        </p:txBody>
      </p:sp>
      <p:sp>
        <p:nvSpPr>
          <p:cNvPr id="15" name="object 1">
            <a:extLst>
              <a:ext uri="{FF2B5EF4-FFF2-40B4-BE49-F238E27FC236}">
                <a16:creationId xmlns:a16="http://schemas.microsoft.com/office/drawing/2014/main" id="{EB643D6A-2E09-0333-67C7-54586D6AD0AB}"/>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IMD quintile</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5" name="imd_quintile_tbl_section1"/>
          <p:cNvGraphicFramePr>
            <a:graphicFrameLocks noGrp="1"/>
          </p:cNvGraphicFramePr>
          <p:nvPr>
            <p:extLst>
              <p:ext uri="{D42A27DB-BD31-4B8C-83A1-F6EECF244321}">
                <p14:modId xmlns:p14="http://schemas.microsoft.com/office/powerpoint/2010/main" val="1828432517"/>
              </p:ext>
            </p:extLst>
          </p:nvPr>
        </p:nvGraphicFramePr>
        <p:xfrm>
          <a:off x="429133" y="1701166"/>
          <a:ext cx="6776320" cy="97853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4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PRACTICE</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a:cs typeface="Arial"/>
                        </a:rPr>
                        <a:t>Q2.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only</a:t>
                      </a:r>
                      <a:r>
                        <a:rPr lang="en-GB" sz="850" spc="-20" noProof="0" dirty="0">
                          <a:latin typeface="Arial"/>
                          <a:cs typeface="Arial"/>
                        </a:rPr>
                        <a:t> </a:t>
                      </a:r>
                      <a:r>
                        <a:rPr lang="en-GB" sz="850" noProof="0" dirty="0">
                          <a:latin typeface="Arial"/>
                          <a:cs typeface="Arial"/>
                        </a:rPr>
                        <a:t>spoke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primary</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spc="-10" noProof="0" dirty="0">
                          <a:latin typeface="Arial"/>
                          <a:cs typeface="Arial"/>
                        </a:rPr>
                        <a:t>professional </a:t>
                      </a:r>
                      <a:r>
                        <a:rPr lang="en-GB" sz="850" noProof="0" dirty="0">
                          <a:latin typeface="Arial"/>
                          <a:cs typeface="Arial"/>
                        </a:rPr>
                        <a:t>once</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twice</a:t>
                      </a:r>
                      <a:r>
                        <a:rPr lang="en-GB" sz="850" spc="-20" noProof="0" dirty="0">
                          <a:latin typeface="Arial"/>
                          <a:cs typeface="Arial"/>
                        </a:rPr>
                        <a:t> </a:t>
                      </a:r>
                      <a:r>
                        <a:rPr lang="en-GB" sz="850" noProof="0" dirty="0">
                          <a:latin typeface="Arial"/>
                          <a:cs typeface="Arial"/>
                        </a:rPr>
                        <a:t>before</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6065">
                <a:tc>
                  <a:txBody>
                    <a:bodyPr/>
                    <a:lstStyle/>
                    <a:p>
                      <a:pPr marL="27940" marR="127635">
                        <a:lnSpc>
                          <a:spcPts val="860"/>
                        </a:lnSpc>
                        <a:spcBef>
                          <a:spcPts val="155"/>
                        </a:spcBef>
                      </a:pPr>
                      <a:r>
                        <a:rPr lang="en-GB" sz="850" noProof="0" dirty="0">
                          <a:latin typeface="Arial"/>
                          <a:cs typeface="Arial"/>
                        </a:rPr>
                        <a:t>Q3.</a:t>
                      </a:r>
                      <a:r>
                        <a:rPr lang="en-GB" sz="850" spc="-20" noProof="0" dirty="0">
                          <a:latin typeface="Arial"/>
                          <a:cs typeface="Arial"/>
                        </a:rPr>
                        <a:t> </a:t>
                      </a:r>
                      <a:r>
                        <a:rPr lang="en-GB" sz="850" noProof="0" dirty="0">
                          <a:latin typeface="Arial"/>
                          <a:cs typeface="Arial"/>
                        </a:rPr>
                        <a:t>Referral</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diagnosis</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6" name="imd_quintile_tbl_section2"/>
          <p:cNvGraphicFramePr>
            <a:graphicFrameLocks noGrp="1"/>
          </p:cNvGraphicFramePr>
          <p:nvPr>
            <p:extLst>
              <p:ext uri="{D42A27DB-BD31-4B8C-83A1-F6EECF244321}">
                <p14:modId xmlns:p14="http://schemas.microsoft.com/office/powerpoint/2010/main" val="1118804636"/>
              </p:ext>
            </p:extLst>
          </p:nvPr>
        </p:nvGraphicFramePr>
        <p:xfrm>
          <a:off x="429133" y="2875749"/>
          <a:ext cx="6776320" cy="177482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DIAGNOSTIC </a:t>
                      </a:r>
                      <a:r>
                        <a:rPr lang="en-GB" sz="1050" b="1" spc="-10" noProof="0" dirty="0">
                          <a:solidFill>
                            <a:srgbClr val="336E9F"/>
                          </a:solidFill>
                          <a:latin typeface="Arial"/>
                          <a:cs typeface="Arial"/>
                        </a:rPr>
                        <a:t>TESTS</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20" noProof="0" dirty="0">
                          <a:latin typeface="Arial"/>
                          <a:cs typeface="Arial"/>
                        </a:rPr>
                        <a:t>have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needed</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length</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spc="-25" noProof="0" dirty="0">
                          <a:latin typeface="Arial"/>
                          <a:cs typeface="Arial"/>
                        </a:rPr>
                        <a:t>for</a:t>
                      </a:r>
                      <a:r>
                        <a:rPr lang="en-GB" sz="850" spc="500" noProof="0" dirty="0">
                          <a:latin typeface="Arial"/>
                          <a:cs typeface="Arial"/>
                        </a:rPr>
                        <a:t> </a:t>
                      </a:r>
                      <a:r>
                        <a:rPr lang="en-GB" sz="850" noProof="0" dirty="0">
                          <a:latin typeface="Arial"/>
                          <a:cs typeface="Arial"/>
                        </a:rPr>
                        <a:t>diagnostic</a:t>
                      </a:r>
                      <a:r>
                        <a:rPr lang="en-GB" sz="850" spc="-3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6065">
                <a:tc>
                  <a:txBody>
                    <a:bodyPr/>
                    <a:lstStyle/>
                    <a:p>
                      <a:pPr marL="27940" marR="205740">
                        <a:lnSpc>
                          <a:spcPts val="860"/>
                        </a:lnSpc>
                        <a:spcBef>
                          <a:spcPts val="155"/>
                        </a:spcBef>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when</a:t>
                      </a:r>
                      <a:r>
                        <a:rPr lang="en-GB" sz="850" spc="-30" noProof="0" dirty="0">
                          <a:latin typeface="Arial"/>
                          <a:cs typeface="Arial"/>
                        </a:rPr>
                        <a:t> </a:t>
                      </a:r>
                      <a:r>
                        <a:rPr lang="en-GB" sz="850" noProof="0" dirty="0">
                          <a:latin typeface="Arial"/>
                          <a:cs typeface="Arial"/>
                        </a:rPr>
                        <a:t>receiving</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imd_quintile_tbl_section3"/>
          <p:cNvGraphicFramePr>
            <a:graphicFrameLocks noGrp="1"/>
          </p:cNvGraphicFramePr>
          <p:nvPr>
            <p:extLst>
              <p:ext uri="{D42A27DB-BD31-4B8C-83A1-F6EECF244321}">
                <p14:modId xmlns:p14="http://schemas.microsoft.com/office/powerpoint/2010/main" val="4094724651"/>
              </p:ext>
            </p:extLst>
          </p:nvPr>
        </p:nvGraphicFramePr>
        <p:xfrm>
          <a:off x="429133" y="4813300"/>
          <a:ext cx="6776320" cy="177482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panose="020B0604020202020204" pitchFamily="34" charset="0"/>
                          <a:cs typeface="Arial" panose="020B0604020202020204" pitchFamily="34" charset="0"/>
                        </a:rPr>
                        <a:t>FINDING</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OUT</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THAT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YOU</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HAD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IMD</a:t>
                      </a:r>
                      <a:r>
                        <a:rPr lang="en-GB" sz="1275" spc="-30"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quintile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panose="020B0604020202020204" pitchFamily="34" charset="0"/>
                          <a:cs typeface="Arial" panose="020B0604020202020204" pitchFamily="34" charset="0"/>
                        </a:rPr>
                        <a:t>1</a:t>
                      </a:r>
                      <a:r>
                        <a:rPr lang="en-GB" sz="850" spc="-3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2</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3</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4</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panose="020B0604020202020204" pitchFamily="34" charset="0"/>
                          <a:cs typeface="Arial" panose="020B0604020202020204" pitchFamily="34" charset="0"/>
                        </a:rPr>
                        <a:t>5</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panose="020B0604020202020204" pitchFamily="34" charset="0"/>
                          <a:cs typeface="Arial" panose="020B0604020202020204" pitchFamily="34" charset="0"/>
                        </a:rPr>
                        <a:t>Q12.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family </a:t>
                      </a:r>
                      <a:r>
                        <a:rPr lang="en-GB" sz="850" noProof="0" dirty="0">
                          <a:latin typeface="Arial" panose="020B0604020202020204" pitchFamily="34" charset="0"/>
                          <a:cs typeface="Arial" panose="020B0604020202020204" pitchFamily="34" charset="0"/>
                        </a:rPr>
                        <a:t>member,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friend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Q13.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sensitively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they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cancer</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Q14.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could</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appropriate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6065">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8" name="imd_quintile_tbl_section4"/>
          <p:cNvGraphicFramePr>
            <a:graphicFrameLocks noGrp="1"/>
          </p:cNvGraphicFramePr>
          <p:nvPr>
            <p:extLst>
              <p:ext uri="{D42A27DB-BD31-4B8C-83A1-F6EECF244321}">
                <p14:modId xmlns:p14="http://schemas.microsoft.com/office/powerpoint/2010/main" val="720723968"/>
              </p:ext>
            </p:extLst>
          </p:nvPr>
        </p:nvGraphicFramePr>
        <p:xfrm>
          <a:off x="429133" y="6794500"/>
          <a:ext cx="6776320" cy="124396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25400">
                        <a:lnSpc>
                          <a:spcPts val="860"/>
                        </a:lnSpc>
                        <a:spcBef>
                          <a:spcPts val="155"/>
                        </a:spcBef>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care team</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their </a:t>
                      </a:r>
                      <a:r>
                        <a:rPr lang="en-GB" sz="850" noProof="0" dirty="0">
                          <a:latin typeface="Arial"/>
                          <a:cs typeface="Arial"/>
                        </a:rPr>
                        <a:t>main</a:t>
                      </a:r>
                      <a:r>
                        <a:rPr lang="en-GB" sz="850" spc="-25" noProof="0" dirty="0">
                          <a:latin typeface="Arial"/>
                          <a:cs typeface="Arial"/>
                        </a:rPr>
                        <a:t> </a:t>
                      </a:r>
                      <a:r>
                        <a:rPr lang="en-GB" sz="850" noProof="0" dirty="0">
                          <a:latin typeface="Arial"/>
                          <a:cs typeface="Arial"/>
                        </a:rPr>
                        <a:t>contact</a:t>
                      </a:r>
                      <a:r>
                        <a:rPr lang="en-GB" sz="850" spc="-25"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6065">
                <a:tc>
                  <a:txBody>
                    <a:bodyPr/>
                    <a:lstStyle/>
                    <a:p>
                      <a:pPr marL="27940" marR="187960">
                        <a:lnSpc>
                          <a:spcPts val="860"/>
                        </a:lnSpc>
                        <a:spcBef>
                          <a:spcPts val="155"/>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5"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spc="-10" noProof="0" dirty="0">
                          <a:latin typeface="Arial"/>
                          <a:cs typeface="Arial"/>
                        </a:rPr>
                        <a:t>person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14" name="object 2">
            <a:extLst>
              <a:ext uri="{FF2B5EF4-FFF2-40B4-BE49-F238E27FC236}">
                <a16:creationId xmlns:a16="http://schemas.microsoft.com/office/drawing/2014/main" id="{3B82FA66-AF0B-CA48-1656-AD43B5F76B06}"/>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6F1C607E-5ED4-552D-3FF8-3F083F394205}"/>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C27072EE-8197-BA4E-E6CB-85EB78324975}"/>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8F65E1CC-9BCA-10CA-373B-6BA574C53013}"/>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0" name="object 4">
              <a:hlinkClick r:id="rId2" action="ppaction://hlinksldjump"/>
              <a:extLst>
                <a:ext uri="{FF2B5EF4-FFF2-40B4-BE49-F238E27FC236}">
                  <a16:creationId xmlns:a16="http://schemas.microsoft.com/office/drawing/2014/main" id="{CF81384F-F21F-AA3C-37FE-4C06956E29FB}"/>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ECB43407-910D-EE79-CFD8-F8DFA47B70A5}"/>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168B2247-6F3A-9B79-AC93-D96003B9B9D8}"/>
            </a:ext>
          </a:extLst>
        </p:cNvPr>
        <p:cNvGrpSpPr/>
        <p:nvPr/>
      </p:nvGrpSpPr>
      <p:grpSpPr>
        <a:xfrm>
          <a:off x="0" y="0"/>
          <a:ext cx="0" cy="0"/>
          <a:chOff x="0" y="0"/>
          <a:chExt cx="0" cy="0"/>
        </a:xfrm>
      </p:grpSpPr>
      <p:sp>
        <p:nvSpPr>
          <p:cNvPr id="7" name="Slide Number Placeholder 1">
            <a:extLst>
              <a:ext uri="{FF2B5EF4-FFF2-40B4-BE49-F238E27FC236}">
                <a16:creationId xmlns:a16="http://schemas.microsoft.com/office/drawing/2014/main" id="{85DD0B68-655C-235A-1BD6-9D8FA5EA9AC5}"/>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E2DFCF8-01D1-4F80-85AD-AF565D7C7631}" type="slidenum">
              <a:rPr lang="en-GB" spc="-25" noProof="0"/>
              <a:t>4</a:t>
            </a:fld>
            <a:endParaRPr lang="en-GB" spc="-25" noProof="0" dirty="0"/>
          </a:p>
        </p:txBody>
      </p:sp>
      <p:sp>
        <p:nvSpPr>
          <p:cNvPr id="3" name="object 1">
            <a:extLst>
              <a:ext uri="{FF2B5EF4-FFF2-40B4-BE49-F238E27FC236}">
                <a16:creationId xmlns:a16="http://schemas.microsoft.com/office/drawing/2014/main" id="{A2151C83-74C6-27E3-3F40-A8B76B43CF2D}"/>
              </a:ext>
            </a:extLst>
          </p:cNvPr>
          <p:cNvSpPr txBox="1">
            <a:spLocks noGrp="1"/>
          </p:cNvSpPr>
          <p:nvPr>
            <p:ph type="title" idx="4294967295"/>
          </p:nvPr>
        </p:nvSpPr>
        <p:spPr>
          <a:xfrm>
            <a:off x="419290" y="996311"/>
            <a:ext cx="2749360"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Executive </a:t>
            </a:r>
            <a:r>
              <a:rPr kumimoji="0" lang="en-GB" sz="1800" b="1" i="0" u="none" strike="noStrike" kern="0" cap="none" spc="-10" normalizeH="0" baseline="0" noProof="0" dirty="0">
                <a:ln>
                  <a:noFill/>
                </a:ln>
                <a:solidFill>
                  <a:srgbClr val="336E9F"/>
                </a:solidFill>
                <a:effectLst/>
                <a:uLnTx/>
                <a:uFillTx/>
                <a:latin typeface="Arial"/>
                <a:cs typeface="Arial"/>
              </a:rPr>
              <a:t>summary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12" name="object 2">
            <a:extLst>
              <a:ext uri="{FF2B5EF4-FFF2-40B4-BE49-F238E27FC236}">
                <a16:creationId xmlns:a16="http://schemas.microsoft.com/office/drawing/2014/main" id="{48641560-E239-5158-0ADA-DE08FD5104AC}"/>
              </a:ext>
            </a:extLst>
          </p:cNvPr>
          <p:cNvSpPr txBox="1"/>
          <p:nvPr/>
        </p:nvSpPr>
        <p:spPr>
          <a:xfrm>
            <a:off x="419290" y="1351290"/>
            <a:ext cx="2749360" cy="184666"/>
          </a:xfrm>
          <a:prstGeom prst="rect">
            <a:avLst/>
          </a:prstGeom>
          <a:noFill/>
        </p:spPr>
        <p:txBody>
          <a:bodyPr wrap="square" lIns="0" tIns="0" rIns="0" bIns="0" rtlCol="0">
            <a:spAutoFit/>
          </a:bodyPr>
          <a:lstStyle/>
          <a:p>
            <a:r>
              <a:rPr lang="en-GB" sz="1200" b="1" noProof="0" dirty="0">
                <a:solidFill>
                  <a:srgbClr val="336E9F"/>
                </a:solidFill>
                <a:latin typeface="Arial"/>
                <a:cs typeface="Arial"/>
              </a:rPr>
              <a:t>Questions</a:t>
            </a:r>
            <a:r>
              <a:rPr lang="en-GB" sz="1200" b="1" spc="-20" noProof="0" dirty="0">
                <a:solidFill>
                  <a:srgbClr val="336E9F"/>
                </a:solidFill>
                <a:latin typeface="Arial"/>
                <a:cs typeface="Arial"/>
              </a:rPr>
              <a:t> below expected </a:t>
            </a:r>
            <a:r>
              <a:rPr lang="en-GB" sz="1200" b="1" spc="-10" noProof="0" dirty="0">
                <a:solidFill>
                  <a:srgbClr val="336E9F"/>
                </a:solidFill>
                <a:latin typeface="Arial"/>
                <a:cs typeface="Arial"/>
              </a:rPr>
              <a:t>range</a:t>
            </a:r>
            <a:endParaRPr lang="en-GB" sz="1200" noProof="0" dirty="0">
              <a:latin typeface="Arial"/>
              <a:cs typeface="Arial"/>
            </a:endParaRPr>
          </a:p>
        </p:txBody>
      </p:sp>
      <p:sp>
        <p:nvSpPr>
          <p:cNvPr id="6" name="txt_below_expected">
            <a:extLst>
              <a:ext uri="{FF2B5EF4-FFF2-40B4-BE49-F238E27FC236}">
                <a16:creationId xmlns:a16="http://schemas.microsoft.com/office/drawing/2014/main" id="{11017E18-7E14-8BD8-92A6-49301A848474}"/>
              </a:ext>
            </a:extLst>
          </p:cNvPr>
          <p:cNvSpPr txBox="1"/>
          <p:nvPr/>
        </p:nvSpPr>
        <p:spPr>
          <a:xfrm>
            <a:off x="340656" y="1732290"/>
            <a:ext cx="5379999" cy="261610"/>
          </a:xfrm>
          <a:prstGeom prst="rect">
            <a:avLst/>
          </a:prstGeom>
          <a:noFill/>
        </p:spPr>
        <p:txBody>
          <a:bodyPr wrap="none" rtlCol="0">
            <a:spAutoFit/>
          </a:bodyPr>
          <a:lstStyle/>
          <a:p>
            <a:r>
              <a:rPr lang="en-GB" sz="1100" noProof="0">
                <a:latin typeface="Arial" panose="020B0604020202020204" pitchFamily="34" charset="0"/>
                <a:cs typeface="Arial" panose="020B0604020202020204" pitchFamily="34" charset="0"/>
              </a:rPr>
              <a:t>Humber and North Yorkshire Cancer Alliance </a:t>
            </a:r>
            <a:r>
              <a:rPr lang="en-GB" sz="1100" noProof="0" dirty="0">
                <a:latin typeface="Arial" panose="020B0604020202020204" pitchFamily="34" charset="0"/>
                <a:cs typeface="Arial" panose="020B0604020202020204" pitchFamily="34" charset="0"/>
              </a:rPr>
              <a:t>has no scores below expected range.</a:t>
            </a:r>
          </a:p>
        </p:txBody>
      </p:sp>
      <p:sp>
        <p:nvSpPr>
          <p:cNvPr id="10" name="txt_org_name">
            <a:extLst>
              <a:ext uri="{FF2B5EF4-FFF2-40B4-BE49-F238E27FC236}">
                <a16:creationId xmlns:a16="http://schemas.microsoft.com/office/drawing/2014/main" id="{6EDB83B6-5E1B-6586-AAD1-559B01C771FA}"/>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9" name="txt_survey">
            <a:extLst>
              <a:ext uri="{FF2B5EF4-FFF2-40B4-BE49-F238E27FC236}">
                <a16:creationId xmlns:a16="http://schemas.microsoft.com/office/drawing/2014/main" id="{1EEC68AF-4466-9A8E-ACAD-ABCC4D2E6968}"/>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4" name="Group 3">
            <a:extLst>
              <a:ext uri="{FF2B5EF4-FFF2-40B4-BE49-F238E27FC236}">
                <a16:creationId xmlns:a16="http://schemas.microsoft.com/office/drawing/2014/main" id="{69B1A128-2BB6-C7D2-81C3-17DE11E02058}"/>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5" name="object 4">
              <a:hlinkClick r:id="rId2" action="ppaction://hlinksldjump"/>
              <a:extLst>
                <a:ext uri="{FF2B5EF4-FFF2-40B4-BE49-F238E27FC236}">
                  <a16:creationId xmlns:a16="http://schemas.microsoft.com/office/drawing/2014/main" id="{8A0961E0-EA5B-6E60-CE82-2BA1D89FB5B7}"/>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3" name="object 3">
              <a:hlinkClick r:id="rId2" action="ppaction://hlinksldjump"/>
              <a:extLst>
                <a:ext uri="{FF2B5EF4-FFF2-40B4-BE49-F238E27FC236}">
                  <a16:creationId xmlns:a16="http://schemas.microsoft.com/office/drawing/2014/main" id="{421A1246-F4D2-E1BE-5D5E-9E9DE1968386}"/>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224786153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4278E01F-E235-BE0F-2DFB-AF65EEF0551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906F96D3-70C3-4E08-9780-6B249AE60F66}" type="slidenum">
              <a:rPr lang="en-GB" spc="-25" noProof="0" smtClean="0"/>
              <a:t>40</a:t>
            </a:fld>
            <a:endParaRPr lang="en-GB" spc="-25" noProof="0" dirty="0"/>
          </a:p>
        </p:txBody>
      </p:sp>
      <p:sp>
        <p:nvSpPr>
          <p:cNvPr id="15" name="object 1">
            <a:extLst>
              <a:ext uri="{FF2B5EF4-FFF2-40B4-BE49-F238E27FC236}">
                <a16:creationId xmlns:a16="http://schemas.microsoft.com/office/drawing/2014/main" id="{284849EC-0CCA-C2E5-5074-A98D7CB7B085}"/>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IMD quintile</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imd_quintile_tbl_section5"/>
          <p:cNvGraphicFramePr>
            <a:graphicFrameLocks noGrp="1"/>
          </p:cNvGraphicFramePr>
          <p:nvPr>
            <p:extLst>
              <p:ext uri="{D42A27DB-BD31-4B8C-83A1-F6EECF244321}">
                <p14:modId xmlns:p14="http://schemas.microsoft.com/office/powerpoint/2010/main" val="1229119007"/>
              </p:ext>
            </p:extLst>
          </p:nvPr>
        </p:nvGraphicFramePr>
        <p:xfrm>
          <a:off x="429133" y="1714192"/>
          <a:ext cx="6776320" cy="172783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5" noProof="0" dirty="0">
                          <a:solidFill>
                            <a:srgbClr val="336E9F"/>
                          </a:solidFill>
                          <a:latin typeface="Arial"/>
                          <a:cs typeface="Arial"/>
                        </a:rPr>
                        <a:t>DECIDING</a:t>
                      </a:r>
                      <a:r>
                        <a:rPr lang="en-GB" sz="1050" b="1" spc="-50" noProof="0" dirty="0">
                          <a:solidFill>
                            <a:srgbClr val="336E9F"/>
                          </a:solidFill>
                          <a:latin typeface="Arial"/>
                          <a:cs typeface="Arial"/>
                        </a:rPr>
                        <a:t> </a:t>
                      </a:r>
                      <a:r>
                        <a:rPr lang="en-GB" sz="1050" b="1" noProof="0" dirty="0">
                          <a:solidFill>
                            <a:srgbClr val="336E9F"/>
                          </a:solidFill>
                          <a:latin typeface="Arial"/>
                          <a:cs typeface="Arial"/>
                        </a:rPr>
                        <a:t>ON</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THE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BEST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TREATMENT</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a:cs typeface="Arial"/>
                        </a:rPr>
                        <a:t>Q20.</a:t>
                      </a:r>
                      <a:r>
                        <a:rPr lang="en-GB" sz="850" spc="-25"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Q21.</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they </a:t>
                      </a:r>
                      <a:r>
                        <a:rPr lang="en-GB" sz="850" noProof="0" dirty="0">
                          <a:latin typeface="Arial"/>
                          <a:cs typeface="Arial"/>
                        </a:rPr>
                        <a:t>wanted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a:cs typeface="Arial"/>
                        </a:rPr>
                        <a:t>Q22.</a:t>
                      </a:r>
                      <a:r>
                        <a:rPr lang="en-GB" sz="850" spc="-25"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and / or</a:t>
                      </a:r>
                      <a:r>
                        <a:rPr lang="en-GB" sz="850" spc="-25" noProof="0" dirty="0">
                          <a:latin typeface="Arial"/>
                          <a:cs typeface="Arial"/>
                        </a:rPr>
                        <a:t> </a:t>
                      </a:r>
                      <a:r>
                        <a:rPr lang="en-GB" sz="850" noProof="0" dirty="0">
                          <a:latin typeface="Arial"/>
                          <a:cs typeface="Arial"/>
                        </a:rPr>
                        <a:t>carers</a:t>
                      </a:r>
                      <a:r>
                        <a:rPr lang="en-GB" sz="850" spc="-25" noProof="0" dirty="0">
                          <a:latin typeface="Arial"/>
                          <a:cs typeface="Arial"/>
                        </a:rPr>
                        <a:t> </a:t>
                      </a:r>
                      <a:r>
                        <a:rPr lang="en-GB" sz="850" noProof="0" dirty="0">
                          <a:latin typeface="Arial"/>
                          <a:cs typeface="Arial"/>
                        </a:rPr>
                        <a:t>were</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involved</a:t>
                      </a:r>
                      <a:r>
                        <a:rPr lang="en-GB" sz="850" spc="-25" noProof="0" dirty="0">
                          <a:latin typeface="Arial"/>
                          <a:cs typeface="Arial"/>
                        </a:rPr>
                        <a:t> as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wanted</a:t>
                      </a:r>
                      <a:r>
                        <a:rPr lang="en-GB" sz="850" spc="-15"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decisions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treatment</a:t>
                      </a:r>
                      <a:r>
                        <a:rPr lang="en-GB" sz="850" spc="-30"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375285">
                <a:tc>
                  <a:txBody>
                    <a:bodyPr/>
                    <a:lstStyle/>
                    <a:p>
                      <a:pPr marL="27940" marR="67310">
                        <a:lnSpc>
                          <a:spcPts val="860"/>
                        </a:lnSpc>
                        <a:spcBef>
                          <a:spcPts val="155"/>
                        </a:spcBef>
                      </a:pPr>
                      <a:r>
                        <a:rPr lang="en-GB" sz="850" noProof="0" dirty="0">
                          <a:latin typeface="Arial"/>
                          <a:cs typeface="Arial"/>
                        </a:rPr>
                        <a:t>Q23.</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get</a:t>
                      </a:r>
                      <a:r>
                        <a:rPr lang="en-GB" sz="850" spc="-15" noProof="0" dirty="0">
                          <a:latin typeface="Arial"/>
                          <a:cs typeface="Arial"/>
                        </a:rPr>
                        <a:t> </a:t>
                      </a:r>
                      <a:r>
                        <a:rPr lang="en-GB" sz="850" noProof="0" dirty="0">
                          <a:latin typeface="Arial"/>
                          <a:cs typeface="Arial"/>
                        </a:rPr>
                        <a:t>further</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different </a:t>
                      </a:r>
                      <a:r>
                        <a:rPr lang="en-GB" sz="850" noProof="0" dirty="0">
                          <a:latin typeface="Arial"/>
                          <a:cs typeface="Arial"/>
                        </a:rPr>
                        <a:t>healthcare</a:t>
                      </a:r>
                      <a:r>
                        <a:rPr lang="en-GB" sz="850" spc="-35" noProof="0" dirty="0">
                          <a:latin typeface="Arial"/>
                          <a:cs typeface="Arial"/>
                        </a:rPr>
                        <a:t> </a:t>
                      </a:r>
                      <a:r>
                        <a:rPr lang="en-GB" sz="850" noProof="0" dirty="0">
                          <a:latin typeface="Arial"/>
                          <a:cs typeface="Arial"/>
                        </a:rPr>
                        <a:t>professional</a:t>
                      </a:r>
                      <a:r>
                        <a:rPr lang="en-GB" sz="850" spc="-35" noProof="0" dirty="0">
                          <a:latin typeface="Arial"/>
                          <a:cs typeface="Arial"/>
                        </a:rPr>
                        <a:t> </a:t>
                      </a:r>
                      <a:r>
                        <a:rPr lang="en-GB" sz="850" noProof="0" dirty="0">
                          <a:latin typeface="Arial"/>
                          <a:cs typeface="Arial"/>
                        </a:rPr>
                        <a:t>before</a:t>
                      </a:r>
                      <a:r>
                        <a:rPr lang="en-GB" sz="850" spc="-35" noProof="0" dirty="0">
                          <a:latin typeface="Arial"/>
                          <a:cs typeface="Arial"/>
                        </a:rPr>
                        <a:t> </a:t>
                      </a:r>
                      <a:r>
                        <a:rPr lang="en-GB" sz="850" noProof="0" dirty="0">
                          <a:latin typeface="Arial"/>
                          <a:cs typeface="Arial"/>
                        </a:rPr>
                        <a:t>making</a:t>
                      </a:r>
                      <a:r>
                        <a:rPr lang="en-GB" sz="850" spc="-35" noProof="0" dirty="0">
                          <a:latin typeface="Arial"/>
                          <a:cs typeface="Arial"/>
                        </a:rPr>
                        <a:t> </a:t>
                      </a:r>
                      <a:r>
                        <a:rPr lang="en-GB" sz="850" noProof="0" dirty="0">
                          <a:latin typeface="Arial"/>
                          <a:cs typeface="Arial"/>
                        </a:rPr>
                        <a:t>decisions</a:t>
                      </a:r>
                      <a:r>
                        <a:rPr lang="en-GB" sz="850" spc="-35"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5"/>
                  </a:ext>
                </a:extLst>
              </a:tr>
            </a:tbl>
          </a:graphicData>
        </a:graphic>
      </p:graphicFrame>
      <p:graphicFrame>
        <p:nvGraphicFramePr>
          <p:cNvPr id="6" name="imd_quintile_tbl_section6"/>
          <p:cNvGraphicFramePr>
            <a:graphicFrameLocks noGrp="1"/>
          </p:cNvGraphicFramePr>
          <p:nvPr>
            <p:extLst>
              <p:ext uri="{D42A27DB-BD31-4B8C-83A1-F6EECF244321}">
                <p14:modId xmlns:p14="http://schemas.microsoft.com/office/powerpoint/2010/main" val="1468222415"/>
              </p:ext>
            </p:extLst>
          </p:nvPr>
        </p:nvGraphicFramePr>
        <p:xfrm>
          <a:off x="429133" y="3632362"/>
          <a:ext cx="6776320" cy="124269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CARE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PLANNING</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a:cs typeface="Arial"/>
                        </a:rPr>
                        <a:t>Q24.</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discussion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concerns</a:t>
                      </a:r>
                      <a:r>
                        <a:rPr lang="en-GB" sz="850" spc="-20" noProof="0" dirty="0">
                          <a:latin typeface="Arial"/>
                          <a:cs typeface="Arial"/>
                        </a:rPr>
                        <a:t> </a:t>
                      </a:r>
                      <a:r>
                        <a:rPr lang="en-GB" sz="850" noProof="0" dirty="0">
                          <a:latin typeface="Arial"/>
                          <a:cs typeface="Arial"/>
                        </a:rPr>
                        <a:t>prior</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Q25.</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helped</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10" noProof="0" dirty="0">
                          <a:latin typeface="Arial"/>
                          <a:cs typeface="Arial"/>
                        </a:rPr>
                        <a:t>patient </a:t>
                      </a:r>
                      <a:r>
                        <a:rPr lang="en-GB" sz="850" noProof="0" dirty="0">
                          <a:latin typeface="Arial"/>
                          <a:cs typeface="Arial"/>
                        </a:rPr>
                        <a:t>create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plan</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address</a:t>
                      </a:r>
                      <a:r>
                        <a:rPr lang="en-GB" sz="850" spc="-20" noProof="0" dirty="0">
                          <a:latin typeface="Arial"/>
                          <a:cs typeface="Arial"/>
                        </a:rPr>
                        <a:t> </a:t>
                      </a:r>
                      <a:r>
                        <a:rPr lang="en-GB" sz="850" noProof="0" dirty="0">
                          <a:latin typeface="Arial"/>
                          <a:cs typeface="Arial"/>
                        </a:rPr>
                        <a:t>any</a:t>
                      </a:r>
                      <a:r>
                        <a:rPr lang="en-GB" sz="850" spc="-15"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concerns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4795">
                <a:tc>
                  <a:txBody>
                    <a:bodyPr/>
                    <a:lstStyle/>
                    <a:p>
                      <a:pPr marL="27940" marR="142875">
                        <a:lnSpc>
                          <a:spcPts val="860"/>
                        </a:lnSpc>
                        <a:spcBef>
                          <a:spcPts val="155"/>
                        </a:spcBef>
                      </a:pPr>
                      <a:r>
                        <a:rPr lang="en-GB" sz="850" noProof="0" dirty="0">
                          <a:latin typeface="Arial"/>
                          <a:cs typeface="Arial"/>
                        </a:rPr>
                        <a:t>Q26.</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noProof="0" dirty="0">
                          <a:latin typeface="Arial"/>
                          <a:cs typeface="Arial"/>
                        </a:rPr>
                        <a:t>reviewed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care</a:t>
                      </a:r>
                      <a:r>
                        <a:rPr lang="en-GB" sz="850" spc="-25" noProof="0" dirty="0">
                          <a:latin typeface="Arial"/>
                          <a:cs typeface="Arial"/>
                        </a:rPr>
                        <a:t> </a:t>
                      </a:r>
                      <a:r>
                        <a:rPr lang="en-GB" sz="850" noProof="0" dirty="0">
                          <a:latin typeface="Arial"/>
                          <a:cs typeface="Arial"/>
                        </a:rPr>
                        <a:t>plan</a:t>
                      </a:r>
                      <a:r>
                        <a:rPr lang="en-GB" sz="850" spc="-20" noProof="0" dirty="0">
                          <a:latin typeface="Arial"/>
                          <a:cs typeface="Arial"/>
                        </a:rPr>
                        <a:t> with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noProof="0" dirty="0">
                          <a:latin typeface="Arial"/>
                          <a:cs typeface="Arial"/>
                        </a:rPr>
                        <a:t>ensure</a:t>
                      </a:r>
                      <a:r>
                        <a:rPr lang="en-GB" sz="850" spc="-15" noProof="0" dirty="0">
                          <a:latin typeface="Arial"/>
                          <a:cs typeface="Arial"/>
                        </a:rPr>
                        <a:t> </a:t>
                      </a:r>
                      <a:r>
                        <a:rPr lang="en-GB" sz="850" noProof="0" dirty="0">
                          <a:latin typeface="Arial"/>
                          <a:cs typeface="Arial"/>
                        </a:rPr>
                        <a:t>it</a:t>
                      </a:r>
                      <a:r>
                        <a:rPr lang="en-GB" sz="850" spc="-10" noProof="0" dirty="0">
                          <a:latin typeface="Arial"/>
                          <a:cs typeface="Arial"/>
                        </a:rPr>
                        <a:t> </a:t>
                      </a:r>
                      <a:r>
                        <a:rPr lang="en-GB" sz="850" noProof="0" dirty="0">
                          <a:latin typeface="Arial"/>
                          <a:cs typeface="Arial"/>
                        </a:rPr>
                        <a:t>was</a:t>
                      </a:r>
                      <a:r>
                        <a:rPr lang="en-GB" sz="850" spc="-1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spc="-20" noProof="0" dirty="0">
                          <a:latin typeface="Arial"/>
                          <a:cs typeface="Arial"/>
                        </a:rPr>
                        <a:t>date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41605" algn="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7" name="imd_quintile_tbl_section7"/>
          <p:cNvGraphicFramePr>
            <a:graphicFrameLocks noGrp="1"/>
          </p:cNvGraphicFramePr>
          <p:nvPr>
            <p:extLst>
              <p:ext uri="{D42A27DB-BD31-4B8C-83A1-F6EECF244321}">
                <p14:modId xmlns:p14="http://schemas.microsoft.com/office/powerpoint/2010/main" val="1516087268"/>
              </p:ext>
            </p:extLst>
          </p:nvPr>
        </p:nvGraphicFramePr>
        <p:xfrm>
          <a:off x="429133" y="5065392"/>
          <a:ext cx="6776320" cy="124269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3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HOSPITAL</a:t>
                      </a:r>
                      <a:r>
                        <a:rPr lang="en-GB" sz="1050" b="1" spc="-3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STAFF</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IMD</a:t>
                      </a:r>
                      <a:r>
                        <a:rPr lang="en-GB" sz="1275" spc="-30"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quintile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panose="020B0604020202020204" pitchFamily="34" charset="0"/>
                          <a:cs typeface="Arial" panose="020B0604020202020204" pitchFamily="34" charset="0"/>
                        </a:rPr>
                        <a:t>1</a:t>
                      </a:r>
                      <a:r>
                        <a:rPr lang="en-GB" sz="850" spc="-3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2</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3</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4</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panose="020B0604020202020204" pitchFamily="34" charset="0"/>
                          <a:cs typeface="Arial" panose="020B0604020202020204" pitchFamily="34" charset="0"/>
                        </a:rPr>
                        <a:t>5</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panose="020B0604020202020204" pitchFamily="34" charset="0"/>
                          <a:cs typeface="Arial" panose="020B0604020202020204" pitchFamily="34" charset="0"/>
                        </a:rPr>
                        <a:t>Q27.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provided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relevant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available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support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panose="020B0604020202020204" pitchFamily="34" charset="0"/>
                          <a:cs typeface="Arial" panose="020B0604020202020204" pitchFamily="34" charset="0"/>
                        </a:rPr>
                        <a:t>Q28.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level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overall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health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4795">
                <a:tc>
                  <a:txBody>
                    <a:bodyPr/>
                    <a:lstStyle/>
                    <a:p>
                      <a:pPr marL="27940" marR="97790">
                        <a:lnSpc>
                          <a:spcPts val="860"/>
                        </a:lnSpc>
                        <a:spcBef>
                          <a:spcPts val="155"/>
                        </a:spcBef>
                      </a:pPr>
                      <a:r>
                        <a:rPr lang="en-GB" sz="850" noProof="0" dirty="0">
                          <a:latin typeface="Arial" panose="020B0604020202020204" pitchFamily="34" charset="0"/>
                          <a:cs typeface="Arial" panose="020B0604020202020204" pitchFamily="34" charset="0"/>
                        </a:rPr>
                        <a:t>Q29.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how</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get </a:t>
                      </a:r>
                      <a:r>
                        <a:rPr lang="en-GB" sz="850" noProof="0" dirty="0">
                          <a:latin typeface="Arial" panose="020B0604020202020204" pitchFamily="34" charset="0"/>
                          <a:cs typeface="Arial" panose="020B0604020202020204" pitchFamily="34" charset="0"/>
                        </a:rPr>
                        <a:t>financial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benefits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8" name="imd_quintile_tbl_section8"/>
          <p:cNvGraphicFramePr>
            <a:graphicFrameLocks noGrp="1"/>
          </p:cNvGraphicFramePr>
          <p:nvPr>
            <p:extLst>
              <p:ext uri="{D42A27DB-BD31-4B8C-83A1-F6EECF244321}">
                <p14:modId xmlns:p14="http://schemas.microsoft.com/office/powerpoint/2010/main" val="1749503915"/>
              </p:ext>
            </p:extLst>
          </p:nvPr>
        </p:nvGraphicFramePr>
        <p:xfrm>
          <a:off x="422715" y="6498422"/>
          <a:ext cx="6776320" cy="316420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panose="020B0604020202020204" pitchFamily="34" charset="0"/>
                          <a:cs typeface="Arial" panose="020B0604020202020204" pitchFamily="34" charset="0"/>
                        </a:rPr>
                        <a:t>HOSPITAL CARE</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IMD</a:t>
                      </a:r>
                      <a:r>
                        <a:rPr lang="en-GB" sz="1275" spc="-30"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quintile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panose="020B0604020202020204" pitchFamily="34" charset="0"/>
                          <a:cs typeface="Arial" panose="020B0604020202020204" pitchFamily="34" charset="0"/>
                        </a:rPr>
                        <a:t>1</a:t>
                      </a:r>
                      <a:r>
                        <a:rPr lang="en-GB" sz="850" spc="-3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2</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3</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4</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panose="020B0604020202020204" pitchFamily="34" charset="0"/>
                          <a:cs typeface="Arial" panose="020B0604020202020204" pitchFamily="34" charset="0"/>
                        </a:rPr>
                        <a:t>5</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panose="020B0604020202020204" pitchFamily="34" charset="0"/>
                          <a:cs typeface="Arial" panose="020B0604020202020204" pitchFamily="34" charset="0"/>
                        </a:rPr>
                        <a:t>Q31.</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confidence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trust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team </a:t>
                      </a:r>
                      <a:r>
                        <a:rPr lang="en-GB" sz="850" noProof="0" dirty="0">
                          <a:latin typeface="Arial" panose="020B0604020202020204" pitchFamily="34" charset="0"/>
                          <a:cs typeface="Arial" panose="020B0604020202020204" pitchFamily="34" charset="0"/>
                        </a:rPr>
                        <a:t>looking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during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panose="020B0604020202020204" pitchFamily="34" charset="0"/>
                          <a:cs typeface="Arial" panose="020B0604020202020204" pitchFamily="34" charset="0"/>
                        </a:rPr>
                        <a:t>Q32.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someone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close,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definitely </a:t>
                      </a:r>
                      <a:r>
                        <a:rPr lang="en-GB" sz="850" noProof="0" dirty="0">
                          <a:latin typeface="Arial" panose="020B0604020202020204" pitchFamily="34" charset="0"/>
                          <a:cs typeface="Arial" panose="020B0604020202020204" pitchFamily="34" charset="0"/>
                        </a:rPr>
                        <a:t>able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talk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member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looking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panose="020B0604020202020204" pitchFamily="34" charset="0"/>
                          <a:cs typeface="Arial" panose="020B0604020202020204" pitchFamily="34" charset="0"/>
                        </a:rPr>
                        <a:t>Q33.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whilst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panose="020B0604020202020204" pitchFamily="34" charset="0"/>
                          <a:cs typeface="Arial" panose="020B0604020202020204" pitchFamily="34" charset="0"/>
                        </a:rPr>
                        <a:t>Q34.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ward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needed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panose="020B0604020202020204" pitchFamily="34" charset="0"/>
                          <a:cs typeface="Arial" panose="020B0604020202020204" pitchFamily="34" charset="0"/>
                        </a:rPr>
                        <a:t>Q35.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worries</a:t>
                      </a:r>
                      <a:r>
                        <a:rPr lang="en-GB" sz="850" spc="-25" noProof="0" dirty="0">
                          <a:latin typeface="Arial" panose="020B0604020202020204" pitchFamily="34" charset="0"/>
                          <a:cs typeface="Arial" panose="020B0604020202020204" pitchFamily="34" charset="0"/>
                        </a:rPr>
                        <a:t> and </a:t>
                      </a:r>
                      <a:r>
                        <a:rPr lang="en-GB" sz="850" noProof="0" dirty="0">
                          <a:latin typeface="Arial" panose="020B0604020202020204" pitchFamily="34" charset="0"/>
                          <a:cs typeface="Arial" panose="020B0604020202020204" pitchFamily="34" charset="0"/>
                        </a:rPr>
                        <a:t>fears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panose="020B0604020202020204" pitchFamily="34" charset="0"/>
                          <a:cs typeface="Arial" panose="020B0604020202020204" pitchFamily="34" charset="0"/>
                        </a:rPr>
                        <a:t>Q36.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everything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to </a:t>
                      </a:r>
                      <a:r>
                        <a:rPr lang="en-GB" sz="850" noProof="0" dirty="0">
                          <a:latin typeface="Arial" panose="020B0604020202020204" pitchFamily="34" charset="0"/>
                          <a:cs typeface="Arial" panose="020B0604020202020204" pitchFamily="34" charset="0"/>
                        </a:rPr>
                        <a:t>help</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control</a:t>
                      </a:r>
                      <a:r>
                        <a:rPr lang="en-GB" sz="850" spc="-20" noProof="0" dirty="0">
                          <a:latin typeface="Arial" panose="020B0604020202020204" pitchFamily="34" charset="0"/>
                          <a:cs typeface="Arial" panose="020B0604020202020204" pitchFamily="34" charset="0"/>
                        </a:rPr>
                        <a:t> pain</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panose="020B0604020202020204" pitchFamily="34" charset="0"/>
                          <a:cs typeface="Arial" panose="020B0604020202020204" pitchFamily="34" charset="0"/>
                        </a:rPr>
                        <a:t>Q37.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respect</a:t>
                      </a:r>
                      <a:r>
                        <a:rPr lang="en-GB" sz="850" spc="-25" noProof="0" dirty="0">
                          <a:latin typeface="Arial" panose="020B0604020202020204" pitchFamily="34" charset="0"/>
                          <a:cs typeface="Arial" panose="020B0604020202020204" pitchFamily="34" charset="0"/>
                        </a:rPr>
                        <a:t> and </a:t>
                      </a:r>
                      <a:r>
                        <a:rPr lang="en-GB" sz="850" noProof="0" dirty="0">
                          <a:latin typeface="Arial" panose="020B0604020202020204" pitchFamily="34" charset="0"/>
                          <a:cs typeface="Arial" panose="020B0604020202020204" pitchFamily="34" charset="0"/>
                        </a:rPr>
                        <a:t>dignity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while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panose="020B0604020202020204" pitchFamily="34" charset="0"/>
                          <a:cs typeface="Arial" panose="020B0604020202020204" pitchFamily="34" charset="0"/>
                        </a:rPr>
                        <a:t>Q38.</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easily</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what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should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should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not</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do </a:t>
                      </a:r>
                      <a:r>
                        <a:rPr lang="en-GB" sz="850" noProof="0" dirty="0">
                          <a:latin typeface="Arial" panose="020B0604020202020204" pitchFamily="34" charset="0"/>
                          <a:cs typeface="Arial" panose="020B0604020202020204" pitchFamily="34" charset="0"/>
                        </a:rPr>
                        <a:t>after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leaving</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hospital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9"/>
                  </a:ext>
                </a:extLst>
              </a:tr>
              <a:tr h="375285">
                <a:tc>
                  <a:txBody>
                    <a:bodyPr/>
                    <a:lstStyle/>
                    <a:p>
                      <a:pPr marL="27940" marR="163830">
                        <a:lnSpc>
                          <a:spcPts val="860"/>
                        </a:lnSpc>
                        <a:spcBef>
                          <a:spcPts val="155"/>
                        </a:spcBef>
                      </a:pPr>
                      <a:r>
                        <a:rPr lang="en-GB" sz="850" noProof="0" dirty="0">
                          <a:latin typeface="Arial" panose="020B0604020202020204" pitchFamily="34" charset="0"/>
                          <a:cs typeface="Arial" panose="020B0604020202020204" pitchFamily="34" charset="0"/>
                        </a:rPr>
                        <a:t>Q39.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worries</a:t>
                      </a:r>
                      <a:r>
                        <a:rPr lang="en-GB" sz="850" spc="-25" noProof="0" dirty="0">
                          <a:latin typeface="Arial" panose="020B0604020202020204" pitchFamily="34" charset="0"/>
                          <a:cs typeface="Arial" panose="020B0604020202020204" pitchFamily="34" charset="0"/>
                        </a:rPr>
                        <a:t> and </a:t>
                      </a:r>
                      <a:r>
                        <a:rPr lang="en-GB" sz="850" noProof="0" dirty="0">
                          <a:latin typeface="Arial" panose="020B0604020202020204" pitchFamily="34" charset="0"/>
                          <a:cs typeface="Arial" panose="020B0604020202020204" pitchFamily="34" charset="0"/>
                        </a:rPr>
                        <a:t>fears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while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an </a:t>
                      </a:r>
                      <a:r>
                        <a:rPr lang="en-GB" sz="850" noProof="0" dirty="0">
                          <a:latin typeface="Arial" panose="020B0604020202020204" pitchFamily="34" charset="0"/>
                          <a:cs typeface="Arial" panose="020B0604020202020204" pitchFamily="34" charset="0"/>
                        </a:rPr>
                        <a:t>outpatient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day</a:t>
                      </a:r>
                      <a:r>
                        <a:rPr lang="en-GB" sz="850" spc="-20" noProof="0" dirty="0">
                          <a:latin typeface="Arial" panose="020B0604020202020204" pitchFamily="34" charset="0"/>
                          <a:cs typeface="Arial" panose="020B0604020202020204" pitchFamily="34" charset="0"/>
                        </a:rPr>
                        <a:t> case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10"/>
                  </a:ext>
                </a:extLst>
              </a:tr>
            </a:tbl>
          </a:graphicData>
        </a:graphic>
      </p:graphicFrame>
      <p:sp>
        <p:nvSpPr>
          <p:cNvPr id="12" name="txt_org_name">
            <a:extLst>
              <a:ext uri="{FF2B5EF4-FFF2-40B4-BE49-F238E27FC236}">
                <a16:creationId xmlns:a16="http://schemas.microsoft.com/office/drawing/2014/main" id="{540D38B1-451D-9C60-9112-44ACF0E877F2}"/>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17F42436-CACC-D23A-48C3-9181CF2A81BD}"/>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14" name="object 2">
            <a:extLst>
              <a:ext uri="{FF2B5EF4-FFF2-40B4-BE49-F238E27FC236}">
                <a16:creationId xmlns:a16="http://schemas.microsoft.com/office/drawing/2014/main" id="{67943D7F-4D62-0FA5-495D-099C79CCB35D}"/>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grpSp>
        <p:nvGrpSpPr>
          <p:cNvPr id="9" name="Group 8">
            <a:extLst>
              <a:ext uri="{FF2B5EF4-FFF2-40B4-BE49-F238E27FC236}">
                <a16:creationId xmlns:a16="http://schemas.microsoft.com/office/drawing/2014/main" id="{25690D74-24FD-8C74-D470-1BC5BCE6607E}"/>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0" name="object 4">
              <a:hlinkClick r:id="rId2" action="ppaction://hlinksldjump"/>
              <a:extLst>
                <a:ext uri="{FF2B5EF4-FFF2-40B4-BE49-F238E27FC236}">
                  <a16:creationId xmlns:a16="http://schemas.microsoft.com/office/drawing/2014/main" id="{4192D26A-4EB6-DC95-E8D6-8031A94147B1}"/>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64243EC4-30EE-C8F3-8AD9-4482BAD56923}"/>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97AA23AA-0FED-54F7-2BC9-90BB7148B4E5}"/>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258C3CA-AAFA-46DC-BCBD-8CCC50E692FB}" type="slidenum">
              <a:rPr lang="en-GB" spc="-25" noProof="0" smtClean="0"/>
              <a:t>41</a:t>
            </a:fld>
            <a:endParaRPr lang="en-GB" spc="-25" noProof="0" dirty="0"/>
          </a:p>
        </p:txBody>
      </p:sp>
      <p:sp>
        <p:nvSpPr>
          <p:cNvPr id="15" name="object 1">
            <a:extLst>
              <a:ext uri="{FF2B5EF4-FFF2-40B4-BE49-F238E27FC236}">
                <a16:creationId xmlns:a16="http://schemas.microsoft.com/office/drawing/2014/main" id="{30B24573-9E9B-2825-B7AD-61C50906144F}"/>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IMD quintile</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imd_quintile_tbl_section9"/>
          <p:cNvGraphicFramePr>
            <a:graphicFrameLocks noGrp="1"/>
          </p:cNvGraphicFramePr>
          <p:nvPr>
            <p:extLst>
              <p:ext uri="{D42A27DB-BD31-4B8C-83A1-F6EECF244321}">
                <p14:modId xmlns:p14="http://schemas.microsoft.com/office/powerpoint/2010/main" val="1325288247"/>
              </p:ext>
            </p:extLst>
          </p:nvPr>
        </p:nvGraphicFramePr>
        <p:xfrm>
          <a:off x="429133" y="1737454"/>
          <a:ext cx="6776320" cy="336740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panose="020B0604020202020204" pitchFamily="34" charset="0"/>
                          <a:cs typeface="Arial" panose="020B0604020202020204" pitchFamily="34" charset="0"/>
                        </a:rPr>
                        <a:t>YOUR</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TREATMENT</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IMD</a:t>
                      </a:r>
                      <a:r>
                        <a:rPr lang="en-GB" sz="1275" spc="-30"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quintile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panose="020B0604020202020204" pitchFamily="34" charset="0"/>
                          <a:cs typeface="Arial" panose="020B0604020202020204" pitchFamily="34" charset="0"/>
                        </a:rPr>
                        <a:t>1</a:t>
                      </a:r>
                      <a:r>
                        <a:rPr lang="en-GB" sz="850" spc="-3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2</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3</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4</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panose="020B0604020202020204" pitchFamily="34" charset="0"/>
                          <a:cs typeface="Arial" panose="020B0604020202020204" pitchFamily="34" charset="0"/>
                        </a:rPr>
                        <a:t>5</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Q41_1.</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Q41_2.</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Q41_3.</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41605"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Q41_4.</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Q41_5.</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Q42_1.</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Q42_2.</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Q42_3.</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41605"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Q42_4.</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11"/>
                  </a:ext>
                </a:extLst>
              </a:tr>
              <a:tr h="266065">
                <a:tc>
                  <a:txBody>
                    <a:bodyPr/>
                    <a:lstStyle/>
                    <a:p>
                      <a:pPr marL="27940" marR="79375">
                        <a:lnSpc>
                          <a:spcPts val="860"/>
                        </a:lnSpc>
                        <a:spcBef>
                          <a:spcPts val="155"/>
                        </a:spcBef>
                      </a:pPr>
                      <a:r>
                        <a:rPr lang="en-GB" sz="850" noProof="0" dirty="0">
                          <a:latin typeface="Arial" panose="020B0604020202020204" pitchFamily="34" charset="0"/>
                          <a:cs typeface="Arial" panose="020B0604020202020204" pitchFamily="34" charset="0"/>
                        </a:rPr>
                        <a:t>Q43.</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clinic</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and </a:t>
                      </a:r>
                      <a:r>
                        <a:rPr lang="en-GB" sz="850" noProof="0" dirty="0">
                          <a:latin typeface="Arial" panose="020B0604020202020204" pitchFamily="34" charset="0"/>
                          <a:cs typeface="Arial" panose="020B0604020202020204" pitchFamily="34" charset="0"/>
                        </a:rPr>
                        <a:t>day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unit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R="170815"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12"/>
                  </a:ext>
                </a:extLst>
              </a:tr>
            </a:tbl>
          </a:graphicData>
        </a:graphic>
      </p:graphicFrame>
      <p:graphicFrame>
        <p:nvGraphicFramePr>
          <p:cNvPr id="6" name="imd_quintile_tbl_section10"/>
          <p:cNvGraphicFramePr>
            <a:graphicFrameLocks noGrp="1"/>
          </p:cNvGraphicFramePr>
          <p:nvPr>
            <p:extLst>
              <p:ext uri="{D42A27DB-BD31-4B8C-83A1-F6EECF244321}">
                <p14:modId xmlns:p14="http://schemas.microsoft.com/office/powerpoint/2010/main" val="1596870007"/>
              </p:ext>
            </p:extLst>
          </p:nvPr>
        </p:nvGraphicFramePr>
        <p:xfrm>
          <a:off x="429133" y="5305612"/>
          <a:ext cx="6776320" cy="210121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IMMEDIATE</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LONG</a:t>
                      </a:r>
                      <a:r>
                        <a:rPr lang="en-GB" sz="1050" b="1" spc="-45" noProof="0" dirty="0">
                          <a:solidFill>
                            <a:srgbClr val="336E9F"/>
                          </a:solidFill>
                          <a:latin typeface="Arial"/>
                          <a:cs typeface="Arial"/>
                        </a:rPr>
                        <a:t>-</a:t>
                      </a:r>
                      <a:r>
                        <a:rPr lang="en-GB" sz="1050" b="1" spc="-20" noProof="0" dirty="0">
                          <a:solidFill>
                            <a:srgbClr val="336E9F"/>
                          </a:solidFill>
                          <a:latin typeface="Arial"/>
                          <a:cs typeface="Arial"/>
                        </a:rPr>
                        <a:t>TERM</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SIDE</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EFFECTS</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a:cs typeface="Arial"/>
                        </a:rPr>
                        <a:t>Q44.</a:t>
                      </a:r>
                      <a:r>
                        <a:rPr lang="en-GB" sz="850" spc="-20"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were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spc="-10" noProof="0" dirty="0">
                          <a:latin typeface="Arial"/>
                          <a:cs typeface="Arial"/>
                        </a:rPr>
                        <a:t>could 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a:cs typeface="Arial"/>
                        </a:rPr>
                        <a:t>Q45.</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practical</a:t>
                      </a:r>
                      <a:r>
                        <a:rPr lang="en-GB" sz="850" spc="-20" noProof="0" dirty="0">
                          <a:latin typeface="Arial"/>
                          <a:cs typeface="Arial"/>
                        </a:rPr>
                        <a:t> </a:t>
                      </a:r>
                      <a:r>
                        <a:rPr lang="en-GB" sz="850" noProof="0" dirty="0">
                          <a:latin typeface="Arial"/>
                          <a:cs typeface="Arial"/>
                        </a:rPr>
                        <a:t>advice</a:t>
                      </a:r>
                      <a:r>
                        <a:rPr lang="en-GB" sz="850" spc="-25" noProof="0" dirty="0">
                          <a:latin typeface="Arial"/>
                          <a:cs typeface="Arial"/>
                        </a:rPr>
                        <a:t> on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any</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a:cs typeface="Arial"/>
                        </a:rPr>
                        <a:t>Q46.</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that</a:t>
                      </a:r>
                      <a:r>
                        <a:rPr lang="en-GB" sz="850" spc="-25"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spc="-10" noProof="0" dirty="0">
                          <a:latin typeface="Arial"/>
                          <a:cs typeface="Arial"/>
                        </a:rPr>
                        <a:t>could </a:t>
                      </a:r>
                      <a:r>
                        <a:rPr lang="en-GB" sz="850" noProof="0" dirty="0">
                          <a:latin typeface="Arial"/>
                          <a:cs typeface="Arial"/>
                        </a:rPr>
                        <a:t>access</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immediate</a:t>
                      </a:r>
                      <a:r>
                        <a:rPr lang="en-GB" sz="850" spc="-20" noProof="0" dirty="0">
                          <a:latin typeface="Arial"/>
                          <a:cs typeface="Arial"/>
                        </a:rPr>
                        <a:t> side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a:cs typeface="Arial"/>
                        </a:rPr>
                        <a:t>Q47.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spc="-20" noProof="0" dirty="0">
                          <a:latin typeface="Arial"/>
                          <a:cs typeface="Arial"/>
                        </a:rPr>
                        <a:t>were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understand</a:t>
                      </a:r>
                      <a:r>
                        <a:rPr lang="en-GB" sz="850" spc="-25" noProof="0" dirty="0">
                          <a:latin typeface="Arial"/>
                          <a:cs typeface="Arial"/>
                        </a:rPr>
                        <a:t> in </a:t>
                      </a:r>
                      <a:r>
                        <a:rPr lang="en-GB" sz="850" noProof="0" dirty="0">
                          <a:latin typeface="Arial"/>
                          <a:cs typeface="Arial"/>
                        </a:rPr>
                        <a:t>advance</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4795">
                <a:tc>
                  <a:txBody>
                    <a:bodyPr/>
                    <a:lstStyle/>
                    <a:p>
                      <a:pPr marL="27940" marR="121920">
                        <a:lnSpc>
                          <a:spcPts val="860"/>
                        </a:lnSpc>
                        <a:spcBef>
                          <a:spcPts val="155"/>
                        </a:spcBef>
                      </a:pPr>
                      <a:r>
                        <a:rPr lang="en-GB" sz="850" noProof="0" dirty="0">
                          <a:latin typeface="Arial"/>
                          <a:cs typeface="Arial"/>
                        </a:rPr>
                        <a:t>Q48.</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5"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managing</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impact</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any</a:t>
                      </a:r>
                      <a:r>
                        <a:rPr lang="en-GB" sz="850" spc="-10" noProof="0" dirty="0">
                          <a:latin typeface="Arial"/>
                          <a:cs typeface="Arial"/>
                        </a:rPr>
                        <a:t> 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spc="-10" noProof="0" dirty="0">
                          <a:latin typeface="Arial"/>
                          <a:cs typeface="Arial"/>
                        </a:rPr>
                        <a:t>effects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imd_quintile_tbl_section11"/>
          <p:cNvGraphicFramePr>
            <a:graphicFrameLocks noGrp="1"/>
          </p:cNvGraphicFramePr>
          <p:nvPr>
            <p:extLst>
              <p:ext uri="{D42A27DB-BD31-4B8C-83A1-F6EECF244321}">
                <p14:modId xmlns:p14="http://schemas.microsoft.com/office/powerpoint/2010/main" val="4105284160"/>
              </p:ext>
            </p:extLst>
          </p:nvPr>
        </p:nvGraphicFramePr>
        <p:xfrm>
          <a:off x="429133" y="7607580"/>
          <a:ext cx="6776320" cy="1088389"/>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8595">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SUPPORT</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WHILE</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AT</a:t>
                      </a:r>
                      <a:r>
                        <a:rPr lang="en-GB" sz="1050" b="1" spc="-30" noProof="0" dirty="0">
                          <a:solidFill>
                            <a:srgbClr val="336E9F"/>
                          </a:solidFill>
                          <a:latin typeface="Arial"/>
                          <a:cs typeface="Arial"/>
                        </a:rPr>
                        <a:t> </a:t>
                      </a:r>
                      <a:r>
                        <a:rPr lang="en-GB" sz="1050" b="1" spc="-20" noProof="0" dirty="0">
                          <a:solidFill>
                            <a:srgbClr val="336E9F"/>
                          </a:solidFill>
                          <a:latin typeface="Arial"/>
                          <a:cs typeface="Arial"/>
                        </a:rPr>
                        <a:t>HOME</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375285">
                <a:tc>
                  <a:txBody>
                    <a:bodyPr/>
                    <a:lstStyle/>
                    <a:p>
                      <a:pPr marL="27940" marR="133985">
                        <a:lnSpc>
                          <a:spcPts val="860"/>
                        </a:lnSpc>
                        <a:spcBef>
                          <a:spcPts val="155"/>
                        </a:spcBef>
                      </a:pPr>
                      <a:r>
                        <a:rPr lang="en-GB" sz="850" noProof="0" dirty="0">
                          <a:latin typeface="Arial"/>
                          <a:cs typeface="Arial"/>
                        </a:rPr>
                        <a:t>Q50.</a:t>
                      </a:r>
                      <a:r>
                        <a:rPr lang="en-GB" sz="850" spc="-30" noProof="0" dirty="0">
                          <a:latin typeface="Arial"/>
                          <a:cs typeface="Arial"/>
                        </a:rPr>
                        <a:t> </a:t>
                      </a:r>
                      <a:r>
                        <a:rPr lang="en-GB" sz="850" noProof="0" dirty="0">
                          <a:latin typeface="Arial"/>
                          <a:cs typeface="Arial"/>
                        </a:rPr>
                        <a:t>During</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got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8" name="imd_quintile_tbl_section12"/>
          <p:cNvGraphicFramePr>
            <a:graphicFrameLocks noGrp="1"/>
          </p:cNvGraphicFramePr>
          <p:nvPr>
            <p:extLst>
              <p:ext uri="{D42A27DB-BD31-4B8C-83A1-F6EECF244321}">
                <p14:modId xmlns:p14="http://schemas.microsoft.com/office/powerpoint/2010/main" val="2744142397"/>
              </p:ext>
            </p:extLst>
          </p:nvPr>
        </p:nvGraphicFramePr>
        <p:xfrm>
          <a:off x="429133" y="8896723"/>
          <a:ext cx="6776320" cy="130447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8595">
                <a:tc gridSpan="7">
                  <a:txBody>
                    <a:bodyPr/>
                    <a:lstStyle/>
                    <a:p>
                      <a:pPr marL="27940">
                        <a:lnSpc>
                          <a:spcPct val="100000"/>
                        </a:lnSpc>
                        <a:spcBef>
                          <a:spcPts val="45"/>
                        </a:spcBef>
                        <a:tabLst>
                          <a:tab pos="4316095" algn="l"/>
                        </a:tabLst>
                      </a:pPr>
                      <a:r>
                        <a:rPr lang="en-GB" sz="1050" b="1" spc="-20" noProof="0" dirty="0">
                          <a:solidFill>
                            <a:srgbClr val="336E9F"/>
                          </a:solidFill>
                          <a:latin typeface="Arial" panose="020B0604020202020204" pitchFamily="34" charset="0"/>
                          <a:cs typeface="Arial" panose="020B0604020202020204" pitchFamily="34" charset="0"/>
                        </a:rPr>
                        <a:t>CARE</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6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YOUR</a:t>
                      </a:r>
                      <a:r>
                        <a:rPr lang="en-GB" sz="1050" b="1" spc="-55"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GP</a:t>
                      </a:r>
                      <a:r>
                        <a:rPr lang="en-GB" sz="1050" b="1" spc="-5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PRACTICE</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IMD</a:t>
                      </a:r>
                      <a:r>
                        <a:rPr lang="en-GB" sz="1275" spc="-30"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quintile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panose="020B0604020202020204" pitchFamily="34" charset="0"/>
                          <a:cs typeface="Arial" panose="020B0604020202020204" pitchFamily="34" charset="0"/>
                        </a:rPr>
                        <a:t>1</a:t>
                      </a:r>
                      <a:r>
                        <a:rPr lang="en-GB" sz="850" spc="-3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2</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3</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4</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panose="020B0604020202020204" pitchFamily="34" charset="0"/>
                          <a:cs typeface="Arial" panose="020B0604020202020204" pitchFamily="34" charset="0"/>
                        </a:rPr>
                        <a:t>5</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panose="020B0604020202020204" pitchFamily="34" charset="0"/>
                          <a:cs typeface="Arial" panose="020B0604020202020204" pitchFamily="34" charset="0"/>
                        </a:rPr>
                        <a:t>Q51.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48%</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50%</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45%</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49%</a:t>
                      </a:r>
                      <a:endParaRPr lang="en-GB" sz="850" noProof="0" dirty="0">
                        <a:latin typeface="Arial" panose="020B0604020202020204" pitchFamily="34" charset="0"/>
                        <a:cs typeface="Arial" panose="020B0604020202020204" pitchFamily="34" charset="0"/>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482400">
                <a:tc>
                  <a:txBody>
                    <a:bodyPr/>
                    <a:lstStyle/>
                    <a:p>
                      <a:pPr marL="27940" marR="187960">
                        <a:lnSpc>
                          <a:spcPts val="860"/>
                        </a:lnSpc>
                        <a:spcBef>
                          <a:spcPts val="155"/>
                        </a:spcBef>
                      </a:pPr>
                      <a:r>
                        <a:rPr lang="en-GB" sz="850" noProof="0" dirty="0">
                          <a:latin typeface="Arial" panose="020B0604020202020204" pitchFamily="34" charset="0"/>
                          <a:cs typeface="Arial" panose="020B0604020202020204" pitchFamily="34" charset="0"/>
                        </a:rPr>
                        <a:t>Q52.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37%</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51%</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45%</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42%</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42%</a:t>
                      </a:r>
                      <a:endParaRPr lang="en-GB" sz="850" noProof="0" dirty="0">
                        <a:latin typeface="Arial" panose="020B0604020202020204" pitchFamily="34" charset="0"/>
                        <a:cs typeface="Arial" panose="020B0604020202020204" pitchFamily="34" charset="0"/>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12" name="txt_org_name">
            <a:extLst>
              <a:ext uri="{FF2B5EF4-FFF2-40B4-BE49-F238E27FC236}">
                <a16:creationId xmlns:a16="http://schemas.microsoft.com/office/drawing/2014/main" id="{E35D4117-F21F-A2A1-24AF-03800B79138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4179B361-9B95-CC59-988A-D861262C9053}"/>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14" name="object 2">
            <a:extLst>
              <a:ext uri="{FF2B5EF4-FFF2-40B4-BE49-F238E27FC236}">
                <a16:creationId xmlns:a16="http://schemas.microsoft.com/office/drawing/2014/main" id="{5BBA8B4A-99ED-24D3-44F4-2D6BB33D0861}"/>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grpSp>
        <p:nvGrpSpPr>
          <p:cNvPr id="9" name="Group 8">
            <a:extLst>
              <a:ext uri="{FF2B5EF4-FFF2-40B4-BE49-F238E27FC236}">
                <a16:creationId xmlns:a16="http://schemas.microsoft.com/office/drawing/2014/main" id="{A04B5762-D717-2546-82B6-3D34966B292B}"/>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0" name="object 4">
              <a:hlinkClick r:id="rId2" action="ppaction://hlinksldjump"/>
              <a:extLst>
                <a:ext uri="{FF2B5EF4-FFF2-40B4-BE49-F238E27FC236}">
                  <a16:creationId xmlns:a16="http://schemas.microsoft.com/office/drawing/2014/main" id="{DFFEB71B-0F10-F94E-C79E-B8AC34747F1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33DF8865-43E7-5AC6-D739-E0FCD28F012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 name="Slide Number Placeholder 1">
            <a:extLst>
              <a:ext uri="{FF2B5EF4-FFF2-40B4-BE49-F238E27FC236}">
                <a16:creationId xmlns:a16="http://schemas.microsoft.com/office/drawing/2014/main" id="{1FD782E2-5D25-EA36-DA7D-3FF812C19C5B}"/>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D18575A-0A20-43ED-BB07-854BDA0ABA8E}" type="slidenum">
              <a:rPr lang="en-GB" spc="-25" noProof="0" smtClean="0"/>
              <a:t>42</a:t>
            </a:fld>
            <a:endParaRPr lang="en-GB" spc="-25" noProof="0" dirty="0"/>
          </a:p>
        </p:txBody>
      </p:sp>
      <p:sp>
        <p:nvSpPr>
          <p:cNvPr id="13" name="object 1">
            <a:extLst>
              <a:ext uri="{FF2B5EF4-FFF2-40B4-BE49-F238E27FC236}">
                <a16:creationId xmlns:a16="http://schemas.microsoft.com/office/drawing/2014/main" id="{1CE62850-002E-887F-5D4D-604E71C091C8}"/>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IMD quintile</a:t>
            </a:r>
            <a:r>
              <a:rPr kumimoji="0" lang="en-GB" sz="1800" b="1" i="0" u="none" strike="noStrike" kern="0" cap="none" spc="-75" normalizeH="0" baseline="0" noProof="0" dirty="0">
                <a:ln>
                  <a:noFill/>
                </a:ln>
                <a:solidFill>
                  <a:srgbClr val="336E9F"/>
                </a:solidFill>
                <a:effectLst/>
                <a:uLnTx/>
                <a:uFillTx/>
                <a:latin typeface="Arial"/>
                <a:cs typeface="Arial"/>
              </a:rPr>
              <a:t> </a:t>
            </a:r>
            <a:r>
              <a:rPr kumimoji="0" lang="en-GB" sz="1800" b="1" i="0" u="none" strike="noStrike" kern="0" cap="none" spc="-10" normalizeH="0" baseline="0" noProof="0" dirty="0">
                <a:ln>
                  <a:noFill/>
                </a:ln>
                <a:solidFill>
                  <a:srgbClr val="336E9F"/>
                </a:solidFill>
                <a:effectLst/>
                <a:uLnTx/>
                <a:uFillTx/>
                <a:latin typeface="Arial"/>
                <a:cs typeface="Arial"/>
              </a:rPr>
              <a:t>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imd_quintile_tbl_section13"/>
          <p:cNvGraphicFramePr>
            <a:graphicFrameLocks noGrp="1"/>
          </p:cNvGraphicFramePr>
          <p:nvPr>
            <p:extLst>
              <p:ext uri="{D42A27DB-BD31-4B8C-83A1-F6EECF244321}">
                <p14:modId xmlns:p14="http://schemas.microsoft.com/office/powerpoint/2010/main" val="3975116388"/>
              </p:ext>
            </p:extLst>
          </p:nvPr>
        </p:nvGraphicFramePr>
        <p:xfrm>
          <a:off x="429133" y="1746508"/>
          <a:ext cx="6776320" cy="157035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4316095" algn="l"/>
                        </a:tabLst>
                      </a:pPr>
                      <a:r>
                        <a:rPr lang="en-GB" sz="1050" b="1" spc="-20" noProof="0" dirty="0">
                          <a:solidFill>
                            <a:srgbClr val="336E9F"/>
                          </a:solidFill>
                          <a:latin typeface="Arial"/>
                          <a:cs typeface="Arial"/>
                        </a:rPr>
                        <a:t>LIVING</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WITH</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BEYOND</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CANCER</a:t>
                      </a:r>
                      <a:r>
                        <a:rPr lang="en-GB" sz="1050" b="1" noProof="0" dirty="0">
                          <a:solidFill>
                            <a:srgbClr val="336E9F"/>
                          </a:solidFill>
                          <a:latin typeface="Arial"/>
                          <a:cs typeface="Arial"/>
                        </a:rPr>
                        <a:t>	</a:t>
                      </a:r>
                      <a:r>
                        <a:rPr lang="en-GB" sz="1275" baseline="9803" noProof="0" dirty="0">
                          <a:latin typeface="Arial"/>
                          <a:cs typeface="Arial"/>
                        </a:rPr>
                        <a:t>IMD</a:t>
                      </a:r>
                      <a:r>
                        <a:rPr lang="en-GB" sz="1275" spc="-30" baseline="9803" noProof="0" dirty="0">
                          <a:latin typeface="Arial"/>
                          <a:cs typeface="Arial"/>
                        </a:rPr>
                        <a:t> </a:t>
                      </a:r>
                      <a:r>
                        <a:rPr lang="en-GB" sz="1275" spc="-15" baseline="9803" noProof="0" dirty="0">
                          <a:latin typeface="Arial"/>
                          <a:cs typeface="Arial"/>
                        </a:rPr>
                        <a:t>quintile</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a:cs typeface="Arial"/>
                        </a:rPr>
                        <a:t>1</a:t>
                      </a:r>
                      <a:r>
                        <a:rPr lang="en-GB" sz="850" spc="-35" noProof="0" dirty="0">
                          <a:latin typeface="Arial"/>
                          <a:cs typeface="Arial"/>
                        </a:rPr>
                        <a:t> </a:t>
                      </a:r>
                      <a:r>
                        <a:rPr lang="en-GB" sz="850" spc="-20" noProof="0" dirty="0">
                          <a:latin typeface="Arial"/>
                          <a:cs typeface="Arial"/>
                        </a:rPr>
                        <a:t>(most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2</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3</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a:cs typeface="Arial"/>
                        </a:rPr>
                        <a:t>4</a:t>
                      </a:r>
                      <a:endParaRPr lang="en-GB" sz="850" noProof="0" dirty="0">
                        <a:latin typeface="Arial"/>
                        <a:cs typeface="Arial"/>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a:cs typeface="Arial"/>
                        </a:rPr>
                        <a:t>5</a:t>
                      </a:r>
                      <a:r>
                        <a:rPr lang="en-GB" sz="850" spc="-35" noProof="0" dirty="0">
                          <a:latin typeface="Arial"/>
                          <a:cs typeface="Arial"/>
                        </a:rPr>
                        <a:t> </a:t>
                      </a:r>
                      <a:r>
                        <a:rPr lang="en-GB" sz="850" spc="-10" noProof="0" dirty="0">
                          <a:latin typeface="Arial"/>
                          <a:cs typeface="Arial"/>
                        </a:rPr>
                        <a:t>(least </a:t>
                      </a:r>
                      <a:r>
                        <a:rPr lang="en-GB" sz="850" spc="-30" noProof="0" dirty="0">
                          <a:latin typeface="Arial"/>
                          <a:cs typeface="Arial"/>
                        </a:rPr>
                        <a:t>deprived)</a:t>
                      </a:r>
                      <a:endParaRPr lang="en-GB" sz="850" noProof="0" dirty="0">
                        <a:latin typeface="Arial"/>
                        <a:cs typeface="Arial"/>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a:cs typeface="Arial"/>
                        </a:rPr>
                        <a:t>All</a:t>
                      </a:r>
                      <a:endParaRPr lang="en-GB" sz="850" noProof="0" dirty="0">
                        <a:latin typeface="Arial"/>
                        <a:cs typeface="Arial"/>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get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3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27%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a:cs typeface="Arial"/>
                        </a:rPr>
                        <a:t>Q54.</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5" noProof="0" dirty="0">
                          <a:latin typeface="Arial"/>
                          <a:cs typeface="Arial"/>
                        </a:rPr>
                        <a:t> was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5"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follow</a:t>
                      </a:r>
                      <a:r>
                        <a:rPr lang="en-GB" sz="850" spc="-2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spc="-10" noProof="0" dirty="0">
                          <a:latin typeface="Arial"/>
                          <a:cs typeface="Arial"/>
                        </a:rPr>
                        <a:t>appointment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374015">
                <a:tc>
                  <a:txBody>
                    <a:bodyPr/>
                    <a:lstStyle/>
                    <a:p>
                      <a:pPr marL="27940" marR="301625" algn="just">
                        <a:lnSpc>
                          <a:spcPts val="860"/>
                        </a:lnSpc>
                        <a:spcBef>
                          <a:spcPts val="155"/>
                        </a:spcBef>
                      </a:pPr>
                      <a:r>
                        <a:rPr lang="en-GB" sz="850" noProof="0" dirty="0">
                          <a:latin typeface="Arial"/>
                          <a:cs typeface="Arial"/>
                        </a:rPr>
                        <a:t>Q55.</a:t>
                      </a:r>
                      <a:r>
                        <a:rPr lang="en-GB" sz="850" spc="-3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possibility</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spc="-25" noProof="0" dirty="0">
                          <a:latin typeface="Arial"/>
                          <a:cs typeface="Arial"/>
                        </a:rPr>
                        <a:t>or </a:t>
                      </a:r>
                      <a:r>
                        <a:rPr lang="en-GB" sz="850" spc="-10" noProof="0" dirty="0">
                          <a:latin typeface="Arial"/>
                          <a:cs typeface="Arial"/>
                        </a:rPr>
                        <a:t>spreading</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imd_quintile_tbl_section14"/>
          <p:cNvGraphicFramePr>
            <a:graphicFrameLocks noGrp="1"/>
          </p:cNvGraphicFramePr>
          <p:nvPr>
            <p:extLst>
              <p:ext uri="{D42A27DB-BD31-4B8C-83A1-F6EECF244321}">
                <p14:modId xmlns:p14="http://schemas.microsoft.com/office/powerpoint/2010/main" val="1896599289"/>
              </p:ext>
            </p:extLst>
          </p:nvPr>
        </p:nvGraphicFramePr>
        <p:xfrm>
          <a:off x="429133" y="3526670"/>
          <a:ext cx="6776320" cy="1345564"/>
        </p:xfrm>
        <a:graphic>
          <a:graphicData uri="http://schemas.openxmlformats.org/drawingml/2006/table">
            <a:tbl>
              <a:tblPr firstRow="1" bandRow="1">
                <a:tableStyleId>{2D5ABB26-0587-4C30-8999-92F81FD0307C}</a:tableStyleId>
              </a:tblPr>
              <a:tblGrid>
                <a:gridCol w="3049658">
                  <a:extLst>
                    <a:ext uri="{9D8B030D-6E8A-4147-A177-3AD203B41FA5}">
                      <a16:colId xmlns:a16="http://schemas.microsoft.com/office/drawing/2014/main" val="20000"/>
                    </a:ext>
                  </a:extLst>
                </a:gridCol>
                <a:gridCol w="621110">
                  <a:extLst>
                    <a:ext uri="{9D8B030D-6E8A-4147-A177-3AD203B41FA5}">
                      <a16:colId xmlns:a16="http://schemas.microsoft.com/office/drawing/2014/main" val="20001"/>
                    </a:ext>
                  </a:extLst>
                </a:gridCol>
                <a:gridCol w="621110">
                  <a:extLst>
                    <a:ext uri="{9D8B030D-6E8A-4147-A177-3AD203B41FA5}">
                      <a16:colId xmlns:a16="http://schemas.microsoft.com/office/drawing/2014/main" val="20002"/>
                    </a:ext>
                  </a:extLst>
                </a:gridCol>
                <a:gridCol w="621110">
                  <a:extLst>
                    <a:ext uri="{9D8B030D-6E8A-4147-A177-3AD203B41FA5}">
                      <a16:colId xmlns:a16="http://schemas.microsoft.com/office/drawing/2014/main" val="20003"/>
                    </a:ext>
                  </a:extLst>
                </a:gridCol>
                <a:gridCol w="621110">
                  <a:extLst>
                    <a:ext uri="{9D8B030D-6E8A-4147-A177-3AD203B41FA5}">
                      <a16:colId xmlns:a16="http://schemas.microsoft.com/office/drawing/2014/main" val="20004"/>
                    </a:ext>
                  </a:extLst>
                </a:gridCol>
                <a:gridCol w="621110">
                  <a:extLst>
                    <a:ext uri="{9D8B030D-6E8A-4147-A177-3AD203B41FA5}">
                      <a16:colId xmlns:a16="http://schemas.microsoft.com/office/drawing/2014/main" val="20005"/>
                    </a:ext>
                  </a:extLst>
                </a:gridCol>
                <a:gridCol w="621110">
                  <a:extLst>
                    <a:ext uri="{9D8B030D-6E8A-4147-A177-3AD203B41FA5}">
                      <a16:colId xmlns:a16="http://schemas.microsoft.com/office/drawing/2014/main" val="20007"/>
                    </a:ext>
                  </a:extLst>
                </a:gridCol>
              </a:tblGrid>
              <a:tr h="188595">
                <a:tc gridSpan="7">
                  <a:txBody>
                    <a:bodyPr/>
                    <a:lstStyle/>
                    <a:p>
                      <a:pPr marL="27940">
                        <a:lnSpc>
                          <a:spcPct val="100000"/>
                        </a:lnSpc>
                        <a:spcBef>
                          <a:spcPts val="45"/>
                        </a:spcBef>
                        <a:tabLst>
                          <a:tab pos="4316095" algn="l"/>
                        </a:tabLst>
                      </a:pPr>
                      <a:r>
                        <a:rPr lang="en-GB" sz="1050" b="1" spc="-20" noProof="0" dirty="0">
                          <a:solidFill>
                            <a:srgbClr val="336E9F"/>
                          </a:solidFill>
                          <a:latin typeface="Arial" panose="020B0604020202020204" pitchFamily="34" charset="0"/>
                          <a:cs typeface="Arial" panose="020B0604020202020204" pitchFamily="34" charset="0"/>
                        </a:rPr>
                        <a:t>YOUR</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OVERALL</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NHS</a:t>
                      </a:r>
                      <a:r>
                        <a:rPr lang="en-GB" sz="1050" b="1" spc="-3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CARE</a:t>
                      </a:r>
                      <a:r>
                        <a:rPr lang="en-GB" sz="1050" b="1" noProof="0" dirty="0">
                          <a:solidFill>
                            <a:srgbClr val="336E9F"/>
                          </a:solidFill>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IMD</a:t>
                      </a:r>
                      <a:r>
                        <a:rPr lang="en-GB" sz="1275" spc="-30" baseline="9803" noProof="0" dirty="0">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quintile</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59079">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2545">
                        <a:lnSpc>
                          <a:spcPts val="860"/>
                        </a:lnSpc>
                        <a:spcBef>
                          <a:spcPts val="130"/>
                        </a:spcBef>
                      </a:pPr>
                      <a:r>
                        <a:rPr lang="en-GB" sz="850" noProof="0" dirty="0">
                          <a:latin typeface="Arial" panose="020B0604020202020204" pitchFamily="34" charset="0"/>
                          <a:cs typeface="Arial" panose="020B0604020202020204" pitchFamily="34" charset="0"/>
                        </a:rPr>
                        <a:t>1</a:t>
                      </a:r>
                      <a:r>
                        <a:rPr lang="en-GB" sz="850" spc="-3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2</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3</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spc="-50" noProof="0" dirty="0">
                          <a:latin typeface="Arial" panose="020B0604020202020204" pitchFamily="34" charset="0"/>
                          <a:cs typeface="Arial" panose="020B0604020202020204" pitchFamily="34" charset="0"/>
                        </a:rPr>
                        <a:t>4</a:t>
                      </a:r>
                      <a:endParaRPr lang="en-GB" sz="850" noProof="0" dirty="0">
                        <a:latin typeface="Arial" panose="020B0604020202020204" pitchFamily="34" charset="0"/>
                        <a:cs typeface="Arial" panose="020B0604020202020204" pitchFamily="34" charset="0"/>
                      </a:endParaRPr>
                    </a:p>
                  </a:txBody>
                  <a:tcPr marL="0" marR="0" marT="5080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marL="66675" marR="60960" indent="46990">
                        <a:lnSpc>
                          <a:spcPts val="860"/>
                        </a:lnSpc>
                        <a:spcBef>
                          <a:spcPts val="130"/>
                        </a:spcBef>
                      </a:pPr>
                      <a:r>
                        <a:rPr lang="en-GB" sz="850" noProof="0" dirty="0">
                          <a:latin typeface="Arial" panose="020B0604020202020204" pitchFamily="34" charset="0"/>
                          <a:cs typeface="Arial" panose="020B0604020202020204" pitchFamily="34" charset="0"/>
                        </a:rPr>
                        <a:t>5</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(least </a:t>
                      </a:r>
                      <a:r>
                        <a:rPr lang="en-GB" sz="850" spc="-30" noProof="0" dirty="0">
                          <a:latin typeface="Arial" panose="020B0604020202020204" pitchFamily="34" charset="0"/>
                          <a:cs typeface="Arial" panose="020B0604020202020204" pitchFamily="34" charset="0"/>
                        </a:rPr>
                        <a:t>deprived)</a:t>
                      </a:r>
                      <a:endParaRPr lang="en-GB" sz="850" noProof="0" dirty="0">
                        <a:latin typeface="Arial" panose="020B0604020202020204" pitchFamily="34" charset="0"/>
                        <a:cs typeface="Arial" panose="020B0604020202020204" pitchFamily="34" charset="0"/>
                      </a:endParaRPr>
                    </a:p>
                  </a:txBody>
                  <a:tcPr marL="0" marR="0" marT="1651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0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50800" marB="0">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whole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worked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together</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183515">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Administration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good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good</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panose="020B0604020202020204" pitchFamily="34" charset="0"/>
                          <a:cs typeface="Arial" panose="020B0604020202020204" pitchFamily="34" charset="0"/>
                        </a:rPr>
                        <a:t>Q58.</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research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opportunities</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discussed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4795">
                <a:tc>
                  <a:txBody>
                    <a:bodyPr/>
                    <a:lstStyle/>
                    <a:p>
                      <a:pPr marL="27940" marR="89535">
                        <a:lnSpc>
                          <a:spcPts val="860"/>
                        </a:lnSpc>
                        <a:spcBef>
                          <a:spcPts val="155"/>
                        </a:spcBef>
                      </a:pPr>
                      <a:r>
                        <a:rPr lang="en-GB" sz="850" noProof="0" dirty="0">
                          <a:latin typeface="Arial" panose="020B0604020202020204" pitchFamily="34" charset="0"/>
                          <a:cs typeface="Arial" panose="020B0604020202020204" pitchFamily="34" charset="0"/>
                        </a:rPr>
                        <a:t>Q59.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average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rating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scored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very </a:t>
                      </a:r>
                      <a:r>
                        <a:rPr lang="en-GB" sz="850" noProof="0" dirty="0">
                          <a:latin typeface="Arial" panose="020B0604020202020204" pitchFamily="34" charset="0"/>
                          <a:cs typeface="Arial" panose="020B0604020202020204" pitchFamily="34" charset="0"/>
                        </a:rPr>
                        <a:t>poor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good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0" name="txt_org_name">
            <a:extLst>
              <a:ext uri="{FF2B5EF4-FFF2-40B4-BE49-F238E27FC236}">
                <a16:creationId xmlns:a16="http://schemas.microsoft.com/office/drawing/2014/main" id="{74FED243-8461-4B0E-FF31-9507E5584B8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B3DB6D4C-15A3-41DE-389B-27C33D2D3D92}"/>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12" name="object 2">
            <a:extLst>
              <a:ext uri="{FF2B5EF4-FFF2-40B4-BE49-F238E27FC236}">
                <a16:creationId xmlns:a16="http://schemas.microsoft.com/office/drawing/2014/main" id="{8BB15ED4-3A48-E8C3-9B19-F815E1C4BE4C}"/>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grpSp>
        <p:nvGrpSpPr>
          <p:cNvPr id="7" name="Group 6">
            <a:extLst>
              <a:ext uri="{FF2B5EF4-FFF2-40B4-BE49-F238E27FC236}">
                <a16:creationId xmlns:a16="http://schemas.microsoft.com/office/drawing/2014/main" id="{10C41508-A91D-21C5-7025-60706265D93E}"/>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8" name="object 4">
              <a:hlinkClick r:id="rId2" action="ppaction://hlinksldjump"/>
              <a:extLst>
                <a:ext uri="{FF2B5EF4-FFF2-40B4-BE49-F238E27FC236}">
                  <a16:creationId xmlns:a16="http://schemas.microsoft.com/office/drawing/2014/main" id="{64F772C8-B388-AFF5-59C6-3D45011D8ED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9" name="object 3">
              <a:hlinkClick r:id="rId2" action="ppaction://hlinksldjump"/>
              <a:extLst>
                <a:ext uri="{FF2B5EF4-FFF2-40B4-BE49-F238E27FC236}">
                  <a16:creationId xmlns:a16="http://schemas.microsoft.com/office/drawing/2014/main" id="{1E0C6AF8-D7C7-C7D9-6E0E-B594A965B31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 name="Slide Number Placeholder 1">
            <a:extLst>
              <a:ext uri="{FF2B5EF4-FFF2-40B4-BE49-F238E27FC236}">
                <a16:creationId xmlns:a16="http://schemas.microsoft.com/office/drawing/2014/main" id="{3AE510EE-3A61-CC28-0515-2A866BB7CB1E}"/>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E406391-28AF-4142-B253-43578EE00C2B}" type="slidenum">
              <a:rPr lang="en-GB" spc="-25" noProof="0" smtClean="0"/>
              <a:t>43</a:t>
            </a:fld>
            <a:endParaRPr lang="en-GB" spc="-25" noProof="0" dirty="0"/>
          </a:p>
        </p:txBody>
      </p:sp>
      <p:sp>
        <p:nvSpPr>
          <p:cNvPr id="18" name="object 1">
            <a:extLst>
              <a:ext uri="{FF2B5EF4-FFF2-40B4-BE49-F238E27FC236}">
                <a16:creationId xmlns:a16="http://schemas.microsoft.com/office/drawing/2014/main" id="{B603DB0C-A19A-84C0-ACFA-C0E9E067C96C}"/>
              </a:ext>
              <a:ext uri="{C183D7F6-B498-43B3-948B-1728B52AA6E4}">
                <adec:decorative xmlns:adec="http://schemas.microsoft.com/office/drawing/2017/decorative" val="0"/>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Long-term condition status 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4" name="ltc_status_tbl_section1"/>
          <p:cNvGraphicFramePr>
            <a:graphicFrameLocks noGrp="1"/>
          </p:cNvGraphicFramePr>
          <p:nvPr>
            <p:extLst>
              <p:ext uri="{D42A27DB-BD31-4B8C-83A1-F6EECF244321}">
                <p14:modId xmlns:p14="http://schemas.microsoft.com/office/powerpoint/2010/main" val="3305742075"/>
              </p:ext>
            </p:extLst>
          </p:nvPr>
        </p:nvGraphicFramePr>
        <p:xfrm>
          <a:off x="429133" y="1718805"/>
          <a:ext cx="6773143" cy="8680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ct val="100000"/>
                        </a:lnSpc>
                        <a:spcBef>
                          <a:spcPts val="45"/>
                        </a:spcBef>
                        <a:tabLst>
                          <a:tab pos="4022725" algn="l"/>
                        </a:tabLst>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4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PRACTICE</a:t>
                      </a:r>
                      <a:r>
                        <a:rPr lang="en-GB" sz="1050" b="1" noProof="0" dirty="0">
                          <a:solidFill>
                            <a:srgbClr val="336E9F"/>
                          </a:solidFill>
                          <a:latin typeface="Arial"/>
                          <a:cs typeface="Arial"/>
                        </a:rPr>
                        <a:t>	</a:t>
                      </a:r>
                      <a:r>
                        <a:rPr lang="en-GB" sz="1275" spc="-15" baseline="9803" noProof="0" dirty="0">
                          <a:latin typeface="Arial"/>
                          <a:cs typeface="Arial"/>
                        </a:rPr>
                        <a:t>Long-</a:t>
                      </a:r>
                      <a:r>
                        <a:rPr lang="en-GB" sz="1275" baseline="9803" noProof="0" dirty="0">
                          <a:latin typeface="Arial"/>
                          <a:cs typeface="Arial"/>
                        </a:rPr>
                        <a:t>term</a:t>
                      </a:r>
                      <a:r>
                        <a:rPr lang="en-GB" sz="1275" spc="-22" baseline="9803" noProof="0" dirty="0">
                          <a:latin typeface="Arial"/>
                          <a:cs typeface="Arial"/>
                        </a:rPr>
                        <a:t> </a:t>
                      </a:r>
                      <a:r>
                        <a:rPr lang="en-GB" sz="1275" baseline="9803" noProof="0" dirty="0">
                          <a:latin typeface="Arial"/>
                          <a:cs typeface="Arial"/>
                        </a:rPr>
                        <a:t>condition</a:t>
                      </a:r>
                      <a:r>
                        <a:rPr lang="en-GB" sz="1275" spc="-15" baseline="9803" noProof="0" dirty="0">
                          <a:latin typeface="Arial"/>
                          <a:cs typeface="Arial"/>
                        </a:rPr>
                        <a:t> status</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a:cs typeface="Arial"/>
                        </a:rPr>
                        <a:t>Q2.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only</a:t>
                      </a:r>
                      <a:r>
                        <a:rPr lang="en-GB" sz="850" spc="-20" noProof="0" dirty="0">
                          <a:latin typeface="Arial"/>
                          <a:cs typeface="Arial"/>
                        </a:rPr>
                        <a:t> </a:t>
                      </a:r>
                      <a:r>
                        <a:rPr lang="en-GB" sz="850" noProof="0" dirty="0">
                          <a:latin typeface="Arial"/>
                          <a:cs typeface="Arial"/>
                        </a:rPr>
                        <a:t>spoke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primary</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spc="-10" noProof="0" dirty="0">
                          <a:latin typeface="Arial"/>
                          <a:cs typeface="Arial"/>
                        </a:rPr>
                        <a:t>professional </a:t>
                      </a:r>
                      <a:r>
                        <a:rPr lang="en-GB" sz="850" noProof="0" dirty="0">
                          <a:latin typeface="Arial"/>
                          <a:cs typeface="Arial"/>
                        </a:rPr>
                        <a:t>once</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twice</a:t>
                      </a:r>
                      <a:r>
                        <a:rPr lang="en-GB" sz="850" spc="-20" noProof="0" dirty="0">
                          <a:latin typeface="Arial"/>
                          <a:cs typeface="Arial"/>
                        </a:rPr>
                        <a:t> </a:t>
                      </a:r>
                      <a:r>
                        <a:rPr lang="en-GB" sz="850" noProof="0" dirty="0">
                          <a:latin typeface="Arial"/>
                          <a:cs typeface="Arial"/>
                        </a:rPr>
                        <a:t>before</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4795">
                <a:tc>
                  <a:txBody>
                    <a:bodyPr/>
                    <a:lstStyle/>
                    <a:p>
                      <a:pPr marL="27940" marR="127635">
                        <a:lnSpc>
                          <a:spcPts val="860"/>
                        </a:lnSpc>
                        <a:spcBef>
                          <a:spcPts val="155"/>
                        </a:spcBef>
                      </a:pPr>
                      <a:r>
                        <a:rPr lang="en-GB" sz="850" noProof="0" dirty="0">
                          <a:latin typeface="Arial"/>
                          <a:cs typeface="Arial"/>
                        </a:rPr>
                        <a:t>Q3.</a:t>
                      </a:r>
                      <a:r>
                        <a:rPr lang="en-GB" sz="850" spc="-20" noProof="0" dirty="0">
                          <a:latin typeface="Arial"/>
                          <a:cs typeface="Arial"/>
                        </a:rPr>
                        <a:t> </a:t>
                      </a:r>
                      <a:r>
                        <a:rPr lang="en-GB" sz="850" noProof="0" dirty="0">
                          <a:latin typeface="Arial"/>
                          <a:cs typeface="Arial"/>
                        </a:rPr>
                        <a:t>Referral</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diagnosis</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5" name="ltc_status_tbl_section2"/>
          <p:cNvGraphicFramePr>
            <a:graphicFrameLocks noGrp="1"/>
          </p:cNvGraphicFramePr>
          <p:nvPr>
            <p:extLst>
              <p:ext uri="{D42A27DB-BD31-4B8C-83A1-F6EECF244321}">
                <p14:modId xmlns:p14="http://schemas.microsoft.com/office/powerpoint/2010/main" val="637034612"/>
              </p:ext>
            </p:extLst>
          </p:nvPr>
        </p:nvGraphicFramePr>
        <p:xfrm>
          <a:off x="429133" y="2766719"/>
          <a:ext cx="6773143" cy="166624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8595">
                <a:tc gridSpan="5">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DIAGNOSTIC </a:t>
                      </a:r>
                      <a:r>
                        <a:rPr lang="en-GB" sz="1575" b="1" spc="-15" baseline="-7936" noProof="0" dirty="0">
                          <a:solidFill>
                            <a:srgbClr val="336E9F"/>
                          </a:solidFill>
                          <a:latin typeface="Arial" panose="020B0604020202020204" pitchFamily="34" charset="0"/>
                          <a:cs typeface="Arial" panose="020B0604020202020204" pitchFamily="34" charset="0"/>
                        </a:rPr>
                        <a:t>TESTS</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condition</a:t>
                      </a:r>
                      <a:r>
                        <a:rPr lang="en-GB" sz="850" spc="-10" noProof="0" dirty="0">
                          <a:latin typeface="Arial" panose="020B0604020202020204" pitchFamily="34" charset="0"/>
                          <a:cs typeface="Arial" panose="020B0604020202020204" pitchFamily="34" charset="0"/>
                        </a:rPr>
                        <a:t> status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Yes</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No</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advance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panose="020B0604020202020204" pitchFamily="34" charset="0"/>
                          <a:cs typeface="Arial" panose="020B0604020202020204" pitchFamily="34" charset="0"/>
                        </a:rPr>
                        <a:t>Q6.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appeared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have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panose="020B0604020202020204" pitchFamily="34" charset="0"/>
                          <a:cs typeface="Arial" panose="020B0604020202020204" pitchFamily="34" charset="0"/>
                        </a:rPr>
                        <a:t>Q7.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a:t>
                      </a:r>
                      <a:r>
                        <a:rPr lang="en-GB" sz="850" noProof="0" dirty="0">
                          <a:latin typeface="Arial" panose="020B0604020202020204" pitchFamily="34" charset="0"/>
                          <a:cs typeface="Arial" panose="020B0604020202020204" pitchFamily="34" charset="0"/>
                        </a:rPr>
                        <a:t> diagnostic</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results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panose="020B0604020202020204" pitchFamily="34" charset="0"/>
                          <a:cs typeface="Arial" panose="020B0604020202020204" pitchFamily="34" charset="0"/>
                        </a:rPr>
                        <a:t>Q8.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results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205740">
                        <a:lnSpc>
                          <a:spcPts val="860"/>
                        </a:lnSpc>
                        <a:spcBef>
                          <a:spcPts val="155"/>
                        </a:spcBef>
                      </a:pPr>
                      <a:r>
                        <a:rPr lang="en-GB" sz="850" noProof="0" dirty="0">
                          <a:latin typeface="Arial" panose="020B0604020202020204" pitchFamily="34" charset="0"/>
                          <a:cs typeface="Arial" panose="020B0604020202020204" pitchFamily="34" charset="0"/>
                        </a:rPr>
                        <a:t>Q9.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privacy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when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results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6" name="ltc_status_tbl_section3"/>
          <p:cNvGraphicFramePr>
            <a:graphicFrameLocks noGrp="1"/>
          </p:cNvGraphicFramePr>
          <p:nvPr>
            <p:extLst>
              <p:ext uri="{D42A27DB-BD31-4B8C-83A1-F6EECF244321}">
                <p14:modId xmlns:p14="http://schemas.microsoft.com/office/powerpoint/2010/main" val="2419060771"/>
              </p:ext>
            </p:extLst>
          </p:nvPr>
        </p:nvGraphicFramePr>
        <p:xfrm>
          <a:off x="429133" y="4612828"/>
          <a:ext cx="6773143" cy="16656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ct val="100000"/>
                        </a:lnSpc>
                        <a:spcBef>
                          <a:spcPts val="45"/>
                        </a:spcBef>
                        <a:tabLst>
                          <a:tab pos="4022725" algn="l"/>
                        </a:tabLst>
                      </a:pPr>
                      <a:r>
                        <a:rPr lang="en-GB" sz="1050" b="1" spc="-20" noProof="0" dirty="0">
                          <a:solidFill>
                            <a:srgbClr val="336E9F"/>
                          </a:solidFill>
                          <a:latin typeface="Arial" panose="020B0604020202020204" pitchFamily="34" charset="0"/>
                          <a:cs typeface="Arial" panose="020B0604020202020204" pitchFamily="34" charset="0"/>
                        </a:rPr>
                        <a:t>FINDING</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OUT</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THAT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YOU</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HAD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Long-</a:t>
                      </a:r>
                      <a:r>
                        <a:rPr lang="en-GB" sz="1275" baseline="9803" noProof="0" dirty="0">
                          <a:latin typeface="Arial" panose="020B0604020202020204" pitchFamily="34" charset="0"/>
                          <a:cs typeface="Arial" panose="020B0604020202020204" pitchFamily="34" charset="0"/>
                        </a:rPr>
                        <a:t>term</a:t>
                      </a:r>
                      <a:r>
                        <a:rPr lang="en-GB" sz="1275" spc="-22" baseline="9803" noProof="0" dirty="0">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condition</a:t>
                      </a:r>
                      <a:r>
                        <a:rPr lang="en-GB" sz="1275" spc="-15" baseline="9803" noProof="0" dirty="0">
                          <a:latin typeface="Arial" panose="020B0604020202020204" pitchFamily="34" charset="0"/>
                          <a:cs typeface="Arial" panose="020B0604020202020204" pitchFamily="34" charset="0"/>
                        </a:rPr>
                        <a:t> status</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Yes</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No</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panose="020B0604020202020204" pitchFamily="34" charset="0"/>
                          <a:cs typeface="Arial" panose="020B0604020202020204" pitchFamily="34" charset="0"/>
                        </a:rPr>
                        <a:t>Q12.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family </a:t>
                      </a:r>
                      <a:r>
                        <a:rPr lang="en-GB" sz="850" noProof="0" dirty="0">
                          <a:latin typeface="Arial" panose="020B0604020202020204" pitchFamily="34" charset="0"/>
                          <a:cs typeface="Arial" panose="020B0604020202020204" pitchFamily="34" charset="0"/>
                        </a:rPr>
                        <a:t>member,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friend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Q13.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sensitively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they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cancer</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Q14.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could</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appropriate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ltc_status_tbl_section4"/>
          <p:cNvGraphicFramePr>
            <a:graphicFrameLocks noGrp="1"/>
          </p:cNvGraphicFramePr>
          <p:nvPr>
            <p:extLst>
              <p:ext uri="{D42A27DB-BD31-4B8C-83A1-F6EECF244321}">
                <p14:modId xmlns:p14="http://schemas.microsoft.com/office/powerpoint/2010/main" val="1211174204"/>
              </p:ext>
            </p:extLst>
          </p:nvPr>
        </p:nvGraphicFramePr>
        <p:xfrm>
          <a:off x="428814" y="6458302"/>
          <a:ext cx="6773143" cy="111633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ct val="100000"/>
                        </a:lnSpc>
                        <a:spcBef>
                          <a:spcPts val="45"/>
                        </a:spcBef>
                        <a:tabLst>
                          <a:tab pos="4022725" algn="l"/>
                        </a:tabLst>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a:t>
                      </a:r>
                      <a:r>
                        <a:rPr lang="en-GB" sz="1050" b="1" noProof="0" dirty="0">
                          <a:solidFill>
                            <a:srgbClr val="336E9F"/>
                          </a:solidFill>
                          <a:latin typeface="Arial"/>
                          <a:cs typeface="Arial"/>
                        </a:rPr>
                        <a:t>	</a:t>
                      </a:r>
                      <a:r>
                        <a:rPr lang="en-GB" sz="1275" spc="-15" baseline="9803" noProof="0" dirty="0">
                          <a:latin typeface="Arial"/>
                          <a:cs typeface="Arial"/>
                        </a:rPr>
                        <a:t>Long-</a:t>
                      </a:r>
                      <a:r>
                        <a:rPr lang="en-GB" sz="1275" baseline="9803" noProof="0" dirty="0">
                          <a:latin typeface="Arial"/>
                          <a:cs typeface="Arial"/>
                        </a:rPr>
                        <a:t>term</a:t>
                      </a:r>
                      <a:r>
                        <a:rPr lang="en-GB" sz="1275" spc="-22" baseline="9803" noProof="0" dirty="0">
                          <a:latin typeface="Arial"/>
                          <a:cs typeface="Arial"/>
                        </a:rPr>
                        <a:t> </a:t>
                      </a:r>
                      <a:r>
                        <a:rPr lang="en-GB" sz="1275" baseline="9803" noProof="0" dirty="0">
                          <a:latin typeface="Arial"/>
                          <a:cs typeface="Arial"/>
                        </a:rPr>
                        <a:t>condition</a:t>
                      </a:r>
                      <a:r>
                        <a:rPr lang="en-GB" sz="1275" spc="-15" baseline="9803" noProof="0" dirty="0">
                          <a:latin typeface="Arial"/>
                          <a:cs typeface="Arial"/>
                        </a:rPr>
                        <a:t> status</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32360">
                <a:tc>
                  <a:txBody>
                    <a:bodyPr/>
                    <a:lstStyle/>
                    <a:p>
                      <a:pPr marL="27940" marR="25400">
                        <a:lnSpc>
                          <a:spcPts val="860"/>
                        </a:lnSpc>
                        <a:spcBef>
                          <a:spcPts val="155"/>
                        </a:spcBef>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care team</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their </a:t>
                      </a:r>
                      <a:r>
                        <a:rPr lang="en-GB" sz="850" noProof="0" dirty="0">
                          <a:latin typeface="Arial"/>
                          <a:cs typeface="Arial"/>
                        </a:rPr>
                        <a:t>main</a:t>
                      </a:r>
                      <a:r>
                        <a:rPr lang="en-GB" sz="850" spc="-25" noProof="0" dirty="0">
                          <a:latin typeface="Arial"/>
                          <a:cs typeface="Arial"/>
                        </a:rPr>
                        <a:t> </a:t>
                      </a:r>
                      <a:r>
                        <a:rPr lang="en-GB" sz="850" noProof="0" dirty="0">
                          <a:latin typeface="Arial"/>
                          <a:cs typeface="Arial"/>
                        </a:rPr>
                        <a:t>contact</a:t>
                      </a:r>
                      <a:r>
                        <a:rPr lang="en-GB" sz="850" spc="-25"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187960">
                        <a:lnSpc>
                          <a:spcPts val="860"/>
                        </a:lnSpc>
                        <a:spcBef>
                          <a:spcPts val="155"/>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5"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spc="-10" noProof="0" dirty="0">
                          <a:latin typeface="Arial"/>
                          <a:cs typeface="Arial"/>
                        </a:rPr>
                        <a:t>person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8" name="ltc_status_tbl_section5"/>
          <p:cNvGraphicFramePr>
            <a:graphicFrameLocks noGrp="1"/>
          </p:cNvGraphicFramePr>
          <p:nvPr>
            <p:extLst>
              <p:ext uri="{D42A27DB-BD31-4B8C-83A1-F6EECF244321}">
                <p14:modId xmlns:p14="http://schemas.microsoft.com/office/powerpoint/2010/main" val="1615249577"/>
              </p:ext>
            </p:extLst>
          </p:nvPr>
        </p:nvGraphicFramePr>
        <p:xfrm>
          <a:off x="428814" y="7764938"/>
          <a:ext cx="6773143" cy="16192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8595">
                <a:tc gridSpan="5">
                  <a:txBody>
                    <a:bodyPr/>
                    <a:lstStyle/>
                    <a:p>
                      <a:pPr marL="27940">
                        <a:lnSpc>
                          <a:spcPct val="100000"/>
                        </a:lnSpc>
                        <a:spcBef>
                          <a:spcPts val="45"/>
                        </a:spcBef>
                        <a:tabLst>
                          <a:tab pos="4022725" algn="l"/>
                        </a:tabLst>
                      </a:pPr>
                      <a:r>
                        <a:rPr lang="en-GB" sz="1050" b="1" spc="-25" noProof="0" dirty="0">
                          <a:solidFill>
                            <a:srgbClr val="336E9F"/>
                          </a:solidFill>
                          <a:latin typeface="Arial"/>
                          <a:cs typeface="Arial"/>
                        </a:rPr>
                        <a:t>DECIDING</a:t>
                      </a:r>
                      <a:r>
                        <a:rPr lang="en-GB" sz="1050" b="1" spc="-50" noProof="0" dirty="0">
                          <a:solidFill>
                            <a:srgbClr val="336E9F"/>
                          </a:solidFill>
                          <a:latin typeface="Arial"/>
                          <a:cs typeface="Arial"/>
                        </a:rPr>
                        <a:t> </a:t>
                      </a:r>
                      <a:r>
                        <a:rPr lang="en-GB" sz="1050" b="1" noProof="0" dirty="0">
                          <a:solidFill>
                            <a:srgbClr val="336E9F"/>
                          </a:solidFill>
                          <a:latin typeface="Arial"/>
                          <a:cs typeface="Arial"/>
                        </a:rPr>
                        <a:t>ON</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THE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BEST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TREATMENT</a:t>
                      </a:r>
                      <a:r>
                        <a:rPr lang="en-GB" sz="1050" b="1" noProof="0" dirty="0">
                          <a:solidFill>
                            <a:srgbClr val="336E9F"/>
                          </a:solidFill>
                          <a:latin typeface="Arial"/>
                          <a:cs typeface="Arial"/>
                        </a:rPr>
                        <a:t>	</a:t>
                      </a:r>
                      <a:r>
                        <a:rPr lang="en-GB" sz="1275" spc="-15" baseline="9803" noProof="0" dirty="0">
                          <a:latin typeface="Arial"/>
                          <a:cs typeface="Arial"/>
                        </a:rPr>
                        <a:t>Long-</a:t>
                      </a:r>
                      <a:r>
                        <a:rPr lang="en-GB" sz="1275" baseline="9803" noProof="0" dirty="0">
                          <a:latin typeface="Arial"/>
                          <a:cs typeface="Arial"/>
                        </a:rPr>
                        <a:t>term</a:t>
                      </a:r>
                      <a:r>
                        <a:rPr lang="en-GB" sz="1275" spc="-22" baseline="9803" noProof="0" dirty="0">
                          <a:latin typeface="Arial"/>
                          <a:cs typeface="Arial"/>
                        </a:rPr>
                        <a:t> </a:t>
                      </a:r>
                      <a:r>
                        <a:rPr lang="en-GB" sz="1275" baseline="9803" noProof="0" dirty="0">
                          <a:latin typeface="Arial"/>
                          <a:cs typeface="Arial"/>
                        </a:rPr>
                        <a:t>condition</a:t>
                      </a:r>
                      <a:r>
                        <a:rPr lang="en-GB" sz="1275" spc="-15" baseline="9803" noProof="0" dirty="0">
                          <a:latin typeface="Arial"/>
                          <a:cs typeface="Arial"/>
                        </a:rPr>
                        <a:t> status</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a:cs typeface="Arial"/>
                        </a:rPr>
                        <a:t>Q20.</a:t>
                      </a:r>
                      <a:r>
                        <a:rPr lang="en-GB" sz="850" spc="-25"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Q21.</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they </a:t>
                      </a:r>
                      <a:r>
                        <a:rPr lang="en-GB" sz="850" noProof="0" dirty="0">
                          <a:latin typeface="Arial"/>
                          <a:cs typeface="Arial"/>
                        </a:rPr>
                        <a:t>wanted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a:cs typeface="Arial"/>
                        </a:rPr>
                        <a:t>Q22.</a:t>
                      </a:r>
                      <a:r>
                        <a:rPr lang="en-GB" sz="850" spc="-25"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and / or</a:t>
                      </a:r>
                      <a:r>
                        <a:rPr lang="en-GB" sz="850" spc="-25" noProof="0" dirty="0">
                          <a:latin typeface="Arial"/>
                          <a:cs typeface="Arial"/>
                        </a:rPr>
                        <a:t> </a:t>
                      </a:r>
                      <a:r>
                        <a:rPr lang="en-GB" sz="850" noProof="0" dirty="0">
                          <a:latin typeface="Arial"/>
                          <a:cs typeface="Arial"/>
                        </a:rPr>
                        <a:t>carers</a:t>
                      </a:r>
                      <a:r>
                        <a:rPr lang="en-GB" sz="850" spc="-25" noProof="0" dirty="0">
                          <a:latin typeface="Arial"/>
                          <a:cs typeface="Arial"/>
                        </a:rPr>
                        <a:t> </a:t>
                      </a:r>
                      <a:r>
                        <a:rPr lang="en-GB" sz="850" noProof="0" dirty="0">
                          <a:latin typeface="Arial"/>
                          <a:cs typeface="Arial"/>
                        </a:rPr>
                        <a:t>were</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involved</a:t>
                      </a:r>
                      <a:r>
                        <a:rPr lang="en-GB" sz="850" spc="-25" noProof="0" dirty="0">
                          <a:latin typeface="Arial"/>
                          <a:cs typeface="Arial"/>
                        </a:rPr>
                        <a:t> as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wanted</a:t>
                      </a:r>
                      <a:r>
                        <a:rPr lang="en-GB" sz="850" spc="-15"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decisions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treatment</a:t>
                      </a:r>
                      <a:r>
                        <a:rPr lang="en-GB" sz="850" spc="-30"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5285">
                <a:tc>
                  <a:txBody>
                    <a:bodyPr/>
                    <a:lstStyle/>
                    <a:p>
                      <a:pPr marL="27940" marR="67310">
                        <a:lnSpc>
                          <a:spcPts val="860"/>
                        </a:lnSpc>
                        <a:spcBef>
                          <a:spcPts val="155"/>
                        </a:spcBef>
                      </a:pPr>
                      <a:r>
                        <a:rPr lang="en-GB" sz="850" noProof="0" dirty="0">
                          <a:latin typeface="Arial"/>
                          <a:cs typeface="Arial"/>
                        </a:rPr>
                        <a:t>Q23.</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get</a:t>
                      </a:r>
                      <a:r>
                        <a:rPr lang="en-GB" sz="850" spc="-15" noProof="0" dirty="0">
                          <a:latin typeface="Arial"/>
                          <a:cs typeface="Arial"/>
                        </a:rPr>
                        <a:t> </a:t>
                      </a:r>
                      <a:r>
                        <a:rPr lang="en-GB" sz="850" noProof="0" dirty="0">
                          <a:latin typeface="Arial"/>
                          <a:cs typeface="Arial"/>
                        </a:rPr>
                        <a:t>further</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different </a:t>
                      </a:r>
                      <a:r>
                        <a:rPr lang="en-GB" sz="850" noProof="0" dirty="0">
                          <a:latin typeface="Arial"/>
                          <a:cs typeface="Arial"/>
                        </a:rPr>
                        <a:t>healthcare</a:t>
                      </a:r>
                      <a:r>
                        <a:rPr lang="en-GB" sz="850" spc="-35" noProof="0" dirty="0">
                          <a:latin typeface="Arial"/>
                          <a:cs typeface="Arial"/>
                        </a:rPr>
                        <a:t> </a:t>
                      </a:r>
                      <a:r>
                        <a:rPr lang="en-GB" sz="850" noProof="0" dirty="0">
                          <a:latin typeface="Arial"/>
                          <a:cs typeface="Arial"/>
                        </a:rPr>
                        <a:t>professional</a:t>
                      </a:r>
                      <a:r>
                        <a:rPr lang="en-GB" sz="850" spc="-35" noProof="0" dirty="0">
                          <a:latin typeface="Arial"/>
                          <a:cs typeface="Arial"/>
                        </a:rPr>
                        <a:t> </a:t>
                      </a:r>
                      <a:r>
                        <a:rPr lang="en-GB" sz="850" noProof="0" dirty="0">
                          <a:latin typeface="Arial"/>
                          <a:cs typeface="Arial"/>
                        </a:rPr>
                        <a:t>before</a:t>
                      </a:r>
                      <a:r>
                        <a:rPr lang="en-GB" sz="850" spc="-35" noProof="0" dirty="0">
                          <a:latin typeface="Arial"/>
                          <a:cs typeface="Arial"/>
                        </a:rPr>
                        <a:t> </a:t>
                      </a:r>
                      <a:r>
                        <a:rPr lang="en-GB" sz="850" noProof="0" dirty="0">
                          <a:latin typeface="Arial"/>
                          <a:cs typeface="Arial"/>
                        </a:rPr>
                        <a:t>making</a:t>
                      </a:r>
                      <a:r>
                        <a:rPr lang="en-GB" sz="850" spc="-35" noProof="0" dirty="0">
                          <a:latin typeface="Arial"/>
                          <a:cs typeface="Arial"/>
                        </a:rPr>
                        <a:t> </a:t>
                      </a:r>
                      <a:r>
                        <a:rPr lang="en-GB" sz="850" noProof="0" dirty="0">
                          <a:latin typeface="Arial"/>
                          <a:cs typeface="Arial"/>
                        </a:rPr>
                        <a:t>decisions</a:t>
                      </a:r>
                      <a:r>
                        <a:rPr lang="en-GB" sz="850" spc="-35"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7" name="object 2">
            <a:extLst>
              <a:ext uri="{FF2B5EF4-FFF2-40B4-BE49-F238E27FC236}">
                <a16:creationId xmlns:a16="http://schemas.microsoft.com/office/drawing/2014/main" id="{7BD741FB-7825-7A0C-E2F4-5D4A92E400EA}"/>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2B39A8BB-FA7A-1D2F-6292-4F2FCB6289CB}"/>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E919EB0E-A07C-DDCA-19C3-CE5F7660EC3C}"/>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3E2DFA12-9835-A9A4-7D53-14DF36F6FAF3}"/>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2" name="object 4">
              <a:hlinkClick r:id="rId2" action="ppaction://hlinksldjump"/>
              <a:extLst>
                <a:ext uri="{FF2B5EF4-FFF2-40B4-BE49-F238E27FC236}">
                  <a16:creationId xmlns:a16="http://schemas.microsoft.com/office/drawing/2014/main" id="{0819FDE9-D0F4-CA68-6AE6-9DE6F1823F4E}"/>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3" name="object 3">
              <a:hlinkClick r:id="rId2" action="ppaction://hlinksldjump"/>
              <a:extLst>
                <a:ext uri="{FF2B5EF4-FFF2-40B4-BE49-F238E27FC236}">
                  <a16:creationId xmlns:a16="http://schemas.microsoft.com/office/drawing/2014/main" id="{E1A9116C-8540-E657-F21C-A1EB06BA9992}"/>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Slide Number Placeholder 1">
            <a:extLst>
              <a:ext uri="{FF2B5EF4-FFF2-40B4-BE49-F238E27FC236}">
                <a16:creationId xmlns:a16="http://schemas.microsoft.com/office/drawing/2014/main" id="{04F6F053-E2CD-7E2D-706D-C0298E208A7E}"/>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DF9138B-6F9F-4691-8728-C60A75DB3DAC}" type="slidenum">
              <a:rPr lang="en-GB" spc="-25" noProof="0" smtClean="0"/>
              <a:t>44</a:t>
            </a:fld>
            <a:endParaRPr lang="en-GB" spc="-25" noProof="0" dirty="0"/>
          </a:p>
        </p:txBody>
      </p:sp>
      <p:sp>
        <p:nvSpPr>
          <p:cNvPr id="14" name="object 1">
            <a:extLst>
              <a:ext uri="{FF2B5EF4-FFF2-40B4-BE49-F238E27FC236}">
                <a16:creationId xmlns:a16="http://schemas.microsoft.com/office/drawing/2014/main" id="{F5AA29E7-5F1E-AF13-0998-939A579456EF}"/>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Long-term condition status 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13" name="object 2">
            <a:extLst>
              <a:ext uri="{FF2B5EF4-FFF2-40B4-BE49-F238E27FC236}">
                <a16:creationId xmlns:a16="http://schemas.microsoft.com/office/drawing/2014/main" id="{2AF9865C-F624-93DD-FF2D-4A89F0E3E682}"/>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graphicFrame>
        <p:nvGraphicFramePr>
          <p:cNvPr id="4" name="ltc_status_tbl_section6"/>
          <p:cNvGraphicFramePr>
            <a:graphicFrameLocks noGrp="1"/>
          </p:cNvGraphicFramePr>
          <p:nvPr>
            <p:extLst>
              <p:ext uri="{D42A27DB-BD31-4B8C-83A1-F6EECF244321}">
                <p14:modId xmlns:p14="http://schemas.microsoft.com/office/powerpoint/2010/main" val="3685134566"/>
              </p:ext>
            </p:extLst>
          </p:nvPr>
        </p:nvGraphicFramePr>
        <p:xfrm>
          <a:off x="429133" y="1738913"/>
          <a:ext cx="6773143" cy="11347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CARE</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PLANNING</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condition</a:t>
                      </a:r>
                      <a:r>
                        <a:rPr lang="en-GB" sz="850" spc="-10" noProof="0" dirty="0">
                          <a:latin typeface="Arial" panose="020B0604020202020204" pitchFamily="34" charset="0"/>
                          <a:cs typeface="Arial" panose="020B0604020202020204" pitchFamily="34" charset="0"/>
                        </a:rPr>
                        <a:t> status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Yes</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No</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discussion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concerns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Q25.</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member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create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address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concerns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42875">
                        <a:lnSpc>
                          <a:spcPts val="860"/>
                        </a:lnSpc>
                        <a:spcBef>
                          <a:spcPts val="155"/>
                        </a:spcBef>
                      </a:pPr>
                      <a:r>
                        <a:rPr lang="en-GB" sz="850" noProof="0" dirty="0">
                          <a:latin typeface="Arial" panose="020B0604020202020204" pitchFamily="34" charset="0"/>
                          <a:cs typeface="Arial" panose="020B0604020202020204" pitchFamily="34" charset="0"/>
                        </a:rPr>
                        <a:t>Q26.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reviewed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20" noProof="0" dirty="0">
                          <a:latin typeface="Arial" panose="020B0604020202020204" pitchFamily="34" charset="0"/>
                          <a:cs typeface="Arial" panose="020B0604020202020204" pitchFamily="34" charset="0"/>
                        </a:rPr>
                        <a:t> with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ensure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date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5" name="ltc_status_tbl_section7"/>
          <p:cNvGraphicFramePr>
            <a:graphicFrameLocks noGrp="1"/>
          </p:cNvGraphicFramePr>
          <p:nvPr>
            <p:extLst>
              <p:ext uri="{D42A27DB-BD31-4B8C-83A1-F6EECF244321}">
                <p14:modId xmlns:p14="http://schemas.microsoft.com/office/powerpoint/2010/main" val="3268755169"/>
              </p:ext>
            </p:extLst>
          </p:nvPr>
        </p:nvGraphicFramePr>
        <p:xfrm>
          <a:off x="429133" y="3075871"/>
          <a:ext cx="6773143" cy="113411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8595">
                <a:tc gridSpan="5">
                  <a:txBody>
                    <a:bodyPr/>
                    <a:lstStyle/>
                    <a:p>
                      <a:pPr marL="27940">
                        <a:lnSpc>
                          <a:spcPts val="1180"/>
                        </a:lnSpc>
                        <a:tabLst>
                          <a:tab pos="4022725" algn="l"/>
                        </a:tabLst>
                      </a:pPr>
                      <a:r>
                        <a:rPr lang="en-GB" sz="1575" b="1" spc="-30" baseline="-7936" noProof="0" dirty="0">
                          <a:solidFill>
                            <a:srgbClr val="336E9F"/>
                          </a:solidFill>
                          <a:latin typeface="Arial"/>
                          <a:cs typeface="Arial"/>
                        </a:rPr>
                        <a:t>SUPPORT</a:t>
                      </a:r>
                      <a:r>
                        <a:rPr lang="en-GB" sz="1575" b="1" spc="-5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HOSPITAL</a:t>
                      </a:r>
                      <a:r>
                        <a:rPr lang="en-GB" sz="1575" b="1" spc="-44" baseline="-7936" noProof="0" dirty="0">
                          <a:solidFill>
                            <a:srgbClr val="336E9F"/>
                          </a:solidFill>
                          <a:latin typeface="Arial"/>
                          <a:cs typeface="Arial"/>
                        </a:rPr>
                        <a:t> </a:t>
                      </a:r>
                      <a:r>
                        <a:rPr lang="en-GB" sz="1575" b="1" spc="-15" baseline="-7936" noProof="0" dirty="0">
                          <a:solidFill>
                            <a:srgbClr val="336E9F"/>
                          </a:solidFill>
                          <a:latin typeface="Arial"/>
                          <a:cs typeface="Arial"/>
                        </a:rPr>
                        <a:t>STAFF</a:t>
                      </a:r>
                      <a:r>
                        <a:rPr lang="en-GB" sz="1575" b="1" baseline="-7936" noProof="0" dirty="0">
                          <a:solidFill>
                            <a:srgbClr val="336E9F"/>
                          </a:solidFill>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condition</a:t>
                      </a:r>
                      <a:r>
                        <a:rPr lang="en-GB" sz="850" spc="-10" noProof="0" dirty="0">
                          <a:latin typeface="Arial"/>
                          <a:cs typeface="Arial"/>
                        </a:rPr>
                        <a:t> status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a:cs typeface="Arial"/>
                        </a:rPr>
                        <a:t>Q27.</a:t>
                      </a:r>
                      <a:r>
                        <a:rPr lang="en-GB" sz="850" spc="-25"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provided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relevant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on</a:t>
                      </a:r>
                      <a:r>
                        <a:rPr lang="en-GB" sz="850" spc="-30" noProof="0" dirty="0">
                          <a:latin typeface="Arial"/>
                          <a:cs typeface="Arial"/>
                        </a:rPr>
                        <a:t> </a:t>
                      </a:r>
                      <a:r>
                        <a:rPr lang="en-GB" sz="850" noProof="0" dirty="0">
                          <a:latin typeface="Arial"/>
                          <a:cs typeface="Arial"/>
                        </a:rPr>
                        <a:t>available</a:t>
                      </a:r>
                      <a:r>
                        <a:rPr lang="en-GB" sz="850" spc="-30" noProof="0" dirty="0">
                          <a:latin typeface="Arial"/>
                          <a:cs typeface="Arial"/>
                        </a:rPr>
                        <a:t> </a:t>
                      </a:r>
                      <a:r>
                        <a:rPr lang="en-GB" sz="850" spc="-10" noProof="0" dirty="0">
                          <a:latin typeface="Arial"/>
                          <a:cs typeface="Arial"/>
                        </a:rPr>
                        <a:t>support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a:cs typeface="Arial"/>
                        </a:rPr>
                        <a:t>Q28.</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15" noProof="0" dirty="0">
                          <a:latin typeface="Arial"/>
                          <a:cs typeface="Arial"/>
                        </a:rPr>
                        <a:t> </a:t>
                      </a:r>
                      <a:r>
                        <a:rPr lang="en-GB" sz="850" noProof="0" dirty="0">
                          <a:latin typeface="Arial"/>
                          <a:cs typeface="Arial"/>
                        </a:rPr>
                        <a:t>level</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overall</a:t>
                      </a:r>
                      <a:r>
                        <a:rPr lang="en-GB" sz="850" spc="-20" noProof="0" dirty="0">
                          <a:latin typeface="Arial"/>
                          <a:cs typeface="Arial"/>
                        </a:rPr>
                        <a:t> </a:t>
                      </a:r>
                      <a:r>
                        <a:rPr lang="en-GB" sz="850" noProof="0" dirty="0">
                          <a:latin typeface="Arial"/>
                          <a:cs typeface="Arial"/>
                        </a:rPr>
                        <a:t>health</a:t>
                      </a:r>
                      <a:r>
                        <a:rPr lang="en-GB" sz="850" spc="-15"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well</a:t>
                      </a:r>
                      <a:r>
                        <a:rPr lang="en-GB" sz="850" spc="-20" noProof="0" dirty="0">
                          <a:latin typeface="Arial"/>
                          <a:cs typeface="Arial"/>
                        </a:rPr>
                        <a:t> </a:t>
                      </a:r>
                      <a:r>
                        <a:rPr lang="en-GB" sz="850" noProof="0" dirty="0">
                          <a:latin typeface="Arial"/>
                          <a:cs typeface="Arial"/>
                        </a:rPr>
                        <a:t>being</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4795">
                <a:tc>
                  <a:txBody>
                    <a:bodyPr/>
                    <a:lstStyle/>
                    <a:p>
                      <a:pPr marL="27940" marR="97790">
                        <a:lnSpc>
                          <a:spcPts val="860"/>
                        </a:lnSpc>
                        <a:spcBef>
                          <a:spcPts val="155"/>
                        </a:spcBef>
                      </a:pPr>
                      <a:r>
                        <a:rPr lang="en-GB" sz="850" noProof="0" dirty="0">
                          <a:latin typeface="Arial"/>
                          <a:cs typeface="Arial"/>
                        </a:rPr>
                        <a:t>Q29.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how</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25" noProof="0" dirty="0">
                          <a:latin typeface="Arial"/>
                          <a:cs typeface="Arial"/>
                        </a:rPr>
                        <a:t>get </a:t>
                      </a:r>
                      <a:r>
                        <a:rPr lang="en-GB" sz="850" noProof="0" dirty="0">
                          <a:latin typeface="Arial"/>
                          <a:cs typeface="Arial"/>
                        </a:rPr>
                        <a:t>financial</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benefits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ltc_status_tbl_section8"/>
          <p:cNvGraphicFramePr>
            <a:graphicFrameLocks noGrp="1"/>
          </p:cNvGraphicFramePr>
          <p:nvPr>
            <p:extLst>
              <p:ext uri="{D42A27DB-BD31-4B8C-83A1-F6EECF244321}">
                <p14:modId xmlns:p14="http://schemas.microsoft.com/office/powerpoint/2010/main" val="945013419"/>
              </p:ext>
            </p:extLst>
          </p:nvPr>
        </p:nvGraphicFramePr>
        <p:xfrm>
          <a:off x="429133" y="4420336"/>
          <a:ext cx="6773143" cy="305498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ts val="1180"/>
                        </a:lnSpc>
                        <a:tabLst>
                          <a:tab pos="4022725" algn="l"/>
                        </a:tabLst>
                      </a:pPr>
                      <a:r>
                        <a:rPr lang="en-GB" sz="1575" b="1" spc="-30" baseline="-7936" noProof="0" dirty="0">
                          <a:solidFill>
                            <a:srgbClr val="336E9F"/>
                          </a:solidFill>
                          <a:latin typeface="Arial"/>
                          <a:cs typeface="Arial"/>
                        </a:rPr>
                        <a:t>HOSPITAL CARE</a:t>
                      </a:r>
                      <a:r>
                        <a:rPr lang="en-GB" sz="1575" b="1" baseline="-7936" noProof="0" dirty="0">
                          <a:solidFill>
                            <a:srgbClr val="336E9F"/>
                          </a:solidFill>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condition</a:t>
                      </a:r>
                      <a:r>
                        <a:rPr lang="en-GB" sz="850" spc="-10" noProof="0" dirty="0">
                          <a:latin typeface="Arial"/>
                          <a:cs typeface="Arial"/>
                        </a:rPr>
                        <a:t> status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528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sp>
        <p:nvSpPr>
          <p:cNvPr id="2" name="txt_org_name">
            <a:extLst>
              <a:ext uri="{FF2B5EF4-FFF2-40B4-BE49-F238E27FC236}">
                <a16:creationId xmlns:a16="http://schemas.microsoft.com/office/drawing/2014/main" id="{375D6A66-A4CC-19BA-5D72-58077A349609}"/>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EF55EEBC-DB2F-D3B7-D5E9-5B73A640D0C1}"/>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7392661F-A5FF-B2B6-A00F-8A883422399F}"/>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0" name="object 4">
              <a:hlinkClick r:id="rId2" action="ppaction://hlinksldjump"/>
              <a:extLst>
                <a:ext uri="{FF2B5EF4-FFF2-40B4-BE49-F238E27FC236}">
                  <a16:creationId xmlns:a16="http://schemas.microsoft.com/office/drawing/2014/main" id="{EF535C19-ABEC-6F31-A1DA-14CC200F286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78ABFDC0-187D-155F-FDBC-B2590A33192E}"/>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D87462B4-B057-050E-618D-A3BDBBCF0A0B}"/>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A11DD7D-B60E-46E0-9073-1083EC81D7F4}" type="slidenum">
              <a:rPr lang="en-GB" spc="-25" noProof="0" smtClean="0"/>
              <a:t>45</a:t>
            </a:fld>
            <a:endParaRPr lang="en-GB" spc="-25" noProof="0" dirty="0"/>
          </a:p>
        </p:txBody>
      </p:sp>
      <p:sp>
        <p:nvSpPr>
          <p:cNvPr id="15" name="object 1">
            <a:extLst>
              <a:ext uri="{FF2B5EF4-FFF2-40B4-BE49-F238E27FC236}">
                <a16:creationId xmlns:a16="http://schemas.microsoft.com/office/drawing/2014/main" id="{B794E0D3-8706-1B0E-4A05-994E5FA2BEFA}"/>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Long-term condition status 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ltc_status_tbl_section9"/>
          <p:cNvGraphicFramePr>
            <a:graphicFrameLocks noGrp="1"/>
          </p:cNvGraphicFramePr>
          <p:nvPr>
            <p:extLst>
              <p:ext uri="{D42A27DB-BD31-4B8C-83A1-F6EECF244321}">
                <p14:modId xmlns:p14="http://schemas.microsoft.com/office/powerpoint/2010/main" val="411383886"/>
              </p:ext>
            </p:extLst>
          </p:nvPr>
        </p:nvGraphicFramePr>
        <p:xfrm>
          <a:off x="429133" y="1754794"/>
          <a:ext cx="6773143" cy="325691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82"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TREATMENT</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condition</a:t>
                      </a:r>
                      <a:r>
                        <a:rPr lang="en-GB" sz="850" spc="-10" noProof="0" dirty="0">
                          <a:latin typeface="Arial" panose="020B0604020202020204" pitchFamily="34" charset="0"/>
                          <a:cs typeface="Arial" panose="020B0604020202020204" pitchFamily="34" charset="0"/>
                        </a:rPr>
                        <a:t> status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Yes</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No</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Q41_1.</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Q41_2.</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Q41_3.</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Q41_4.</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Q41_5.</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Q42_1.</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Q42_2.</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Q42_3.</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Q42_4.</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64795">
                <a:tc>
                  <a:txBody>
                    <a:bodyPr/>
                    <a:lstStyle/>
                    <a:p>
                      <a:pPr marL="27940" marR="79375">
                        <a:lnSpc>
                          <a:spcPts val="860"/>
                        </a:lnSpc>
                        <a:spcBef>
                          <a:spcPts val="155"/>
                        </a:spcBef>
                      </a:pPr>
                      <a:r>
                        <a:rPr lang="en-GB" sz="850" noProof="0" dirty="0">
                          <a:latin typeface="Arial" panose="020B0604020202020204" pitchFamily="34" charset="0"/>
                          <a:cs typeface="Arial" panose="020B0604020202020204" pitchFamily="34" charset="0"/>
                        </a:rPr>
                        <a:t>Q43.</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clinic</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and </a:t>
                      </a:r>
                      <a:r>
                        <a:rPr lang="en-GB" sz="850" noProof="0" dirty="0">
                          <a:latin typeface="Arial" panose="020B0604020202020204" pitchFamily="34" charset="0"/>
                          <a:cs typeface="Arial" panose="020B0604020202020204" pitchFamily="34" charset="0"/>
                        </a:rPr>
                        <a:t>day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unit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bl>
          </a:graphicData>
        </a:graphic>
      </p:graphicFrame>
      <p:graphicFrame>
        <p:nvGraphicFramePr>
          <p:cNvPr id="5" name="ltc_status_tbl_section10"/>
          <p:cNvGraphicFramePr>
            <a:graphicFrameLocks noGrp="1"/>
          </p:cNvGraphicFramePr>
          <p:nvPr>
            <p:extLst>
              <p:ext uri="{D42A27DB-BD31-4B8C-83A1-F6EECF244321}">
                <p14:modId xmlns:p14="http://schemas.microsoft.com/office/powerpoint/2010/main" val="806159374"/>
              </p:ext>
            </p:extLst>
          </p:nvPr>
        </p:nvGraphicFramePr>
        <p:xfrm>
          <a:off x="429133" y="5235097"/>
          <a:ext cx="6773143" cy="199390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8595">
                <a:tc gridSpan="5">
                  <a:txBody>
                    <a:bodyPr/>
                    <a:lstStyle/>
                    <a:p>
                      <a:pPr marL="27940">
                        <a:lnSpc>
                          <a:spcPct val="100000"/>
                        </a:lnSpc>
                        <a:spcBef>
                          <a:spcPts val="45"/>
                        </a:spcBef>
                        <a:tabLst>
                          <a:tab pos="4022725" algn="l"/>
                        </a:tabLst>
                      </a:pPr>
                      <a:r>
                        <a:rPr lang="en-GB" sz="1050" b="1" spc="-20" noProof="0" dirty="0">
                          <a:solidFill>
                            <a:srgbClr val="336E9F"/>
                          </a:solidFill>
                          <a:latin typeface="Arial" panose="020B0604020202020204" pitchFamily="34" charset="0"/>
                          <a:cs typeface="Arial" panose="020B0604020202020204" pitchFamily="34" charset="0"/>
                        </a:rPr>
                        <a:t>IMMEDIATE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LONG</a:t>
                      </a:r>
                      <a:r>
                        <a:rPr lang="en-GB" sz="1050" b="1" spc="-45" noProof="0" dirty="0">
                          <a:solidFill>
                            <a:srgbClr val="336E9F"/>
                          </a:solidFill>
                          <a:latin typeface="Arial" panose="020B0604020202020204" pitchFamily="34" charset="0"/>
                          <a:cs typeface="Arial" panose="020B0604020202020204" pitchFamily="34" charset="0"/>
                        </a:rPr>
                        <a:t>-</a:t>
                      </a:r>
                      <a:r>
                        <a:rPr lang="en-GB" sz="1050" b="1" spc="-20" noProof="0" dirty="0">
                          <a:solidFill>
                            <a:srgbClr val="336E9F"/>
                          </a:solidFill>
                          <a:latin typeface="Arial" panose="020B0604020202020204" pitchFamily="34" charset="0"/>
                          <a:cs typeface="Arial" panose="020B0604020202020204" pitchFamily="34" charset="0"/>
                        </a:rPr>
                        <a:t>TERM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SIDE</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EFFECTS</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Long-</a:t>
                      </a:r>
                      <a:r>
                        <a:rPr lang="en-GB" sz="1275" baseline="9803" noProof="0" dirty="0">
                          <a:latin typeface="Arial" panose="020B0604020202020204" pitchFamily="34" charset="0"/>
                          <a:cs typeface="Arial" panose="020B0604020202020204" pitchFamily="34" charset="0"/>
                        </a:rPr>
                        <a:t>term</a:t>
                      </a:r>
                      <a:r>
                        <a:rPr lang="en-GB" sz="1275" spc="-22" baseline="9803" noProof="0" dirty="0">
                          <a:latin typeface="Arial" panose="020B0604020202020204" pitchFamily="34" charset="0"/>
                          <a:cs typeface="Arial" panose="020B0604020202020204" pitchFamily="34" charset="0"/>
                        </a:rPr>
                        <a:t> </a:t>
                      </a:r>
                      <a:r>
                        <a:rPr lang="en-GB" sz="1275" baseline="9803" noProof="0" dirty="0">
                          <a:latin typeface="Arial" panose="020B0604020202020204" pitchFamily="34" charset="0"/>
                          <a:cs typeface="Arial" panose="020B0604020202020204" pitchFamily="34" charset="0"/>
                        </a:rPr>
                        <a:t>condition</a:t>
                      </a:r>
                      <a:r>
                        <a:rPr lang="en-GB" sz="1275" spc="-15" baseline="9803" noProof="0" dirty="0">
                          <a:latin typeface="Arial" panose="020B0604020202020204" pitchFamily="34" charset="0"/>
                          <a:cs typeface="Arial" panose="020B0604020202020204" pitchFamily="34" charset="0"/>
                        </a:rPr>
                        <a:t> status</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Yes</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No</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panose="020B0604020202020204" pitchFamily="34" charset="0"/>
                          <a:cs typeface="Arial" panose="020B0604020202020204" pitchFamily="34" charset="0"/>
                        </a:rPr>
                        <a:t>Q44.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were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panose="020B0604020202020204" pitchFamily="34" charset="0"/>
                          <a:cs typeface="Arial" panose="020B0604020202020204" pitchFamily="34" charset="0"/>
                        </a:rPr>
                        <a:t>Q45.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practical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5" noProof="0" dirty="0">
                          <a:latin typeface="Arial" panose="020B0604020202020204" pitchFamily="34" charset="0"/>
                          <a:cs typeface="Arial" panose="020B0604020202020204" pitchFamily="34" charset="0"/>
                        </a:rPr>
                        <a:t> on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Q46.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a:t>
                      </a:r>
                      <a:r>
                        <a:rPr lang="en-GB" sz="850" noProof="0" dirty="0">
                          <a:latin typeface="Arial" panose="020B0604020202020204" pitchFamily="34" charset="0"/>
                          <a:cs typeface="Arial" panose="020B0604020202020204" pitchFamily="34" charset="0"/>
                        </a:rPr>
                        <a:t>access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side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panose="020B0604020202020204" pitchFamily="34" charset="0"/>
                          <a:cs typeface="Arial" panose="020B0604020202020204" pitchFamily="34" charset="0"/>
                        </a:rPr>
                        <a:t>Q47.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were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understand</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advance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6065">
                <a:tc>
                  <a:txBody>
                    <a:bodyPr/>
                    <a:lstStyle/>
                    <a:p>
                      <a:pPr marL="27940" marR="121920">
                        <a:lnSpc>
                          <a:spcPts val="860"/>
                        </a:lnSpc>
                        <a:spcBef>
                          <a:spcPts val="155"/>
                        </a:spcBef>
                      </a:pPr>
                      <a:r>
                        <a:rPr lang="en-GB" sz="850" noProof="0" dirty="0">
                          <a:latin typeface="Arial" panose="020B0604020202020204" pitchFamily="34" charset="0"/>
                          <a:cs typeface="Arial" panose="020B0604020202020204" pitchFamily="34" charset="0"/>
                        </a:rPr>
                        <a:t>Q48.</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managing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impact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0" noProof="0" dirty="0">
                          <a:latin typeface="Arial" panose="020B0604020202020204" pitchFamily="34" charset="0"/>
                          <a:cs typeface="Arial" panose="020B0604020202020204" pitchFamily="34" charset="0"/>
                        </a:rPr>
                        <a:t> 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effects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6" name="ltc_status_tbl_section11"/>
          <p:cNvGraphicFramePr>
            <a:graphicFrameLocks noGrp="1"/>
          </p:cNvGraphicFramePr>
          <p:nvPr>
            <p:extLst>
              <p:ext uri="{D42A27DB-BD31-4B8C-83A1-F6EECF244321}">
                <p14:modId xmlns:p14="http://schemas.microsoft.com/office/powerpoint/2010/main" val="2488852616"/>
              </p:ext>
            </p:extLst>
          </p:nvPr>
        </p:nvGraphicFramePr>
        <p:xfrm>
          <a:off x="429133" y="7443002"/>
          <a:ext cx="6773143" cy="97853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ts val="1180"/>
                        </a:lnSpc>
                        <a:tabLst>
                          <a:tab pos="4022725" algn="l"/>
                        </a:tabLst>
                      </a:pPr>
                      <a:r>
                        <a:rPr lang="en-GB" sz="1575" b="1" spc="-30" baseline="-7936" noProof="0" dirty="0">
                          <a:solidFill>
                            <a:srgbClr val="336E9F"/>
                          </a:solidFill>
                          <a:latin typeface="Arial"/>
                          <a:cs typeface="Arial"/>
                        </a:rPr>
                        <a:t>SUPPORT</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WHILE</a:t>
                      </a:r>
                      <a:r>
                        <a:rPr lang="en-GB" sz="1575" b="1" spc="-44" baseline="-7936" noProof="0" dirty="0">
                          <a:solidFill>
                            <a:srgbClr val="336E9F"/>
                          </a:solidFill>
                          <a:latin typeface="Arial"/>
                          <a:cs typeface="Arial"/>
                        </a:rPr>
                        <a:t> </a:t>
                      </a:r>
                      <a:r>
                        <a:rPr lang="en-GB" sz="1575" b="1" spc="-15" baseline="-7936" noProof="0" dirty="0">
                          <a:solidFill>
                            <a:srgbClr val="336E9F"/>
                          </a:solidFill>
                          <a:latin typeface="Arial"/>
                          <a:cs typeface="Arial"/>
                        </a:rPr>
                        <a:t>AT</a:t>
                      </a:r>
                      <a:r>
                        <a:rPr lang="en-GB" sz="1575" b="1" spc="-44" baseline="-7936" noProof="0" dirty="0">
                          <a:solidFill>
                            <a:srgbClr val="336E9F"/>
                          </a:solidFill>
                          <a:latin typeface="Arial"/>
                          <a:cs typeface="Arial"/>
                        </a:rPr>
                        <a:t> </a:t>
                      </a:r>
                      <a:r>
                        <a:rPr lang="en-GB" sz="1575" b="1" spc="-30" baseline="-7936" noProof="0" dirty="0">
                          <a:solidFill>
                            <a:srgbClr val="336E9F"/>
                          </a:solidFill>
                          <a:latin typeface="Arial"/>
                          <a:cs typeface="Arial"/>
                        </a:rPr>
                        <a:t>HOME</a:t>
                      </a:r>
                      <a:r>
                        <a:rPr lang="en-GB" sz="1575" b="1" baseline="-7936" noProof="0" dirty="0">
                          <a:solidFill>
                            <a:srgbClr val="336E9F"/>
                          </a:solidFill>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condition</a:t>
                      </a:r>
                      <a:r>
                        <a:rPr lang="en-GB" sz="850" spc="-10" noProof="0" dirty="0">
                          <a:latin typeface="Arial"/>
                          <a:cs typeface="Arial"/>
                        </a:rPr>
                        <a:t> status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5285">
                <a:tc>
                  <a:txBody>
                    <a:bodyPr/>
                    <a:lstStyle/>
                    <a:p>
                      <a:pPr marL="27940" marR="133985">
                        <a:lnSpc>
                          <a:spcPts val="860"/>
                        </a:lnSpc>
                        <a:spcBef>
                          <a:spcPts val="155"/>
                        </a:spcBef>
                      </a:pPr>
                      <a:r>
                        <a:rPr lang="en-GB" sz="850" noProof="0" dirty="0">
                          <a:latin typeface="Arial"/>
                          <a:cs typeface="Arial"/>
                        </a:rPr>
                        <a:t>Q50.</a:t>
                      </a:r>
                      <a:r>
                        <a:rPr lang="en-GB" sz="850" spc="-30" noProof="0" dirty="0">
                          <a:latin typeface="Arial"/>
                          <a:cs typeface="Arial"/>
                        </a:rPr>
                        <a:t> </a:t>
                      </a:r>
                      <a:r>
                        <a:rPr lang="en-GB" sz="850" noProof="0" dirty="0">
                          <a:latin typeface="Arial"/>
                          <a:cs typeface="Arial"/>
                        </a:rPr>
                        <a:t>During</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got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7" name="ltc_status_tbl_section12"/>
          <p:cNvGraphicFramePr>
            <a:graphicFrameLocks noGrp="1"/>
          </p:cNvGraphicFramePr>
          <p:nvPr>
            <p:extLst>
              <p:ext uri="{D42A27DB-BD31-4B8C-83A1-F6EECF244321}">
                <p14:modId xmlns:p14="http://schemas.microsoft.com/office/powerpoint/2010/main" val="2983396999"/>
              </p:ext>
            </p:extLst>
          </p:nvPr>
        </p:nvGraphicFramePr>
        <p:xfrm>
          <a:off x="429133" y="8615971"/>
          <a:ext cx="6773143" cy="11891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ts val="1180"/>
                        </a:lnSpc>
                        <a:tabLst>
                          <a:tab pos="4022725" algn="l"/>
                        </a:tabLst>
                      </a:pPr>
                      <a:r>
                        <a:rPr lang="en-GB" sz="1575" b="1" spc="-30" baseline="-7936" noProof="0" dirty="0">
                          <a:solidFill>
                            <a:srgbClr val="336E9F"/>
                          </a:solidFill>
                          <a:latin typeface="Arial"/>
                          <a:cs typeface="Arial"/>
                        </a:rPr>
                        <a:t>CARE</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89" baseline="-7936" noProof="0" dirty="0">
                          <a:solidFill>
                            <a:srgbClr val="336E9F"/>
                          </a:solidFill>
                          <a:latin typeface="Arial"/>
                          <a:cs typeface="Arial"/>
                        </a:rPr>
                        <a:t> </a:t>
                      </a:r>
                      <a:r>
                        <a:rPr lang="en-GB" sz="1575" b="1" spc="-30" baseline="-7936" noProof="0" dirty="0">
                          <a:solidFill>
                            <a:srgbClr val="336E9F"/>
                          </a:solidFill>
                          <a:latin typeface="Arial"/>
                          <a:cs typeface="Arial"/>
                        </a:rPr>
                        <a:t>YOUR</a:t>
                      </a:r>
                      <a:r>
                        <a:rPr lang="en-GB" sz="1575" b="1" spc="-82" baseline="-7936" noProof="0" dirty="0">
                          <a:solidFill>
                            <a:srgbClr val="336E9F"/>
                          </a:solidFill>
                          <a:latin typeface="Arial"/>
                          <a:cs typeface="Arial"/>
                        </a:rPr>
                        <a:t> </a:t>
                      </a:r>
                      <a:r>
                        <a:rPr lang="en-GB" sz="1575" b="1" baseline="-7936" noProof="0" dirty="0">
                          <a:solidFill>
                            <a:srgbClr val="336E9F"/>
                          </a:solidFill>
                          <a:latin typeface="Arial"/>
                          <a:cs typeface="Arial"/>
                        </a:rPr>
                        <a:t>GP</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PRACTICE</a:t>
                      </a:r>
                      <a:r>
                        <a:rPr lang="en-GB" sz="1575" b="1" baseline="-7936" noProof="0" dirty="0">
                          <a:solidFill>
                            <a:srgbClr val="336E9F"/>
                          </a:solidFill>
                          <a:latin typeface="Arial"/>
                          <a:cs typeface="Arial"/>
                        </a:rPr>
                        <a:t>	</a:t>
                      </a:r>
                      <a:r>
                        <a:rPr lang="en-GB" sz="850" spc="-10" noProof="0" dirty="0">
                          <a:latin typeface="Arial"/>
                          <a:cs typeface="Arial"/>
                        </a:rPr>
                        <a:t>Long-</a:t>
                      </a:r>
                      <a:r>
                        <a:rPr lang="en-GB" sz="850" noProof="0" dirty="0">
                          <a:latin typeface="Arial"/>
                          <a:cs typeface="Arial"/>
                        </a:rPr>
                        <a:t>term</a:t>
                      </a:r>
                      <a:r>
                        <a:rPr lang="en-GB" sz="850" spc="-15" noProof="0" dirty="0">
                          <a:latin typeface="Arial"/>
                          <a:cs typeface="Arial"/>
                        </a:rPr>
                        <a:t> </a:t>
                      </a:r>
                      <a:r>
                        <a:rPr lang="en-GB" sz="850" noProof="0" dirty="0">
                          <a:latin typeface="Arial"/>
                          <a:cs typeface="Arial"/>
                        </a:rPr>
                        <a:t>condition</a:t>
                      </a:r>
                      <a:r>
                        <a:rPr lang="en-GB" sz="850" spc="-10" noProof="0" dirty="0">
                          <a:latin typeface="Arial"/>
                          <a:cs typeface="Arial"/>
                        </a:rPr>
                        <a:t> status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46%</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6065">
                <a:tc>
                  <a:txBody>
                    <a:bodyPr/>
                    <a:lstStyle/>
                    <a:p>
                      <a:pPr marL="27940" marR="187960">
                        <a:lnSpc>
                          <a:spcPts val="860"/>
                        </a:lnSpc>
                        <a:spcBef>
                          <a:spcPts val="155"/>
                        </a:spcBef>
                      </a:pPr>
                      <a:r>
                        <a:rPr lang="en-GB" sz="850" noProof="0" dirty="0">
                          <a:latin typeface="Arial"/>
                          <a:cs typeface="Arial"/>
                        </a:rPr>
                        <a:t>Q52.</a:t>
                      </a:r>
                      <a:r>
                        <a:rPr lang="en-GB" sz="850" spc="-20"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14" name="object 2">
            <a:extLst>
              <a:ext uri="{FF2B5EF4-FFF2-40B4-BE49-F238E27FC236}">
                <a16:creationId xmlns:a16="http://schemas.microsoft.com/office/drawing/2014/main" id="{84E56599-ED1C-A2ED-537D-FFD8ED8B343C}"/>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421DED91-06F1-20AE-2A50-6C3CF9E43B4A}"/>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C0133D01-56E2-BDA1-1E72-36763CAE753C}"/>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0" name="Group 9">
            <a:extLst>
              <a:ext uri="{FF2B5EF4-FFF2-40B4-BE49-F238E27FC236}">
                <a16:creationId xmlns:a16="http://schemas.microsoft.com/office/drawing/2014/main" id="{437FEDF8-B802-AA00-7F9F-E5EB750744E2}"/>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1" name="object 4">
              <a:hlinkClick r:id="rId2" action="ppaction://hlinksldjump"/>
              <a:extLst>
                <a:ext uri="{FF2B5EF4-FFF2-40B4-BE49-F238E27FC236}">
                  <a16:creationId xmlns:a16="http://schemas.microsoft.com/office/drawing/2014/main" id="{45201768-96D7-8E11-1276-F7CEBA54E67B}"/>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2" name="object 3">
              <a:hlinkClick r:id="rId2" action="ppaction://hlinksldjump"/>
              <a:extLst>
                <a:ext uri="{FF2B5EF4-FFF2-40B4-BE49-F238E27FC236}">
                  <a16:creationId xmlns:a16="http://schemas.microsoft.com/office/drawing/2014/main" id="{474D8A69-EF95-BBB2-50E5-A8B5E6E0B4C3}"/>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 name="Slide Number Placeholder 1">
            <a:extLst>
              <a:ext uri="{FF2B5EF4-FFF2-40B4-BE49-F238E27FC236}">
                <a16:creationId xmlns:a16="http://schemas.microsoft.com/office/drawing/2014/main" id="{65D8C282-8881-ADF8-FACE-924EE0D0DF1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FABA2BA-510A-4C52-9055-8C235712BFEB}" type="slidenum">
              <a:rPr lang="en-GB" spc="-25" noProof="0" smtClean="0"/>
              <a:t>46</a:t>
            </a:fld>
            <a:endParaRPr lang="en-GB" spc="-25" noProof="0" dirty="0"/>
          </a:p>
        </p:txBody>
      </p:sp>
      <p:sp>
        <p:nvSpPr>
          <p:cNvPr id="13" name="object 1">
            <a:extLst>
              <a:ext uri="{FF2B5EF4-FFF2-40B4-BE49-F238E27FC236}">
                <a16:creationId xmlns:a16="http://schemas.microsoft.com/office/drawing/2014/main" id="{99003ACA-3BD5-C661-BDA3-CD91ED7F24B2}"/>
              </a:ext>
            </a:extLst>
          </p:cNvPr>
          <p:cNvSpPr txBox="1">
            <a:spLocks noGrp="1"/>
          </p:cNvSpPr>
          <p:nvPr>
            <p:ph type="title" idx="4294967295"/>
          </p:nvPr>
        </p:nvSpPr>
        <p:spPr>
          <a:xfrm>
            <a:off x="428814" y="878701"/>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Long-term condition status 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ltc_status_tbl_section13">
            <a:extLst>
              <a:ext uri="{C183D7F6-B498-43B3-948B-1728B52AA6E4}">
                <adec:decorative xmlns:adec="http://schemas.microsoft.com/office/drawing/2017/decorative" val="0"/>
              </a:ext>
            </a:extLst>
          </p:cNvPr>
          <p:cNvGraphicFramePr>
            <a:graphicFrameLocks noGrp="1"/>
          </p:cNvGraphicFramePr>
          <p:nvPr>
            <p:extLst>
              <p:ext uri="{D42A27DB-BD31-4B8C-83A1-F6EECF244321}">
                <p14:modId xmlns:p14="http://schemas.microsoft.com/office/powerpoint/2010/main" val="3674754298"/>
              </p:ext>
            </p:extLst>
          </p:nvPr>
        </p:nvGraphicFramePr>
        <p:xfrm>
          <a:off x="429133" y="1737454"/>
          <a:ext cx="6773143" cy="146240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7960">
                <a:tc gridSpan="5">
                  <a:txBody>
                    <a:bodyPr/>
                    <a:lstStyle/>
                    <a:p>
                      <a:pPr marL="27940">
                        <a:lnSpc>
                          <a:spcPct val="100000"/>
                        </a:lnSpc>
                        <a:spcBef>
                          <a:spcPts val="45"/>
                        </a:spcBef>
                        <a:tabLst>
                          <a:tab pos="4022725" algn="l"/>
                        </a:tabLst>
                      </a:pPr>
                      <a:r>
                        <a:rPr lang="en-GB" sz="1050" b="1" spc="-20" noProof="0" dirty="0">
                          <a:solidFill>
                            <a:srgbClr val="336E9F"/>
                          </a:solidFill>
                          <a:latin typeface="Arial"/>
                          <a:cs typeface="Arial"/>
                        </a:rPr>
                        <a:t>LIVING</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WITH</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BEYOND</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CANCER</a:t>
                      </a:r>
                      <a:r>
                        <a:rPr lang="en-GB" sz="1050" b="1" noProof="0" dirty="0">
                          <a:solidFill>
                            <a:srgbClr val="336E9F"/>
                          </a:solidFill>
                          <a:latin typeface="Arial"/>
                          <a:cs typeface="Arial"/>
                        </a:rPr>
                        <a:t>	</a:t>
                      </a:r>
                      <a:r>
                        <a:rPr lang="en-GB" sz="1275" spc="-15" baseline="9803" noProof="0" dirty="0">
                          <a:latin typeface="Arial"/>
                          <a:cs typeface="Arial"/>
                        </a:rPr>
                        <a:t>Long-</a:t>
                      </a:r>
                      <a:r>
                        <a:rPr lang="en-GB" sz="1275" baseline="9803" noProof="0" dirty="0">
                          <a:latin typeface="Arial"/>
                          <a:cs typeface="Arial"/>
                        </a:rPr>
                        <a:t>term</a:t>
                      </a:r>
                      <a:r>
                        <a:rPr lang="en-GB" sz="1275" spc="-22" baseline="9803" noProof="0" dirty="0">
                          <a:latin typeface="Arial"/>
                          <a:cs typeface="Arial"/>
                        </a:rPr>
                        <a:t> </a:t>
                      </a:r>
                      <a:r>
                        <a:rPr lang="en-GB" sz="1275" baseline="9803" noProof="0" dirty="0">
                          <a:latin typeface="Arial"/>
                          <a:cs typeface="Arial"/>
                        </a:rPr>
                        <a:t>condition</a:t>
                      </a:r>
                      <a:r>
                        <a:rPr lang="en-GB" sz="1275" spc="-15" baseline="9803" noProof="0" dirty="0">
                          <a:latin typeface="Arial"/>
                          <a:cs typeface="Arial"/>
                        </a:rPr>
                        <a:t> status</a:t>
                      </a:r>
                      <a:endParaRPr lang="en-GB" sz="1275" baseline="9803"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Yes</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No</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get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3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a:cs typeface="Arial"/>
                        </a:rPr>
                        <a:t>Q54.</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5" noProof="0" dirty="0">
                          <a:latin typeface="Arial"/>
                          <a:cs typeface="Arial"/>
                        </a:rPr>
                        <a:t> was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5"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follow</a:t>
                      </a:r>
                      <a:r>
                        <a:rPr lang="en-GB" sz="850" spc="-2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spc="-10" noProof="0" dirty="0">
                          <a:latin typeface="Arial"/>
                          <a:cs typeface="Arial"/>
                        </a:rPr>
                        <a:t>appointment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5285">
                <a:tc>
                  <a:txBody>
                    <a:bodyPr/>
                    <a:lstStyle/>
                    <a:p>
                      <a:pPr marL="27940" marR="301625" algn="just">
                        <a:lnSpc>
                          <a:spcPts val="860"/>
                        </a:lnSpc>
                        <a:spcBef>
                          <a:spcPts val="155"/>
                        </a:spcBef>
                      </a:pPr>
                      <a:r>
                        <a:rPr lang="en-GB" sz="850" noProof="0" dirty="0">
                          <a:latin typeface="Arial"/>
                          <a:cs typeface="Arial"/>
                        </a:rPr>
                        <a:t>Q55.</a:t>
                      </a:r>
                      <a:r>
                        <a:rPr lang="en-GB" sz="850" spc="-3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possibility</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spc="-25" noProof="0" dirty="0">
                          <a:latin typeface="Arial"/>
                          <a:cs typeface="Arial"/>
                        </a:rPr>
                        <a:t>or </a:t>
                      </a:r>
                      <a:r>
                        <a:rPr lang="en-GB" sz="850" spc="-10" noProof="0" dirty="0">
                          <a:latin typeface="Arial"/>
                          <a:cs typeface="Arial"/>
                        </a:rPr>
                        <a:t>spreading</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5" name="ltc_status_tbl_section14"/>
          <p:cNvGraphicFramePr>
            <a:graphicFrameLocks noGrp="1"/>
          </p:cNvGraphicFramePr>
          <p:nvPr>
            <p:extLst>
              <p:ext uri="{D42A27DB-BD31-4B8C-83A1-F6EECF244321}">
                <p14:modId xmlns:p14="http://schemas.microsoft.com/office/powerpoint/2010/main" val="2054928196"/>
              </p:ext>
            </p:extLst>
          </p:nvPr>
        </p:nvGraphicFramePr>
        <p:xfrm>
          <a:off x="429133" y="3400613"/>
          <a:ext cx="6773143" cy="123825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995044">
                  <a:extLst>
                    <a:ext uri="{9D8B030D-6E8A-4147-A177-3AD203B41FA5}">
                      <a16:colId xmlns:a16="http://schemas.microsoft.com/office/drawing/2014/main" val="20001"/>
                    </a:ext>
                  </a:extLst>
                </a:gridCol>
                <a:gridCol w="995045">
                  <a:extLst>
                    <a:ext uri="{9D8B030D-6E8A-4147-A177-3AD203B41FA5}">
                      <a16:colId xmlns:a16="http://schemas.microsoft.com/office/drawing/2014/main" val="20002"/>
                    </a:ext>
                  </a:extLst>
                </a:gridCol>
                <a:gridCol w="995045">
                  <a:extLst>
                    <a:ext uri="{9D8B030D-6E8A-4147-A177-3AD203B41FA5}">
                      <a16:colId xmlns:a16="http://schemas.microsoft.com/office/drawing/2014/main" val="20003"/>
                    </a:ext>
                  </a:extLst>
                </a:gridCol>
                <a:gridCol w="994409">
                  <a:extLst>
                    <a:ext uri="{9D8B030D-6E8A-4147-A177-3AD203B41FA5}">
                      <a16:colId xmlns:a16="http://schemas.microsoft.com/office/drawing/2014/main" val="20004"/>
                    </a:ext>
                  </a:extLst>
                </a:gridCol>
              </a:tblGrid>
              <a:tr h="188595">
                <a:tc gridSpan="5">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OVERALL</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NHS</a:t>
                      </a:r>
                      <a:r>
                        <a:rPr lang="en-GB" sz="1575" b="1" spc="-52"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CARE</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condition</a:t>
                      </a:r>
                      <a:r>
                        <a:rPr lang="en-GB" sz="850" spc="-10" noProof="0" dirty="0">
                          <a:latin typeface="Arial" panose="020B0604020202020204" pitchFamily="34" charset="0"/>
                          <a:cs typeface="Arial" panose="020B0604020202020204" pitchFamily="34" charset="0"/>
                        </a:rPr>
                        <a:t> status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Yes</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panose="020B0604020202020204" pitchFamily="34" charset="0"/>
                          <a:cs typeface="Arial" panose="020B0604020202020204" pitchFamily="34" charset="0"/>
                        </a:rPr>
                        <a:t>No</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panose="020B0604020202020204" pitchFamily="34" charset="0"/>
                          <a:cs typeface="Arial" panose="020B0604020202020204" pitchFamily="34" charset="0"/>
                        </a:rPr>
                        <a:t>All</a:t>
                      </a: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whole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worked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together</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Administration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good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good</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panose="020B0604020202020204" pitchFamily="34" charset="0"/>
                          <a:cs typeface="Arial" panose="020B0604020202020204" pitchFamily="34" charset="0"/>
                        </a:rPr>
                        <a:t>Q58.</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research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opportunities</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discussed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6065">
                <a:tc>
                  <a:txBody>
                    <a:bodyPr/>
                    <a:lstStyle/>
                    <a:p>
                      <a:pPr marL="27940" marR="89535">
                        <a:lnSpc>
                          <a:spcPts val="860"/>
                        </a:lnSpc>
                        <a:spcBef>
                          <a:spcPts val="155"/>
                        </a:spcBef>
                      </a:pPr>
                      <a:r>
                        <a:rPr lang="en-GB" sz="850" noProof="0" dirty="0">
                          <a:latin typeface="Arial" panose="020B0604020202020204" pitchFamily="34" charset="0"/>
                          <a:cs typeface="Arial" panose="020B0604020202020204" pitchFamily="34" charset="0"/>
                        </a:rPr>
                        <a:t>Q59.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average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rating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scored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very </a:t>
                      </a:r>
                      <a:r>
                        <a:rPr lang="en-GB" sz="850" noProof="0" dirty="0">
                          <a:latin typeface="Arial" panose="020B0604020202020204" pitchFamily="34" charset="0"/>
                          <a:cs typeface="Arial" panose="020B0604020202020204" pitchFamily="34" charset="0"/>
                        </a:rPr>
                        <a:t>poor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good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2" name="object 2">
            <a:extLst>
              <a:ext uri="{FF2B5EF4-FFF2-40B4-BE49-F238E27FC236}">
                <a16:creationId xmlns:a16="http://schemas.microsoft.com/office/drawing/2014/main" id="{7282B633-4F4B-54F1-67D8-78426903F4F9}"/>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F7CB09AD-D09E-654F-C4D7-D79DA316C2D5}"/>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B1280AC4-F8B6-20C7-D8DB-593716F5C6AC}"/>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9F944CC7-24F0-CF7F-90F9-0B4933469596}"/>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9" name="object 4">
              <a:hlinkClick r:id="rId2" action="ppaction://hlinksldjump"/>
              <a:extLst>
                <a:ext uri="{FF2B5EF4-FFF2-40B4-BE49-F238E27FC236}">
                  <a16:creationId xmlns:a16="http://schemas.microsoft.com/office/drawing/2014/main" id="{C686F68A-A709-2C40-5E48-73F04BBF5F5C}"/>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0" name="object 3">
              <a:hlinkClick r:id="rId2" action="ppaction://hlinksldjump"/>
              <a:extLst>
                <a:ext uri="{FF2B5EF4-FFF2-40B4-BE49-F238E27FC236}">
                  <a16:creationId xmlns:a16="http://schemas.microsoft.com/office/drawing/2014/main" id="{3CBEDD84-FF19-CFE8-B9DC-CF50CED6245C}"/>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671C9EFB-7E03-CE5F-5B31-160DC638F394}"/>
            </a:ext>
          </a:extLst>
        </p:cNvPr>
        <p:cNvGrpSpPr/>
        <p:nvPr/>
      </p:nvGrpSpPr>
      <p:grpSpPr>
        <a:xfrm>
          <a:off x="0" y="0"/>
          <a:ext cx="0" cy="0"/>
          <a:chOff x="0" y="0"/>
          <a:chExt cx="0" cy="0"/>
        </a:xfrm>
      </p:grpSpPr>
      <p:sp>
        <p:nvSpPr>
          <p:cNvPr id="20" name="Slide Number Placeholder 1">
            <a:extLst>
              <a:ext uri="{FF2B5EF4-FFF2-40B4-BE49-F238E27FC236}">
                <a16:creationId xmlns:a16="http://schemas.microsoft.com/office/drawing/2014/main" id="{EE166987-6A0E-30C2-D0A8-E30218DB2D1D}"/>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12259D8-B2C7-4AF0-A8AE-B1EB09E8CAF2}" type="slidenum">
              <a:rPr lang="en-GB" spc="-25" noProof="0" smtClean="0"/>
              <a:t>47</a:t>
            </a:fld>
            <a:endParaRPr lang="en-GB" spc="-25" noProof="0" dirty="0"/>
          </a:p>
        </p:txBody>
      </p:sp>
      <p:sp>
        <p:nvSpPr>
          <p:cNvPr id="18" name="object 1">
            <a:extLst>
              <a:ext uri="{FF2B5EF4-FFF2-40B4-BE49-F238E27FC236}">
                <a16:creationId xmlns:a16="http://schemas.microsoft.com/office/drawing/2014/main" id="{8DDAB896-7316-AD19-6F93-EB2F781364E7}"/>
              </a:ext>
            </a:extLst>
          </p:cNvPr>
          <p:cNvSpPr txBox="1">
            <a:spLocks noGrp="1"/>
          </p:cNvSpPr>
          <p:nvPr>
            <p:ph type="title" idx="4294967295"/>
          </p:nvPr>
        </p:nvSpPr>
        <p:spPr>
          <a:xfrm>
            <a:off x="428814" y="878701"/>
            <a:ext cx="42638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Number of long-term conditions 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22" name="ltc_5group_tbl_section1">
            <a:extLst>
              <a:ext uri="{FF2B5EF4-FFF2-40B4-BE49-F238E27FC236}">
                <a16:creationId xmlns:a16="http://schemas.microsoft.com/office/drawing/2014/main" id="{4C042F90-707E-7478-E3E2-2E81BCC7F258}"/>
              </a:ext>
            </a:extLst>
          </p:cNvPr>
          <p:cNvGraphicFramePr>
            <a:graphicFrameLocks noGrp="1"/>
          </p:cNvGraphicFramePr>
          <p:nvPr>
            <p:extLst>
              <p:ext uri="{D42A27DB-BD31-4B8C-83A1-F6EECF244321}">
                <p14:modId xmlns:p14="http://schemas.microsoft.com/office/powerpoint/2010/main" val="1741116705"/>
              </p:ext>
            </p:extLst>
          </p:nvPr>
        </p:nvGraphicFramePr>
        <p:xfrm>
          <a:off x="428815" y="1703705"/>
          <a:ext cx="6771599" cy="1236855"/>
        </p:xfrm>
        <a:graphic>
          <a:graphicData uri="http://schemas.openxmlformats.org/drawingml/2006/table">
            <a:tbl>
              <a:tblPr firstRow="1" bandRow="1">
                <a:tableStyleId>{2D5ABB26-0587-4C30-8999-92F81FD0307C}</a:tableStyleId>
              </a:tblPr>
              <a:tblGrid>
                <a:gridCol w="2791800">
                  <a:extLst>
                    <a:ext uri="{9D8B030D-6E8A-4147-A177-3AD203B41FA5}">
                      <a16:colId xmlns:a16="http://schemas.microsoft.com/office/drawing/2014/main" val="20000"/>
                    </a:ext>
                  </a:extLst>
                </a:gridCol>
                <a:gridCol w="663300">
                  <a:extLst>
                    <a:ext uri="{9D8B030D-6E8A-4147-A177-3AD203B41FA5}">
                      <a16:colId xmlns:a16="http://schemas.microsoft.com/office/drawing/2014/main" val="20001"/>
                    </a:ext>
                  </a:extLst>
                </a:gridCol>
                <a:gridCol w="663300">
                  <a:extLst>
                    <a:ext uri="{9D8B030D-6E8A-4147-A177-3AD203B41FA5}">
                      <a16:colId xmlns:a16="http://schemas.microsoft.com/office/drawing/2014/main" val="20002"/>
                    </a:ext>
                  </a:extLst>
                </a:gridCol>
                <a:gridCol w="663300">
                  <a:extLst>
                    <a:ext uri="{9D8B030D-6E8A-4147-A177-3AD203B41FA5}">
                      <a16:colId xmlns:a16="http://schemas.microsoft.com/office/drawing/2014/main" val="20004"/>
                    </a:ext>
                  </a:extLst>
                </a:gridCol>
                <a:gridCol w="663300">
                  <a:extLst>
                    <a:ext uri="{9D8B030D-6E8A-4147-A177-3AD203B41FA5}">
                      <a16:colId xmlns:a16="http://schemas.microsoft.com/office/drawing/2014/main" val="20005"/>
                    </a:ext>
                  </a:extLst>
                </a:gridCol>
                <a:gridCol w="663300">
                  <a:extLst>
                    <a:ext uri="{9D8B030D-6E8A-4147-A177-3AD203B41FA5}">
                      <a16:colId xmlns:a16="http://schemas.microsoft.com/office/drawing/2014/main" val="20006"/>
                    </a:ext>
                  </a:extLst>
                </a:gridCol>
                <a:gridCol w="663299">
                  <a:extLst>
                    <a:ext uri="{9D8B030D-6E8A-4147-A177-3AD203B41FA5}">
                      <a16:colId xmlns:a16="http://schemas.microsoft.com/office/drawing/2014/main" val="20007"/>
                    </a:ext>
                  </a:extLst>
                </a:gridCol>
              </a:tblGrid>
              <a:tr h="187200">
                <a:tc gridSpan="7">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SUPPORT</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FROM</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67" baseline="-7936" noProof="0" dirty="0">
                          <a:solidFill>
                            <a:srgbClr val="336E9F"/>
                          </a:solidFill>
                          <a:latin typeface="Arial" panose="020B0604020202020204" pitchFamily="34" charset="0"/>
                          <a:cs typeface="Arial" panose="020B0604020202020204" pitchFamily="34" charset="0"/>
                        </a:rPr>
                        <a:t> </a:t>
                      </a:r>
                      <a:r>
                        <a:rPr lang="en-GB" sz="1575" b="1" baseline="-7936" noProof="0" dirty="0">
                          <a:solidFill>
                            <a:srgbClr val="336E9F"/>
                          </a:solidFill>
                          <a:latin typeface="Arial" panose="020B0604020202020204" pitchFamily="34" charset="0"/>
                          <a:cs typeface="Arial" panose="020B0604020202020204" pitchFamily="34" charset="0"/>
                        </a:rPr>
                        <a:t>GP</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PRACTICE</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noFill/>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panose="020B0604020202020204" pitchFamily="34" charset="0"/>
                          <a:cs typeface="Arial" panose="020B0604020202020204" pitchFamily="34" charset="0"/>
                        </a:rPr>
                        <a:t>Q2.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spoke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primary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professional </a:t>
                      </a:r>
                      <a:r>
                        <a:rPr lang="en-GB" sz="850" noProof="0" dirty="0">
                          <a:latin typeface="Arial" panose="020B0604020202020204" pitchFamily="34" charset="0"/>
                          <a:cs typeface="Arial" panose="020B0604020202020204" pitchFamily="34" charset="0"/>
                        </a:rPr>
                        <a:t>once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twice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6065">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Referral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21" name="ltc_5group_tbl_section2">
            <a:extLst>
              <a:ext uri="{FF2B5EF4-FFF2-40B4-BE49-F238E27FC236}">
                <a16:creationId xmlns:a16="http://schemas.microsoft.com/office/drawing/2014/main" id="{6B91E9AF-A4EF-B6C6-1163-4D87727929E9}"/>
              </a:ext>
            </a:extLst>
          </p:cNvPr>
          <p:cNvGraphicFramePr>
            <a:graphicFrameLocks noGrp="1"/>
          </p:cNvGraphicFramePr>
          <p:nvPr>
            <p:extLst>
              <p:ext uri="{D42A27DB-BD31-4B8C-83A1-F6EECF244321}">
                <p14:modId xmlns:p14="http://schemas.microsoft.com/office/powerpoint/2010/main" val="3788230759"/>
              </p:ext>
            </p:extLst>
          </p:nvPr>
        </p:nvGraphicFramePr>
        <p:xfrm>
          <a:off x="428814" y="3101277"/>
          <a:ext cx="6768000" cy="203327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8595">
                <a:tc gridSpan="7">
                  <a:txBody>
                    <a:bodyPr/>
                    <a:lstStyle/>
                    <a:p>
                      <a:pPr marL="27940">
                        <a:lnSpc>
                          <a:spcPts val="1180"/>
                        </a:lnSpc>
                        <a:tabLst>
                          <a:tab pos="3877310" algn="l"/>
                        </a:tabLst>
                      </a:pPr>
                      <a:r>
                        <a:rPr lang="en-GB" sz="1575" b="1" spc="-30" baseline="-7936" noProof="0" dirty="0">
                          <a:solidFill>
                            <a:srgbClr val="336E9F"/>
                          </a:solidFill>
                          <a:latin typeface="Arial"/>
                          <a:cs typeface="Arial"/>
                        </a:rPr>
                        <a:t>DIAGNOSTIC </a:t>
                      </a:r>
                      <a:r>
                        <a:rPr lang="en-GB" sz="1575" b="1" spc="-15" baseline="-7936" noProof="0" dirty="0">
                          <a:solidFill>
                            <a:srgbClr val="336E9F"/>
                          </a:solidFill>
                          <a:latin typeface="Arial"/>
                          <a:cs typeface="Arial"/>
                        </a:rPr>
                        <a:t>TESTS</a:t>
                      </a:r>
                      <a:r>
                        <a:rPr lang="en-GB" sz="1575" b="1" baseline="-7936" noProof="0" dirty="0">
                          <a:solidFill>
                            <a:srgbClr val="336E9F"/>
                          </a:solidFill>
                          <a:latin typeface="Arial"/>
                          <a:cs typeface="Arial"/>
                        </a:rPr>
                        <a:t>	</a:t>
                      </a:r>
                      <a:r>
                        <a:rPr lang="en-GB" sz="850" spc="-10" noProof="0" dirty="0">
                          <a:latin typeface="Arial"/>
                          <a:cs typeface="Arial"/>
                        </a:rPr>
                        <a:t>Number of long-term conditions</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One long-term condition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Two long-term conditions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Three or more long-term conditions</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a:cs typeface="Arial"/>
                        </a:rPr>
                        <a:t>No long-term condition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a:cs typeface="Arial"/>
                        </a:rPr>
                        <a:t>Q5.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advance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a:cs typeface="Arial"/>
                        </a:rPr>
                        <a:t>Q6.</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appeared</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20" noProof="0" dirty="0">
                          <a:latin typeface="Arial"/>
                          <a:cs typeface="Arial"/>
                        </a:rPr>
                        <a:t>have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needed</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a:cs typeface="Arial"/>
                        </a:rPr>
                        <a:t>Q7.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spc="-10" noProof="0" dirty="0">
                          <a:latin typeface="Arial"/>
                          <a:cs typeface="Arial"/>
                        </a:rPr>
                        <a:t>diagnostic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spc="-10" noProof="0" dirty="0">
                          <a:latin typeface="Arial"/>
                          <a:cs typeface="Arial"/>
                        </a:rPr>
                        <a:t>right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a:cs typeface="Arial"/>
                        </a:rPr>
                        <a:t>Q8.</a:t>
                      </a:r>
                      <a:r>
                        <a:rPr lang="en-GB" sz="850" spc="-20" noProof="0" dirty="0">
                          <a:latin typeface="Arial"/>
                          <a:cs typeface="Arial"/>
                        </a:rPr>
                        <a:t> </a:t>
                      </a:r>
                      <a:r>
                        <a:rPr lang="en-GB" sz="850" noProof="0" dirty="0">
                          <a:latin typeface="Arial"/>
                          <a:cs typeface="Arial"/>
                        </a:rPr>
                        <a:t>Diagnostic</a:t>
                      </a:r>
                      <a:r>
                        <a:rPr lang="en-GB" sz="850" spc="-20" noProof="0" dirty="0">
                          <a:latin typeface="Arial"/>
                          <a:cs typeface="Arial"/>
                        </a:rPr>
                        <a:t> </a:t>
                      </a:r>
                      <a:r>
                        <a:rPr lang="en-GB" sz="850" noProof="0" dirty="0">
                          <a:latin typeface="Arial"/>
                          <a:cs typeface="Arial"/>
                        </a:rPr>
                        <a:t>test</a:t>
                      </a:r>
                      <a:r>
                        <a:rPr lang="en-GB" sz="850" spc="-20" noProof="0" dirty="0">
                          <a:latin typeface="Arial"/>
                          <a:cs typeface="Arial"/>
                        </a:rPr>
                        <a:t> </a:t>
                      </a:r>
                      <a:r>
                        <a:rPr lang="en-GB" sz="850" noProof="0" dirty="0">
                          <a:latin typeface="Arial"/>
                          <a:cs typeface="Arial"/>
                        </a:rPr>
                        <a:t>results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205740">
                        <a:lnSpc>
                          <a:spcPts val="860"/>
                        </a:lnSpc>
                        <a:spcBef>
                          <a:spcPts val="155"/>
                        </a:spcBef>
                      </a:pPr>
                      <a:r>
                        <a:rPr lang="en-GB" sz="850" noProof="0" dirty="0">
                          <a:latin typeface="Arial"/>
                          <a:cs typeface="Arial"/>
                        </a:rPr>
                        <a:t>Q9.</a:t>
                      </a:r>
                      <a:r>
                        <a:rPr lang="en-GB" sz="850" spc="-20"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privacy</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spc="-10" noProof="0" dirty="0">
                          <a:latin typeface="Arial"/>
                          <a:cs typeface="Arial"/>
                        </a:rPr>
                        <a:t>patient </a:t>
                      </a:r>
                      <a:r>
                        <a:rPr lang="en-GB" sz="850" noProof="0" dirty="0">
                          <a:latin typeface="Arial"/>
                          <a:cs typeface="Arial"/>
                        </a:rPr>
                        <a:t>when</a:t>
                      </a:r>
                      <a:r>
                        <a:rPr lang="en-GB" sz="850" spc="-30" noProof="0" dirty="0">
                          <a:latin typeface="Arial"/>
                          <a:cs typeface="Arial"/>
                        </a:rPr>
                        <a:t> </a:t>
                      </a:r>
                      <a:r>
                        <a:rPr lang="en-GB" sz="850" noProof="0" dirty="0">
                          <a:latin typeface="Arial"/>
                          <a:cs typeface="Arial"/>
                        </a:rPr>
                        <a:t>receiving</a:t>
                      </a:r>
                      <a:r>
                        <a:rPr lang="en-GB" sz="850" spc="-25" noProof="0" dirty="0">
                          <a:latin typeface="Arial"/>
                          <a:cs typeface="Arial"/>
                        </a:rPr>
                        <a:t> </a:t>
                      </a:r>
                      <a:r>
                        <a:rPr lang="en-GB" sz="850" noProof="0" dirty="0">
                          <a:latin typeface="Arial"/>
                          <a:cs typeface="Arial"/>
                        </a:rPr>
                        <a:t>diagnostic</a:t>
                      </a:r>
                      <a:r>
                        <a:rPr lang="en-GB" sz="850" spc="-25" noProof="0" dirty="0">
                          <a:latin typeface="Arial"/>
                          <a:cs typeface="Arial"/>
                        </a:rPr>
                        <a:t> </a:t>
                      </a:r>
                      <a:r>
                        <a:rPr lang="en-GB" sz="850" noProof="0" dirty="0">
                          <a:latin typeface="Arial"/>
                          <a:cs typeface="Arial"/>
                        </a:rPr>
                        <a:t>test</a:t>
                      </a:r>
                      <a:r>
                        <a:rPr lang="en-GB" sz="850" spc="-30" noProof="0" dirty="0">
                          <a:latin typeface="Arial"/>
                          <a:cs typeface="Arial"/>
                        </a:rPr>
                        <a:t> </a:t>
                      </a:r>
                      <a:r>
                        <a:rPr lang="en-GB" sz="850" spc="-10" noProof="0" dirty="0">
                          <a:latin typeface="Arial"/>
                          <a:cs typeface="Arial"/>
                        </a:rPr>
                        <a:t>results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19" name="ltc_5group_tbl_section3">
            <a:extLst>
              <a:ext uri="{FF2B5EF4-FFF2-40B4-BE49-F238E27FC236}">
                <a16:creationId xmlns:a16="http://schemas.microsoft.com/office/drawing/2014/main" id="{1D390C1F-00B8-82B6-2828-03A759A06F41}"/>
              </a:ext>
            </a:extLst>
          </p:cNvPr>
          <p:cNvGraphicFramePr>
            <a:graphicFrameLocks noGrp="1"/>
          </p:cNvGraphicFramePr>
          <p:nvPr>
            <p:extLst>
              <p:ext uri="{D42A27DB-BD31-4B8C-83A1-F6EECF244321}">
                <p14:modId xmlns:p14="http://schemas.microsoft.com/office/powerpoint/2010/main" val="1295163486"/>
              </p:ext>
            </p:extLst>
          </p:nvPr>
        </p:nvGraphicFramePr>
        <p:xfrm>
          <a:off x="428814" y="5295265"/>
          <a:ext cx="6768000" cy="203263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FINDING</a:t>
                      </a:r>
                      <a:r>
                        <a:rPr lang="en-GB" sz="1575" b="1" spc="-67"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OUT</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THAT</a:t>
                      </a:r>
                      <a:r>
                        <a:rPr lang="en-GB" sz="1575" b="1" spc="-67"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YOU</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HAD</a:t>
                      </a:r>
                      <a:r>
                        <a:rPr lang="en-GB" sz="1575" b="1" spc="-67"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CANCER</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ts val="1180"/>
                        </a:lnSpc>
                        <a:tabLst>
                          <a:tab pos="3877310" algn="l"/>
                        </a:tabLst>
                      </a:pPr>
                      <a:endParaRPr sz="850">
                        <a:latin typeface="Arial"/>
                        <a:cs typeface="Arial"/>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ts val="1180"/>
                        </a:lnSpc>
                        <a:tabLst>
                          <a:tab pos="3877310" algn="l"/>
                        </a:tabLst>
                      </a:pPr>
                      <a:endParaRPr sz="850">
                        <a:latin typeface="Arial"/>
                        <a:cs typeface="Arial"/>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ts val="1180"/>
                        </a:lnSpc>
                        <a:tabLst>
                          <a:tab pos="3877310" algn="l"/>
                        </a:tabLst>
                      </a:pPr>
                      <a:endParaRPr sz="850">
                        <a:latin typeface="Arial"/>
                        <a:cs typeface="Arial"/>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ts val="1180"/>
                        </a:lnSpc>
                        <a:tabLst>
                          <a:tab pos="3877310" algn="l"/>
                        </a:tabLst>
                      </a:pPr>
                      <a:endParaRPr sz="850">
                        <a:latin typeface="Arial"/>
                        <a:cs typeface="Arial"/>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ts val="1180"/>
                        </a:lnSpc>
                        <a:tabLst>
                          <a:tab pos="3877310" algn="l"/>
                        </a:tabLst>
                      </a:pPr>
                      <a:endParaRPr sz="850">
                        <a:latin typeface="Arial"/>
                        <a:cs typeface="Arial"/>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ts val="1180"/>
                        </a:lnSpc>
                        <a:tabLst>
                          <a:tab pos="3877310" algn="l"/>
                        </a:tabLst>
                      </a:pPr>
                      <a:endParaRPr sz="850">
                        <a:latin typeface="Arial"/>
                        <a:cs typeface="Arial"/>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solidFill>
                            <a:srgbClr val="000000"/>
                          </a:solidFill>
                          <a:latin typeface="Arial" panose="020B0604020202020204" pitchFamily="34" charset="0"/>
                          <a:cs typeface="Arial" panose="020B0604020202020204" pitchFamily="34" charset="0"/>
                        </a:rPr>
                        <a:t>Q12.</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Patient</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was</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told</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they</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could</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have</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a</a:t>
                      </a:r>
                      <a:r>
                        <a:rPr lang="en-GB" sz="850" spc="-15"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family </a:t>
                      </a:r>
                      <a:r>
                        <a:rPr lang="en-GB" sz="850" noProof="0" dirty="0">
                          <a:solidFill>
                            <a:srgbClr val="000000"/>
                          </a:solidFill>
                          <a:latin typeface="Arial" panose="020B0604020202020204" pitchFamily="34" charset="0"/>
                          <a:cs typeface="Arial" panose="020B0604020202020204" pitchFamily="34" charset="0"/>
                        </a:rPr>
                        <a:t>member,</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carer</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or</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friend</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with</a:t>
                      </a:r>
                      <a:r>
                        <a:rPr lang="en-GB" sz="850" spc="-1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them</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when</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told</a:t>
                      </a:r>
                      <a:r>
                        <a:rPr lang="en-GB" sz="850" spc="-20"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diagnosis</a:t>
                      </a:r>
                      <a:endParaRPr lang="en-GB" sz="850" noProof="0" dirty="0">
                        <a:solidFill>
                          <a:srgbClr val="000000"/>
                        </a:solidFill>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solidFill>
                            <a:srgbClr val="000000"/>
                          </a:solidFill>
                          <a:latin typeface="Arial" panose="020B0604020202020204" pitchFamily="34" charset="0"/>
                          <a:cs typeface="Arial" panose="020B0604020202020204" pitchFamily="34" charset="0"/>
                        </a:rPr>
                        <a:t>Q13.</a:t>
                      </a:r>
                      <a:r>
                        <a:rPr lang="en-GB" sz="850" spc="-2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Patient</a:t>
                      </a:r>
                      <a:r>
                        <a:rPr lang="en-GB" sz="850" spc="-2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was</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definitely</a:t>
                      </a:r>
                      <a:r>
                        <a:rPr lang="en-GB" sz="850" spc="-2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told</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sensitively</a:t>
                      </a:r>
                      <a:r>
                        <a:rPr lang="en-GB" sz="850" spc="-2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that</a:t>
                      </a:r>
                      <a:r>
                        <a:rPr lang="en-GB" sz="850" spc="-25" noProof="0" dirty="0">
                          <a:solidFill>
                            <a:srgbClr val="000000"/>
                          </a:solidFill>
                          <a:latin typeface="Arial" panose="020B0604020202020204" pitchFamily="34" charset="0"/>
                          <a:cs typeface="Arial" panose="020B0604020202020204" pitchFamily="34" charset="0"/>
                        </a:rPr>
                        <a:t> </a:t>
                      </a:r>
                      <a:r>
                        <a:rPr lang="en-GB" sz="850" spc="-20" noProof="0" dirty="0">
                          <a:solidFill>
                            <a:srgbClr val="000000"/>
                          </a:solidFill>
                          <a:latin typeface="Arial" panose="020B0604020202020204" pitchFamily="34" charset="0"/>
                          <a:cs typeface="Arial" panose="020B0604020202020204" pitchFamily="34" charset="0"/>
                        </a:rPr>
                        <a:t>they </a:t>
                      </a:r>
                      <a:r>
                        <a:rPr lang="en-GB" sz="850" noProof="0" dirty="0">
                          <a:solidFill>
                            <a:srgbClr val="000000"/>
                          </a:solidFill>
                          <a:latin typeface="Arial" panose="020B0604020202020204" pitchFamily="34" charset="0"/>
                          <a:cs typeface="Arial" panose="020B0604020202020204" pitchFamily="34" charset="0"/>
                        </a:rPr>
                        <a:t>had</a:t>
                      </a:r>
                      <a:r>
                        <a:rPr lang="en-GB" sz="850" spc="-15"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cancer</a:t>
                      </a:r>
                      <a:endParaRPr lang="en-GB" sz="850" noProof="0" dirty="0">
                        <a:solidFill>
                          <a:srgbClr val="000000"/>
                        </a:solidFill>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solidFill>
                            <a:srgbClr val="000000"/>
                          </a:solidFill>
                          <a:latin typeface="Arial" panose="020B0604020202020204" pitchFamily="34" charset="0"/>
                          <a:cs typeface="Arial" panose="020B0604020202020204" pitchFamily="34" charset="0"/>
                        </a:rPr>
                        <a:t>Q14.</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Cancer</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diagnosis</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explained</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in</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a</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way</a:t>
                      </a:r>
                      <a:r>
                        <a:rPr lang="en-GB" sz="850" spc="-20"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the</a:t>
                      </a:r>
                      <a:r>
                        <a:rPr lang="en-GB" sz="850" spc="-20"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patient </a:t>
                      </a:r>
                      <a:r>
                        <a:rPr lang="en-GB" sz="850" noProof="0" dirty="0">
                          <a:solidFill>
                            <a:srgbClr val="000000"/>
                          </a:solidFill>
                          <a:latin typeface="Arial" panose="020B0604020202020204" pitchFamily="34" charset="0"/>
                          <a:cs typeface="Arial" panose="020B0604020202020204" pitchFamily="34" charset="0"/>
                        </a:rPr>
                        <a:t>could</a:t>
                      </a:r>
                      <a:r>
                        <a:rPr lang="en-GB" sz="850" spc="-35" noProof="0" dirty="0">
                          <a:solidFill>
                            <a:srgbClr val="000000"/>
                          </a:solidFill>
                          <a:latin typeface="Arial" panose="020B0604020202020204" pitchFamily="34" charset="0"/>
                          <a:cs typeface="Arial" panose="020B0604020202020204" pitchFamily="34" charset="0"/>
                        </a:rPr>
                        <a:t> </a:t>
                      </a:r>
                      <a:r>
                        <a:rPr lang="en-GB" sz="850" noProof="0" dirty="0">
                          <a:solidFill>
                            <a:srgbClr val="000000"/>
                          </a:solidFill>
                          <a:latin typeface="Arial" panose="020B0604020202020204" pitchFamily="34" charset="0"/>
                          <a:cs typeface="Arial" panose="020B0604020202020204" pitchFamily="34" charset="0"/>
                        </a:rPr>
                        <a:t>completely</a:t>
                      </a:r>
                      <a:r>
                        <a:rPr lang="en-GB" sz="850" spc="-30" noProof="0" dirty="0">
                          <a:solidFill>
                            <a:srgbClr val="000000"/>
                          </a:solidFill>
                          <a:latin typeface="Arial" panose="020B0604020202020204" pitchFamily="34" charset="0"/>
                          <a:cs typeface="Arial" panose="020B0604020202020204" pitchFamily="34" charset="0"/>
                        </a:rPr>
                        <a:t> </a:t>
                      </a:r>
                      <a:r>
                        <a:rPr lang="en-GB" sz="850" spc="-10" noProof="0" dirty="0">
                          <a:solidFill>
                            <a:srgbClr val="000000"/>
                          </a:solidFill>
                          <a:latin typeface="Arial" panose="020B0604020202020204" pitchFamily="34" charset="0"/>
                          <a:cs typeface="Arial" panose="020B0604020202020204" pitchFamily="34" charset="0"/>
                        </a:rPr>
                        <a:t>understand</a:t>
                      </a:r>
                      <a:endParaRPr lang="en-GB" sz="850" noProof="0" dirty="0">
                        <a:solidFill>
                          <a:srgbClr val="000000"/>
                        </a:solidFill>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appropriate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16" name="ltc_5group_tbl_section4">
            <a:extLst>
              <a:ext uri="{FF2B5EF4-FFF2-40B4-BE49-F238E27FC236}">
                <a16:creationId xmlns:a16="http://schemas.microsoft.com/office/drawing/2014/main" id="{C753F44B-4EC2-4FDA-A979-192BA0A745DA}"/>
              </a:ext>
            </a:extLst>
          </p:cNvPr>
          <p:cNvGraphicFramePr>
            <a:graphicFrameLocks noGrp="1"/>
          </p:cNvGraphicFramePr>
          <p:nvPr>
            <p:extLst>
              <p:ext uri="{D42A27DB-BD31-4B8C-83A1-F6EECF244321}">
                <p14:modId xmlns:p14="http://schemas.microsoft.com/office/powerpoint/2010/main" val="994038956"/>
              </p:ext>
            </p:extLst>
          </p:nvPr>
        </p:nvGraphicFramePr>
        <p:xfrm>
          <a:off x="428814" y="7500620"/>
          <a:ext cx="6768000" cy="150368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8595">
                <a:tc gridSpan="7">
                  <a:txBody>
                    <a:bodyPr/>
                    <a:lstStyle/>
                    <a:p>
                      <a:pPr marL="27940">
                        <a:lnSpc>
                          <a:spcPct val="100000"/>
                        </a:lnSpc>
                        <a:spcBef>
                          <a:spcPts val="45"/>
                        </a:spcBef>
                        <a:tabLst>
                          <a:tab pos="3877310" algn="l"/>
                        </a:tabLst>
                      </a:pPr>
                      <a:r>
                        <a:rPr lang="en-GB" sz="1050" b="1" spc="-20" noProof="0" dirty="0">
                          <a:solidFill>
                            <a:srgbClr val="336E9F"/>
                          </a:solidFill>
                          <a:latin typeface="Arial" panose="020B0604020202020204" pitchFamily="34" charset="0"/>
                          <a:cs typeface="Arial" panose="020B0604020202020204" pitchFamily="34" charset="0"/>
                        </a:rPr>
                        <a:t>SUPPORT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FROM</a:t>
                      </a:r>
                      <a:r>
                        <a:rPr lang="en-GB" sz="1050" b="1" spc="-40" noProof="0" dirty="0">
                          <a:solidFill>
                            <a:srgbClr val="336E9F"/>
                          </a:solidFill>
                          <a:latin typeface="Arial" panose="020B0604020202020204" pitchFamily="34" charset="0"/>
                          <a:cs typeface="Arial" panose="020B0604020202020204" pitchFamily="34" charset="0"/>
                        </a:rPr>
                        <a:t> </a:t>
                      </a:r>
                      <a:r>
                        <a:rPr lang="en-GB" sz="1050" b="1" noProof="0" dirty="0">
                          <a:solidFill>
                            <a:srgbClr val="336E9F"/>
                          </a:solidFill>
                          <a:latin typeface="Arial" panose="020B0604020202020204" pitchFamily="34" charset="0"/>
                          <a:cs typeface="Arial" panose="020B0604020202020204" pitchFamily="34" charset="0"/>
                        </a:rPr>
                        <a:t>A</a:t>
                      </a:r>
                      <a:r>
                        <a:rPr lang="en-GB" sz="1050" b="1" spc="-45"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MAIN</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5" noProof="0" dirty="0">
                          <a:solidFill>
                            <a:srgbClr val="336E9F"/>
                          </a:solidFill>
                          <a:latin typeface="Arial" panose="020B0604020202020204" pitchFamily="34" charset="0"/>
                          <a:cs typeface="Arial" panose="020B0604020202020204" pitchFamily="34" charset="0"/>
                        </a:rPr>
                        <a:t>CONTACT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PERSON</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Number of long-term conditions</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pPr marL="27940">
                        <a:lnSpc>
                          <a:spcPct val="100000"/>
                        </a:lnSpc>
                        <a:spcBef>
                          <a:spcPts val="45"/>
                        </a:spcBef>
                        <a:tabLst>
                          <a:tab pos="3877310" algn="l"/>
                        </a:tabLst>
                      </a:pPr>
                      <a:endParaRPr sz="1275" baseline="9803">
                        <a:latin typeface="Arial"/>
                        <a:cs typeface="Arial"/>
                      </a:endParaRPr>
                    </a:p>
                  </a:txBody>
                  <a:tcPr marL="0" marR="0" marT="571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ct val="100000"/>
                        </a:lnSpc>
                        <a:spcBef>
                          <a:spcPts val="45"/>
                        </a:spcBef>
                        <a:tabLst>
                          <a:tab pos="3877310" algn="l"/>
                        </a:tabLst>
                      </a:pPr>
                      <a:endParaRPr sz="1275" baseline="9803">
                        <a:latin typeface="Arial"/>
                        <a:cs typeface="Arial"/>
                      </a:endParaRPr>
                    </a:p>
                  </a:txBody>
                  <a:tcPr marL="0" marR="0" marT="571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ct val="100000"/>
                        </a:lnSpc>
                        <a:spcBef>
                          <a:spcPts val="45"/>
                        </a:spcBef>
                        <a:tabLst>
                          <a:tab pos="3877310" algn="l"/>
                        </a:tabLst>
                      </a:pPr>
                      <a:endParaRPr sz="1275" baseline="9803">
                        <a:latin typeface="Arial"/>
                        <a:cs typeface="Arial"/>
                      </a:endParaRPr>
                    </a:p>
                  </a:txBody>
                  <a:tcPr marL="0" marR="0" marT="571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ct val="100000"/>
                        </a:lnSpc>
                        <a:spcBef>
                          <a:spcPts val="45"/>
                        </a:spcBef>
                        <a:tabLst>
                          <a:tab pos="3877310" algn="l"/>
                        </a:tabLst>
                      </a:pPr>
                      <a:endParaRPr sz="1275" baseline="9803">
                        <a:latin typeface="Arial"/>
                        <a:cs typeface="Arial"/>
                      </a:endParaRPr>
                    </a:p>
                  </a:txBody>
                  <a:tcPr marL="0" marR="0" marT="571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ct val="100000"/>
                        </a:lnSpc>
                        <a:spcBef>
                          <a:spcPts val="45"/>
                        </a:spcBef>
                        <a:tabLst>
                          <a:tab pos="3877310" algn="l"/>
                        </a:tabLst>
                      </a:pPr>
                      <a:endParaRPr sz="1275" baseline="9803">
                        <a:latin typeface="Arial"/>
                        <a:cs typeface="Arial"/>
                      </a:endParaRPr>
                    </a:p>
                  </a:txBody>
                  <a:tcPr marL="0" marR="0" marT="571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hMerge="1">
                  <a:txBody>
                    <a:bodyPr/>
                    <a:lstStyle/>
                    <a:p>
                      <a:pPr marL="27940">
                        <a:lnSpc>
                          <a:spcPct val="100000"/>
                        </a:lnSpc>
                        <a:spcBef>
                          <a:spcPts val="45"/>
                        </a:spcBef>
                        <a:tabLst>
                          <a:tab pos="3877310" algn="l"/>
                        </a:tabLst>
                      </a:pPr>
                      <a:endParaRPr sz="1275" baseline="9803">
                        <a:latin typeface="Arial"/>
                        <a:cs typeface="Arial"/>
                      </a:endParaRPr>
                    </a:p>
                  </a:txBody>
                  <a:tcPr marL="0" marR="0" marT="571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5400">
                        <a:lnSpc>
                          <a:spcPts val="860"/>
                        </a:lnSpc>
                        <a:spcBef>
                          <a:spcPts val="155"/>
                        </a:spcBef>
                      </a:pPr>
                      <a:r>
                        <a:rPr lang="en-GB" sz="850" noProof="0" dirty="0">
                          <a:latin typeface="Arial" panose="020B0604020202020204" pitchFamily="34" charset="0"/>
                          <a:cs typeface="Arial" panose="020B0604020202020204" pitchFamily="34" charset="0"/>
                        </a:rPr>
                        <a:t>Q17.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point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within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care team</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panose="020B0604020202020204" pitchFamily="34" charset="0"/>
                          <a:cs typeface="Arial" panose="020B0604020202020204" pitchFamily="34" charset="0"/>
                        </a:rPr>
                        <a:t>Q18.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found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quite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easy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their </a:t>
                      </a:r>
                      <a:r>
                        <a:rPr lang="en-GB" sz="850" noProof="0" dirty="0">
                          <a:latin typeface="Arial" panose="020B0604020202020204" pitchFamily="34" charset="0"/>
                          <a:cs typeface="Arial" panose="020B0604020202020204" pitchFamily="34" charset="0"/>
                        </a:rPr>
                        <a:t>main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person</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87960">
                        <a:lnSpc>
                          <a:spcPts val="860"/>
                        </a:lnSpc>
                        <a:spcBef>
                          <a:spcPts val="155"/>
                        </a:spcBef>
                      </a:pPr>
                      <a:r>
                        <a:rPr lang="en-GB" sz="850" noProof="0" dirty="0">
                          <a:latin typeface="Arial" panose="020B0604020202020204" pitchFamily="34" charset="0"/>
                          <a:cs typeface="Arial" panose="020B0604020202020204" pitchFamily="34" charset="0"/>
                        </a:rPr>
                        <a:t>Q19.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found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contact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person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quite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helpful</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17" name="object 2">
            <a:extLst>
              <a:ext uri="{FF2B5EF4-FFF2-40B4-BE49-F238E27FC236}">
                <a16:creationId xmlns:a16="http://schemas.microsoft.com/office/drawing/2014/main" id="{6EE6D5AF-3B68-1331-16CF-E0566162DAF5}"/>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2B755020-D3C1-1777-EAD0-864645668831}"/>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07C886E2-9D47-B36C-141C-DC9F09B3CF5A}"/>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4" name="Group 3">
            <a:extLst>
              <a:ext uri="{FF2B5EF4-FFF2-40B4-BE49-F238E27FC236}">
                <a16:creationId xmlns:a16="http://schemas.microsoft.com/office/drawing/2014/main" id="{24958A56-47D3-B348-A003-8EF3DB833773}"/>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5" name="object 4">
              <a:hlinkClick r:id="rId2" action="ppaction://hlinksldjump"/>
              <a:extLst>
                <a:ext uri="{FF2B5EF4-FFF2-40B4-BE49-F238E27FC236}">
                  <a16:creationId xmlns:a16="http://schemas.microsoft.com/office/drawing/2014/main" id="{6ED7B494-881C-852C-3CBE-09F29B029F8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6" name="object 3">
              <a:hlinkClick r:id="rId2" action="ppaction://hlinksldjump"/>
              <a:extLst>
                <a:ext uri="{FF2B5EF4-FFF2-40B4-BE49-F238E27FC236}">
                  <a16:creationId xmlns:a16="http://schemas.microsoft.com/office/drawing/2014/main" id="{D41640AC-ED09-F616-896E-E891A97A3CCC}"/>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25675247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9A5BF53A-A2EE-14C6-C27B-77ECA678FE6E}"/>
            </a:ext>
          </a:extLst>
        </p:cNvPr>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FFFC98F4-8DBF-2957-3239-A240294C895D}"/>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1923EAA8-4619-435A-9FCA-7B4BC666EB61}" type="slidenum">
              <a:rPr lang="en-GB" spc="-25" noProof="0" smtClean="0"/>
              <a:t>48</a:t>
            </a:fld>
            <a:endParaRPr lang="en-GB" spc="-25" noProof="0" dirty="0"/>
          </a:p>
        </p:txBody>
      </p:sp>
      <p:sp>
        <p:nvSpPr>
          <p:cNvPr id="10" name="object 1">
            <a:extLst>
              <a:ext uri="{FF2B5EF4-FFF2-40B4-BE49-F238E27FC236}">
                <a16:creationId xmlns:a16="http://schemas.microsoft.com/office/drawing/2014/main" id="{D64B8039-AEC9-CDBC-B3AA-59C40524BB79}"/>
              </a:ext>
            </a:extLst>
          </p:cNvPr>
          <p:cNvSpPr txBox="1">
            <a:spLocks noGrp="1"/>
          </p:cNvSpPr>
          <p:nvPr>
            <p:ph type="title" idx="4294967295"/>
          </p:nvPr>
        </p:nvSpPr>
        <p:spPr>
          <a:xfrm>
            <a:off x="428814" y="878701"/>
            <a:ext cx="47210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Number of long-term conditions tables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16" name="ltc_5group_tbl_section5">
            <a:extLst>
              <a:ext uri="{FF2B5EF4-FFF2-40B4-BE49-F238E27FC236}">
                <a16:creationId xmlns:a16="http://schemas.microsoft.com/office/drawing/2014/main" id="{1221C236-C67E-1B94-1E10-5CD53DC71A57}"/>
              </a:ext>
            </a:extLst>
          </p:cNvPr>
          <p:cNvGraphicFramePr>
            <a:graphicFrameLocks noGrp="1"/>
          </p:cNvGraphicFramePr>
          <p:nvPr>
            <p:extLst>
              <p:ext uri="{D42A27DB-BD31-4B8C-83A1-F6EECF244321}">
                <p14:modId xmlns:p14="http://schemas.microsoft.com/office/powerpoint/2010/main" val="3591249051"/>
              </p:ext>
            </p:extLst>
          </p:nvPr>
        </p:nvGraphicFramePr>
        <p:xfrm>
          <a:off x="428815" y="1758315"/>
          <a:ext cx="6768000" cy="19856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7" baseline="-7936" noProof="0" dirty="0">
                          <a:solidFill>
                            <a:srgbClr val="336E9F"/>
                          </a:solidFill>
                          <a:latin typeface="Arial" panose="020B0604020202020204" pitchFamily="34" charset="0"/>
                          <a:cs typeface="Arial" panose="020B0604020202020204" pitchFamily="34" charset="0"/>
                        </a:rPr>
                        <a:t>DECIDING</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baseline="-7936" noProof="0" dirty="0">
                          <a:solidFill>
                            <a:srgbClr val="336E9F"/>
                          </a:solidFill>
                          <a:latin typeface="Arial" panose="020B0604020202020204" pitchFamily="34" charset="0"/>
                          <a:cs typeface="Arial" panose="020B0604020202020204" pitchFamily="34" charset="0"/>
                        </a:rPr>
                        <a:t>ON</a:t>
                      </a:r>
                      <a:r>
                        <a:rPr lang="en-GB" sz="1575" b="1" spc="-82"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THE</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BEST</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TREATMENT</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Q20.</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Q21.</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20" noProof="0" dirty="0">
                          <a:latin typeface="Arial" panose="020B0604020202020204" pitchFamily="34" charset="0"/>
                          <a:cs typeface="Arial" panose="020B0604020202020204" pitchFamily="34" charset="0"/>
                        </a:rPr>
                        <a:t> they </a:t>
                      </a:r>
                      <a:r>
                        <a:rPr lang="en-GB" sz="850" noProof="0" dirty="0">
                          <a:latin typeface="Arial" panose="020B0604020202020204" pitchFamily="34" charset="0"/>
                          <a:cs typeface="Arial" panose="020B0604020202020204" pitchFamily="34" charset="0"/>
                        </a:rPr>
                        <a:t>wanted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panose="020B0604020202020204" pitchFamily="34" charset="0"/>
                          <a:cs typeface="Arial" panose="020B0604020202020204" pitchFamily="34" charset="0"/>
                        </a:rPr>
                        <a:t>Q22.</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Family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 / or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involved</a:t>
                      </a:r>
                      <a:r>
                        <a:rPr lang="en-GB" sz="850" spc="-25" noProof="0" dirty="0">
                          <a:latin typeface="Arial" panose="020B0604020202020204" pitchFamily="34" charset="0"/>
                          <a:cs typeface="Arial" panose="020B0604020202020204" pitchFamily="34" charset="0"/>
                        </a:rPr>
                        <a:t> as </a:t>
                      </a:r>
                      <a:r>
                        <a:rPr lang="en-GB" sz="850" noProof="0" dirty="0">
                          <a:latin typeface="Arial" panose="020B0604020202020204" pitchFamily="34" charset="0"/>
                          <a:cs typeface="Arial" panose="020B0604020202020204" pitchFamily="34" charset="0"/>
                        </a:rPr>
                        <a:t>much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wanted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decisions </a:t>
                      </a:r>
                      <a:r>
                        <a:rPr lang="en-GB" sz="850" noProof="0" dirty="0">
                          <a:latin typeface="Arial" panose="020B0604020202020204" pitchFamily="34" charset="0"/>
                          <a:cs typeface="Arial" panose="020B0604020202020204" pitchFamily="34" charset="0"/>
                        </a:rPr>
                        <a:t>about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015">
                <a:tc>
                  <a:txBody>
                    <a:bodyPr/>
                    <a:lstStyle/>
                    <a:p>
                      <a:pPr marL="27940" marR="67310">
                        <a:lnSpc>
                          <a:spcPts val="860"/>
                        </a:lnSpc>
                        <a:spcBef>
                          <a:spcPts val="155"/>
                        </a:spcBef>
                      </a:pPr>
                      <a:r>
                        <a:rPr lang="en-GB" sz="850" noProof="0" dirty="0">
                          <a:latin typeface="Arial" panose="020B0604020202020204" pitchFamily="34" charset="0"/>
                          <a:cs typeface="Arial" panose="020B0604020202020204" pitchFamily="34" charset="0"/>
                        </a:rPr>
                        <a:t>Q23.</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get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further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different </a:t>
                      </a:r>
                      <a:r>
                        <a:rPr lang="en-GB" sz="850" noProof="0" dirty="0">
                          <a:latin typeface="Arial" panose="020B0604020202020204" pitchFamily="34" charset="0"/>
                          <a:cs typeface="Arial" panose="020B0604020202020204" pitchFamily="34" charset="0"/>
                        </a:rPr>
                        <a:t>healthcare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professional</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making</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decisions</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options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55%</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graphicFrame>
        <p:nvGraphicFramePr>
          <p:cNvPr id="12" name="ltc_5group_tbl_section6">
            <a:extLst>
              <a:ext uri="{FF2B5EF4-FFF2-40B4-BE49-F238E27FC236}">
                <a16:creationId xmlns:a16="http://schemas.microsoft.com/office/drawing/2014/main" id="{111C21C0-E8D4-31F7-2C07-71C15763B248}"/>
              </a:ext>
            </a:extLst>
          </p:cNvPr>
          <p:cNvGraphicFramePr>
            <a:graphicFrameLocks noGrp="1"/>
          </p:cNvGraphicFramePr>
          <p:nvPr>
            <p:extLst>
              <p:ext uri="{D42A27DB-BD31-4B8C-83A1-F6EECF244321}">
                <p14:modId xmlns:p14="http://schemas.microsoft.com/office/powerpoint/2010/main" val="2791864610"/>
              </p:ext>
            </p:extLst>
          </p:nvPr>
        </p:nvGraphicFramePr>
        <p:xfrm>
          <a:off x="428815" y="3919220"/>
          <a:ext cx="6768000" cy="150368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8595">
                <a:tc gridSpan="7">
                  <a:txBody>
                    <a:bodyPr/>
                    <a:lstStyle/>
                    <a:p>
                      <a:pPr marL="27940">
                        <a:lnSpc>
                          <a:spcPts val="1180"/>
                        </a:lnSpc>
                        <a:tabLst>
                          <a:tab pos="3877310" algn="l"/>
                        </a:tabLst>
                      </a:pPr>
                      <a:r>
                        <a:rPr lang="en-GB" sz="1575" b="1" spc="-30" baseline="-7936" noProof="0" dirty="0">
                          <a:solidFill>
                            <a:srgbClr val="336E9F"/>
                          </a:solidFill>
                          <a:latin typeface="Arial"/>
                          <a:cs typeface="Arial"/>
                        </a:rPr>
                        <a:t>CARE</a:t>
                      </a:r>
                      <a:r>
                        <a:rPr lang="en-GB" sz="1575" b="1" spc="-75" baseline="-7936" noProof="0" dirty="0">
                          <a:solidFill>
                            <a:srgbClr val="336E9F"/>
                          </a:solidFill>
                          <a:latin typeface="Arial"/>
                          <a:cs typeface="Arial"/>
                        </a:rPr>
                        <a:t> </a:t>
                      </a:r>
                      <a:r>
                        <a:rPr lang="en-GB" sz="1575" b="1" spc="-15" baseline="-7936" noProof="0" dirty="0">
                          <a:solidFill>
                            <a:srgbClr val="336E9F"/>
                          </a:solidFill>
                          <a:latin typeface="Arial"/>
                          <a:cs typeface="Arial"/>
                        </a:rPr>
                        <a:t>PLANNING</a:t>
                      </a:r>
                      <a:r>
                        <a:rPr lang="en-GB" sz="1575" b="1" baseline="-7936" noProof="0" dirty="0">
                          <a:solidFill>
                            <a:srgbClr val="336E9F"/>
                          </a:solidFill>
                          <a:latin typeface="Arial"/>
                          <a:cs typeface="Arial"/>
                        </a:rPr>
                        <a:t>	</a:t>
                      </a:r>
                      <a:r>
                        <a:rPr lang="en-GB" sz="850" spc="-10" noProof="0" dirty="0">
                          <a:latin typeface="Arial"/>
                          <a:cs typeface="Arial"/>
                        </a:rPr>
                        <a:t>Number of long-term conditions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One long-term condition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Two long-term conditions</a:t>
                      </a:r>
                      <a:endParaRPr lang="en-GB" sz="850" noProof="0" dirty="0">
                        <a:latin typeface="Arial"/>
                        <a:cs typeface="Arial"/>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Three or more long-term conditions</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a:cs typeface="Arial"/>
                        </a:rPr>
                        <a:t>No long-term condition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a:cs typeface="Arial"/>
                        </a:rPr>
                        <a:t>Q24.</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discussion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concerns</a:t>
                      </a:r>
                      <a:r>
                        <a:rPr lang="en-GB" sz="850" spc="-20" noProof="0" dirty="0">
                          <a:latin typeface="Arial"/>
                          <a:cs typeface="Arial"/>
                        </a:rPr>
                        <a:t> </a:t>
                      </a:r>
                      <a:r>
                        <a:rPr lang="en-GB" sz="850" noProof="0" dirty="0">
                          <a:latin typeface="Arial"/>
                          <a:cs typeface="Arial"/>
                        </a:rPr>
                        <a:t>prior</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Q25.</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helped</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10" noProof="0" dirty="0">
                          <a:latin typeface="Arial"/>
                          <a:cs typeface="Arial"/>
                        </a:rPr>
                        <a:t>patient </a:t>
                      </a:r>
                      <a:r>
                        <a:rPr lang="en-GB" sz="850" noProof="0" dirty="0">
                          <a:latin typeface="Arial"/>
                          <a:cs typeface="Arial"/>
                        </a:rPr>
                        <a:t>create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plan</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address</a:t>
                      </a:r>
                      <a:r>
                        <a:rPr lang="en-GB" sz="850" spc="-20" noProof="0" dirty="0">
                          <a:latin typeface="Arial"/>
                          <a:cs typeface="Arial"/>
                        </a:rPr>
                        <a:t> </a:t>
                      </a:r>
                      <a:r>
                        <a:rPr lang="en-GB" sz="850" noProof="0" dirty="0">
                          <a:latin typeface="Arial"/>
                          <a:cs typeface="Arial"/>
                        </a:rPr>
                        <a:t>any</a:t>
                      </a:r>
                      <a:r>
                        <a:rPr lang="en-GB" sz="850" spc="-15" noProof="0" dirty="0">
                          <a:latin typeface="Arial"/>
                          <a:cs typeface="Arial"/>
                        </a:rPr>
                        <a:t> </a:t>
                      </a:r>
                      <a:r>
                        <a:rPr lang="en-GB" sz="850" noProof="0" dirty="0">
                          <a:latin typeface="Arial"/>
                          <a:cs typeface="Arial"/>
                        </a:rPr>
                        <a:t>needs</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concerns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142875">
                        <a:lnSpc>
                          <a:spcPts val="860"/>
                        </a:lnSpc>
                        <a:spcBef>
                          <a:spcPts val="155"/>
                        </a:spcBef>
                      </a:pPr>
                      <a:r>
                        <a:rPr lang="en-GB" sz="850" noProof="0" dirty="0">
                          <a:latin typeface="Arial"/>
                          <a:cs typeface="Arial"/>
                        </a:rPr>
                        <a:t>Q26.</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noProof="0" dirty="0">
                          <a:latin typeface="Arial"/>
                          <a:cs typeface="Arial"/>
                        </a:rPr>
                        <a:t>reviewed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care</a:t>
                      </a:r>
                      <a:r>
                        <a:rPr lang="en-GB" sz="850" spc="-25" noProof="0" dirty="0">
                          <a:latin typeface="Arial"/>
                          <a:cs typeface="Arial"/>
                        </a:rPr>
                        <a:t> </a:t>
                      </a:r>
                      <a:r>
                        <a:rPr lang="en-GB" sz="850" noProof="0" dirty="0">
                          <a:latin typeface="Arial"/>
                          <a:cs typeface="Arial"/>
                        </a:rPr>
                        <a:t>plan</a:t>
                      </a:r>
                      <a:r>
                        <a:rPr lang="en-GB" sz="850" spc="-20" noProof="0" dirty="0">
                          <a:latin typeface="Arial"/>
                          <a:cs typeface="Arial"/>
                        </a:rPr>
                        <a:t> with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noProof="0" dirty="0">
                          <a:latin typeface="Arial"/>
                          <a:cs typeface="Arial"/>
                        </a:rPr>
                        <a:t>ensure</a:t>
                      </a:r>
                      <a:r>
                        <a:rPr lang="en-GB" sz="850" spc="-15" noProof="0" dirty="0">
                          <a:latin typeface="Arial"/>
                          <a:cs typeface="Arial"/>
                        </a:rPr>
                        <a:t> </a:t>
                      </a:r>
                      <a:r>
                        <a:rPr lang="en-GB" sz="850" noProof="0" dirty="0">
                          <a:latin typeface="Arial"/>
                          <a:cs typeface="Arial"/>
                        </a:rPr>
                        <a:t>it</a:t>
                      </a:r>
                      <a:r>
                        <a:rPr lang="en-GB" sz="850" spc="-10" noProof="0" dirty="0">
                          <a:latin typeface="Arial"/>
                          <a:cs typeface="Arial"/>
                        </a:rPr>
                        <a:t> </a:t>
                      </a:r>
                      <a:r>
                        <a:rPr lang="en-GB" sz="850" noProof="0" dirty="0">
                          <a:latin typeface="Arial"/>
                          <a:cs typeface="Arial"/>
                        </a:rPr>
                        <a:t>was</a:t>
                      </a:r>
                      <a:r>
                        <a:rPr lang="en-GB" sz="850" spc="-1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noProof="0" dirty="0">
                          <a:latin typeface="Arial"/>
                          <a:cs typeface="Arial"/>
                        </a:rPr>
                        <a:t>to</a:t>
                      </a:r>
                      <a:r>
                        <a:rPr lang="en-GB" sz="850" spc="-10" noProof="0" dirty="0">
                          <a:latin typeface="Arial"/>
                          <a:cs typeface="Arial"/>
                        </a:rPr>
                        <a:t> </a:t>
                      </a:r>
                      <a:r>
                        <a:rPr lang="en-GB" sz="850" spc="-20" noProof="0" dirty="0">
                          <a:latin typeface="Arial"/>
                          <a:cs typeface="Arial"/>
                        </a:rPr>
                        <a:t>date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100%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11" name="ltc_5group_tbl_section7">
            <a:extLst>
              <a:ext uri="{FF2B5EF4-FFF2-40B4-BE49-F238E27FC236}">
                <a16:creationId xmlns:a16="http://schemas.microsoft.com/office/drawing/2014/main" id="{CC709817-8CD1-94C2-35FD-E68867E02FC0}"/>
              </a:ext>
            </a:extLst>
          </p:cNvPr>
          <p:cNvGraphicFramePr>
            <a:graphicFrameLocks noGrp="1"/>
          </p:cNvGraphicFramePr>
          <p:nvPr>
            <p:extLst>
              <p:ext uri="{D42A27DB-BD31-4B8C-83A1-F6EECF244321}">
                <p14:modId xmlns:p14="http://schemas.microsoft.com/office/powerpoint/2010/main" val="3493216196"/>
              </p:ext>
            </p:extLst>
          </p:nvPr>
        </p:nvGraphicFramePr>
        <p:xfrm>
          <a:off x="428815" y="5596255"/>
          <a:ext cx="6768000" cy="150304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SUPPORT</a:t>
                      </a:r>
                      <a:r>
                        <a:rPr lang="en-GB" sz="1575" b="1" spc="-52"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FROM</a:t>
                      </a:r>
                      <a:r>
                        <a:rPr lang="en-GB" sz="1575" b="1" spc="-52"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HOSPITAL</a:t>
                      </a:r>
                      <a:r>
                        <a:rPr lang="en-GB" sz="1575" b="1" spc="-44"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STAFF</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panose="020B0604020202020204" pitchFamily="34" charset="0"/>
                          <a:cs typeface="Arial" panose="020B0604020202020204" pitchFamily="34" charset="0"/>
                        </a:rPr>
                        <a:t>Q27.</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provided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relevant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available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support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panose="020B0604020202020204" pitchFamily="34" charset="0"/>
                          <a:cs typeface="Arial" panose="020B0604020202020204" pitchFamily="34" charset="0"/>
                        </a:rPr>
                        <a:t>Q28.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level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overall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health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hospital</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staff</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6065">
                <a:tc>
                  <a:txBody>
                    <a:bodyPr/>
                    <a:lstStyle/>
                    <a:p>
                      <a:pPr marL="27940" marR="97790">
                        <a:lnSpc>
                          <a:spcPts val="860"/>
                        </a:lnSpc>
                        <a:spcBef>
                          <a:spcPts val="155"/>
                        </a:spcBef>
                      </a:pPr>
                      <a:r>
                        <a:rPr lang="en-GB" sz="850" noProof="0" dirty="0">
                          <a:latin typeface="Arial" panose="020B0604020202020204" pitchFamily="34" charset="0"/>
                          <a:cs typeface="Arial" panose="020B0604020202020204" pitchFamily="34" charset="0"/>
                        </a:rPr>
                        <a:t>Q29.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how</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get </a:t>
                      </a:r>
                      <a:r>
                        <a:rPr lang="en-GB" sz="850" noProof="0" dirty="0">
                          <a:latin typeface="Arial" panose="020B0604020202020204" pitchFamily="34" charset="0"/>
                          <a:cs typeface="Arial" panose="020B0604020202020204" pitchFamily="34" charset="0"/>
                        </a:rPr>
                        <a:t>financial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benefits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sp>
        <p:nvSpPr>
          <p:cNvPr id="14" name="object 2">
            <a:extLst>
              <a:ext uri="{FF2B5EF4-FFF2-40B4-BE49-F238E27FC236}">
                <a16:creationId xmlns:a16="http://schemas.microsoft.com/office/drawing/2014/main" id="{940B6ECC-7F98-8798-61AC-4D06989AAE21}"/>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64445826-69AE-E872-1CD8-DA3ECA0A774F}"/>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B3339D8B-0EC5-1C42-6C97-BA98C685C45E}"/>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4" name="Group 3">
            <a:extLst>
              <a:ext uri="{FF2B5EF4-FFF2-40B4-BE49-F238E27FC236}">
                <a16:creationId xmlns:a16="http://schemas.microsoft.com/office/drawing/2014/main" id="{C418FA80-E1B4-6DC7-54FD-39A9B214CECF}"/>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5" name="object 4">
              <a:hlinkClick r:id="rId2" action="ppaction://hlinksldjump"/>
              <a:extLst>
                <a:ext uri="{FF2B5EF4-FFF2-40B4-BE49-F238E27FC236}">
                  <a16:creationId xmlns:a16="http://schemas.microsoft.com/office/drawing/2014/main" id="{4A1BFB56-9C84-595A-C896-8D1B0213FC7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6" name="object 3">
              <a:hlinkClick r:id="rId2" action="ppaction://hlinksldjump"/>
              <a:extLst>
                <a:ext uri="{FF2B5EF4-FFF2-40B4-BE49-F238E27FC236}">
                  <a16:creationId xmlns:a16="http://schemas.microsoft.com/office/drawing/2014/main" id="{56FB5CEE-F23F-7D25-55D4-B8627C217FCD}"/>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248500534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8A3C82F-63A9-0871-13BF-B157EC335C31}"/>
            </a:ext>
          </a:extLst>
        </p:cNvPr>
        <p:cNvGrpSpPr/>
        <p:nvPr/>
      </p:nvGrpSpPr>
      <p:grpSpPr>
        <a:xfrm>
          <a:off x="0" y="0"/>
          <a:ext cx="0" cy="0"/>
          <a:chOff x="0" y="0"/>
          <a:chExt cx="0" cy="0"/>
        </a:xfrm>
      </p:grpSpPr>
      <p:sp>
        <p:nvSpPr>
          <p:cNvPr id="16" name="Slide Number Placeholder 1">
            <a:extLst>
              <a:ext uri="{FF2B5EF4-FFF2-40B4-BE49-F238E27FC236}">
                <a16:creationId xmlns:a16="http://schemas.microsoft.com/office/drawing/2014/main" id="{0F70D299-6904-DF4C-C924-20CA769486E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AF1DC355-0933-4554-8915-5BABE7B4479B}" type="slidenum">
              <a:rPr lang="en-GB" spc="-25" noProof="0" smtClean="0"/>
              <a:t>49</a:t>
            </a:fld>
            <a:endParaRPr lang="en-GB" spc="-25" noProof="0" dirty="0"/>
          </a:p>
        </p:txBody>
      </p:sp>
      <p:sp>
        <p:nvSpPr>
          <p:cNvPr id="9" name="object 1">
            <a:extLst>
              <a:ext uri="{FF2B5EF4-FFF2-40B4-BE49-F238E27FC236}">
                <a16:creationId xmlns:a16="http://schemas.microsoft.com/office/drawing/2014/main" id="{05F76067-9DAA-A039-0294-A63DAB27C762}"/>
              </a:ext>
            </a:extLst>
          </p:cNvPr>
          <p:cNvSpPr txBox="1">
            <a:spLocks noGrp="1"/>
          </p:cNvSpPr>
          <p:nvPr>
            <p:ph type="title" idx="4294967295"/>
          </p:nvPr>
        </p:nvSpPr>
        <p:spPr>
          <a:xfrm>
            <a:off x="428814" y="878701"/>
            <a:ext cx="47972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Number of long-term conditions tables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19" name="ltc_5group_tbl_section8">
            <a:extLst>
              <a:ext uri="{FF2B5EF4-FFF2-40B4-BE49-F238E27FC236}">
                <a16:creationId xmlns:a16="http://schemas.microsoft.com/office/drawing/2014/main" id="{3E674CA2-A8E7-B35A-8B57-622A901148D1}"/>
              </a:ext>
            </a:extLst>
          </p:cNvPr>
          <p:cNvGraphicFramePr>
            <a:graphicFrameLocks noGrp="1"/>
          </p:cNvGraphicFramePr>
          <p:nvPr>
            <p:extLst>
              <p:ext uri="{D42A27DB-BD31-4B8C-83A1-F6EECF244321}">
                <p14:modId xmlns:p14="http://schemas.microsoft.com/office/powerpoint/2010/main" val="2220544181"/>
              </p:ext>
            </p:extLst>
          </p:nvPr>
        </p:nvGraphicFramePr>
        <p:xfrm>
          <a:off x="428815" y="1769745"/>
          <a:ext cx="6768000" cy="342201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0" baseline="-7936" noProof="0" dirty="0">
                          <a:solidFill>
                            <a:srgbClr val="336E9F"/>
                          </a:solidFill>
                          <a:latin typeface="Arial"/>
                          <a:cs typeface="Arial"/>
                        </a:rPr>
                        <a:t>HOSPITAL CARE</a:t>
                      </a:r>
                      <a:r>
                        <a:rPr lang="en-GB" sz="1575" b="1" baseline="-7936" noProof="0" dirty="0">
                          <a:solidFill>
                            <a:srgbClr val="336E9F"/>
                          </a:solidFill>
                          <a:latin typeface="Arial"/>
                          <a:cs typeface="Arial"/>
                        </a:rPr>
                        <a:t>	</a:t>
                      </a:r>
                      <a:r>
                        <a:rPr lang="en-GB" sz="850" spc="-10" noProof="0" dirty="0">
                          <a:latin typeface="Arial"/>
                          <a:cs typeface="Arial"/>
                        </a:rPr>
                        <a:t>Number of long-term conditions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One long-term condition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Two long-term conditions</a:t>
                      </a:r>
                      <a:endParaRPr lang="en-GB" sz="850" noProof="0" dirty="0">
                        <a:latin typeface="Arial"/>
                        <a:cs typeface="Arial"/>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Three or more long-term conditions</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a:cs typeface="Arial"/>
                        </a:rPr>
                        <a:t>No long-term condition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69%</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76%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61%</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37401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bl>
          </a:graphicData>
        </a:graphic>
      </p:graphicFrame>
      <p:graphicFrame>
        <p:nvGraphicFramePr>
          <p:cNvPr id="18" name="ltc_5group_tbl_section9">
            <a:extLst>
              <a:ext uri="{FF2B5EF4-FFF2-40B4-BE49-F238E27FC236}">
                <a16:creationId xmlns:a16="http://schemas.microsoft.com/office/drawing/2014/main" id="{A29E753D-B6B2-0CD1-677D-49ABDA098006}"/>
              </a:ext>
            </a:extLst>
          </p:cNvPr>
          <p:cNvGraphicFramePr>
            <a:graphicFrameLocks noGrp="1"/>
          </p:cNvGraphicFramePr>
          <p:nvPr>
            <p:extLst>
              <p:ext uri="{D42A27DB-BD31-4B8C-83A1-F6EECF244321}">
                <p14:modId xmlns:p14="http://schemas.microsoft.com/office/powerpoint/2010/main" val="3379443982"/>
              </p:ext>
            </p:extLst>
          </p:nvPr>
        </p:nvGraphicFramePr>
        <p:xfrm>
          <a:off x="428815" y="5377815"/>
          <a:ext cx="6768000" cy="362648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82"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TREATMENT</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Q41_1.</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Q41_2.</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Q41_3.</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Q41_4.</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Q41_5.</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Q42_1.</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Q42_2.</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Q42_3.</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Q42_4.</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1"/>
                  </a:ext>
                </a:extLst>
              </a:tr>
              <a:tr h="266065">
                <a:tc>
                  <a:txBody>
                    <a:bodyPr/>
                    <a:lstStyle/>
                    <a:p>
                      <a:pPr marL="27940" marR="79375">
                        <a:lnSpc>
                          <a:spcPts val="860"/>
                        </a:lnSpc>
                        <a:spcBef>
                          <a:spcPts val="155"/>
                        </a:spcBef>
                      </a:pPr>
                      <a:r>
                        <a:rPr lang="en-GB" sz="850" noProof="0" dirty="0">
                          <a:latin typeface="Arial" panose="020B0604020202020204" pitchFamily="34" charset="0"/>
                          <a:cs typeface="Arial" panose="020B0604020202020204" pitchFamily="34" charset="0"/>
                        </a:rPr>
                        <a:t>Q43.</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clinic</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and </a:t>
                      </a:r>
                      <a:r>
                        <a:rPr lang="en-GB" sz="850" noProof="0" dirty="0">
                          <a:latin typeface="Arial" panose="020B0604020202020204" pitchFamily="34" charset="0"/>
                          <a:cs typeface="Arial" panose="020B0604020202020204" pitchFamily="34" charset="0"/>
                        </a:rPr>
                        <a:t>day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unit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12"/>
                  </a:ext>
                </a:extLst>
              </a:tr>
            </a:tbl>
          </a:graphicData>
        </a:graphic>
      </p:graphicFrame>
      <p:sp>
        <p:nvSpPr>
          <p:cNvPr id="13" name="object 2">
            <a:extLst>
              <a:ext uri="{FF2B5EF4-FFF2-40B4-BE49-F238E27FC236}">
                <a16:creationId xmlns:a16="http://schemas.microsoft.com/office/drawing/2014/main" id="{654455FB-3F12-1C31-3A45-DC3F1B0A2EEF}"/>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FB2A6DB8-720A-E606-6C54-5437DFCA8190}"/>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4E885FDE-104C-2591-BB27-9CF0CD0C656A}"/>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4" name="Group 3">
            <a:extLst>
              <a:ext uri="{FF2B5EF4-FFF2-40B4-BE49-F238E27FC236}">
                <a16:creationId xmlns:a16="http://schemas.microsoft.com/office/drawing/2014/main" id="{C5E4B414-D81F-8E22-0185-7EDAB8999E68}"/>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5" name="object 4">
              <a:hlinkClick r:id="rId2" action="ppaction://hlinksldjump"/>
              <a:extLst>
                <a:ext uri="{FF2B5EF4-FFF2-40B4-BE49-F238E27FC236}">
                  <a16:creationId xmlns:a16="http://schemas.microsoft.com/office/drawing/2014/main" id="{1194FD64-5C78-F5D2-3459-B133A273B0E9}"/>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6" name="object 3">
              <a:hlinkClick r:id="rId2" action="ppaction://hlinksldjump"/>
              <a:extLst>
                <a:ext uri="{FF2B5EF4-FFF2-40B4-BE49-F238E27FC236}">
                  <a16:creationId xmlns:a16="http://schemas.microsoft.com/office/drawing/2014/main" id="{601C9AB9-7BC9-B2D4-9225-742D43992C8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42132135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EFFA6E-C5FC-4C1D-547A-E81F92F5C853}"/>
            </a:ext>
          </a:extLst>
        </p:cNvPr>
        <p:cNvGrpSpPr/>
        <p:nvPr/>
      </p:nvGrpSpPr>
      <p:grpSpPr>
        <a:xfrm>
          <a:off x="0" y="0"/>
          <a:ext cx="0" cy="0"/>
          <a:chOff x="0" y="0"/>
          <a:chExt cx="0" cy="0"/>
        </a:xfrm>
      </p:grpSpPr>
      <p:sp>
        <p:nvSpPr>
          <p:cNvPr id="5" name="Slide Number Placeholder 1">
            <a:extLst>
              <a:ext uri="{FF2B5EF4-FFF2-40B4-BE49-F238E27FC236}">
                <a16:creationId xmlns:a16="http://schemas.microsoft.com/office/drawing/2014/main" id="{5369EF55-5AE0-A233-CCDF-93E9D620D5BD}"/>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9439E6B0-DBA4-4358-89E9-0235D628720C}" type="slidenum">
              <a:rPr lang="en-GB" spc="-25" noProof="0"/>
              <a:t>5</a:t>
            </a:fld>
            <a:endParaRPr lang="en-GB" spc="-25" noProof="0" dirty="0"/>
          </a:p>
        </p:txBody>
      </p:sp>
      <p:sp>
        <p:nvSpPr>
          <p:cNvPr id="7" name="object 1">
            <a:extLst>
              <a:ext uri="{FF2B5EF4-FFF2-40B4-BE49-F238E27FC236}">
                <a16:creationId xmlns:a16="http://schemas.microsoft.com/office/drawing/2014/main" id="{FCC4677B-7098-AB73-018B-74A0CF4A2AFD}"/>
              </a:ext>
            </a:extLst>
          </p:cNvPr>
          <p:cNvSpPr txBox="1">
            <a:spLocks noGrp="1"/>
          </p:cNvSpPr>
          <p:nvPr>
            <p:ph type="title" idx="4294967295"/>
          </p:nvPr>
        </p:nvSpPr>
        <p:spPr>
          <a:xfrm>
            <a:off x="427037" y="1057219"/>
            <a:ext cx="3779300"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944"/>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Introduction</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3" name="object 2">
            <a:extLst>
              <a:ext uri="{FF2B5EF4-FFF2-40B4-BE49-F238E27FC236}">
                <a16:creationId xmlns:a16="http://schemas.microsoft.com/office/drawing/2014/main" id="{AA753BD2-9225-F1A4-B21D-DAEA5F966A79}"/>
              </a:ext>
            </a:extLst>
          </p:cNvPr>
          <p:cNvSpPr txBox="1"/>
          <p:nvPr/>
        </p:nvSpPr>
        <p:spPr>
          <a:xfrm>
            <a:off x="420687" y="1438219"/>
            <a:ext cx="6696000" cy="2100575"/>
          </a:xfrm>
          <a:prstGeom prst="rect">
            <a:avLst/>
          </a:prstGeom>
        </p:spPr>
        <p:txBody>
          <a:bodyPr vert="horz" wrap="square" lIns="0" tIns="0" rIns="0" bIns="0" rtlCol="0">
            <a:spAutoFit/>
          </a:bodyPr>
          <a:lstStyle/>
          <a:p>
            <a:pPr marL="12700" marR="5080" algn="l">
              <a:spcBef>
                <a:spcPts val="600"/>
              </a:spcBef>
            </a:pP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National</a:t>
            </a:r>
            <a:r>
              <a:rPr lang="en-GB" sz="1150" spc="-10" noProof="0" dirty="0">
                <a:latin typeface="Arial"/>
                <a:cs typeface="Arial"/>
              </a:rPr>
              <a:t> </a:t>
            </a:r>
            <a:r>
              <a:rPr lang="en-GB" sz="1150" noProof="0" dirty="0">
                <a:latin typeface="Arial"/>
                <a:cs typeface="Arial"/>
              </a:rPr>
              <a:t>Cancer</a:t>
            </a:r>
            <a:r>
              <a:rPr lang="en-GB" sz="1150" spc="-10" noProof="0" dirty="0">
                <a:latin typeface="Arial"/>
                <a:cs typeface="Arial"/>
              </a:rPr>
              <a:t> </a:t>
            </a:r>
            <a:r>
              <a:rPr lang="en-GB" sz="1150" noProof="0" dirty="0">
                <a:latin typeface="Arial"/>
                <a:cs typeface="Arial"/>
              </a:rPr>
              <a:t>Patient</a:t>
            </a:r>
            <a:r>
              <a:rPr lang="en-GB" sz="1150" spc="-10" noProof="0" dirty="0">
                <a:latin typeface="Arial"/>
                <a:cs typeface="Arial"/>
              </a:rPr>
              <a:t> </a:t>
            </a:r>
            <a:r>
              <a:rPr lang="en-GB" sz="1150" noProof="0" dirty="0">
                <a:latin typeface="Arial"/>
                <a:cs typeface="Arial"/>
              </a:rPr>
              <a:t>Experience</a:t>
            </a:r>
            <a:r>
              <a:rPr lang="en-GB" sz="1150" spc="-5" noProof="0" dirty="0">
                <a:latin typeface="Arial"/>
                <a:cs typeface="Arial"/>
              </a:rPr>
              <a:t> </a:t>
            </a:r>
            <a:r>
              <a:rPr lang="en-GB" sz="1150" noProof="0" dirty="0">
                <a:latin typeface="Arial"/>
                <a:cs typeface="Arial"/>
              </a:rPr>
              <a:t>Survey</a:t>
            </a:r>
            <a:r>
              <a:rPr lang="en-GB" sz="1150" spc="-10" noProof="0" dirty="0">
                <a:latin typeface="Arial"/>
                <a:cs typeface="Arial"/>
              </a:rPr>
              <a:t> </a:t>
            </a:r>
            <a:r>
              <a:rPr lang="en-GB" sz="1150" noProof="0" dirty="0">
                <a:latin typeface="Arial"/>
                <a:cs typeface="Arial"/>
              </a:rPr>
              <a:t>2025</a:t>
            </a:r>
            <a:r>
              <a:rPr lang="en-GB" sz="1150" spc="-10" noProof="0" dirty="0">
                <a:latin typeface="Arial"/>
                <a:cs typeface="Arial"/>
              </a:rPr>
              <a:t> </a:t>
            </a:r>
            <a:r>
              <a:rPr lang="en-GB" sz="1150" noProof="0" dirty="0">
                <a:latin typeface="Arial"/>
                <a:cs typeface="Arial"/>
              </a:rPr>
              <a:t>is</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fif</a:t>
            </a:r>
            <a:r>
              <a:rPr lang="en-GB" sz="1150" noProof="0" dirty="0">
                <a:latin typeface="Arial"/>
                <a:cs typeface="Arial"/>
              </a:rPr>
              <a:t>teenth</a:t>
            </a:r>
            <a:r>
              <a:rPr lang="en-GB" sz="1150" spc="-10" noProof="0" dirty="0">
                <a:latin typeface="Arial"/>
                <a:cs typeface="Arial"/>
              </a:rPr>
              <a:t> </a:t>
            </a:r>
            <a:r>
              <a:rPr lang="en-GB" sz="1150" noProof="0" dirty="0">
                <a:latin typeface="Arial"/>
                <a:cs typeface="Arial"/>
              </a:rPr>
              <a:t>iteration</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survey</a:t>
            </a:r>
            <a:r>
              <a:rPr lang="en-GB" sz="1150" spc="-10" noProof="0" dirty="0">
                <a:latin typeface="Arial"/>
                <a:cs typeface="Arial"/>
              </a:rPr>
              <a:t> first </a:t>
            </a:r>
            <a:r>
              <a:rPr lang="en-GB" sz="1150" noProof="0" dirty="0">
                <a:latin typeface="Arial"/>
                <a:cs typeface="Arial"/>
              </a:rPr>
              <a:t>undertaken</a:t>
            </a:r>
            <a:r>
              <a:rPr lang="en-GB" sz="1150" spc="-10"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2010.</a:t>
            </a:r>
            <a:r>
              <a:rPr lang="en-GB" sz="1150" spc="-10" noProof="0" dirty="0">
                <a:latin typeface="Arial"/>
                <a:cs typeface="Arial"/>
              </a:rPr>
              <a:t> </a:t>
            </a:r>
            <a:r>
              <a:rPr lang="en-GB" sz="1150" noProof="0" dirty="0">
                <a:latin typeface="Arial"/>
                <a:cs typeface="Arial"/>
              </a:rPr>
              <a:t>It</a:t>
            </a:r>
            <a:r>
              <a:rPr lang="en-GB" sz="1150" spc="-10" noProof="0" dirty="0">
                <a:latin typeface="Arial"/>
                <a:cs typeface="Arial"/>
              </a:rPr>
              <a:t> </a:t>
            </a:r>
            <a:r>
              <a:rPr lang="en-GB" sz="1150" noProof="0" dirty="0">
                <a:latin typeface="Arial"/>
                <a:cs typeface="Arial"/>
              </a:rPr>
              <a:t>has</a:t>
            </a:r>
            <a:r>
              <a:rPr lang="en-GB" sz="1150" spc="-5" noProof="0" dirty="0">
                <a:latin typeface="Arial"/>
                <a:cs typeface="Arial"/>
              </a:rPr>
              <a:t> </a:t>
            </a:r>
            <a:r>
              <a:rPr lang="en-GB" sz="1150" noProof="0" dirty="0">
                <a:latin typeface="Arial"/>
                <a:cs typeface="Arial"/>
              </a:rPr>
              <a:t>been</a:t>
            </a:r>
            <a:r>
              <a:rPr lang="en-GB" sz="1150" spc="-10" noProof="0" dirty="0">
                <a:latin typeface="Arial"/>
                <a:cs typeface="Arial"/>
              </a:rPr>
              <a:t> </a:t>
            </a:r>
            <a:r>
              <a:rPr lang="en-GB" sz="1150" noProof="0" dirty="0">
                <a:latin typeface="Arial"/>
                <a:cs typeface="Arial"/>
              </a:rPr>
              <a:t>designed</a:t>
            </a:r>
            <a:r>
              <a:rPr lang="en-GB" sz="1150" spc="-10"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noProof="0" dirty="0">
                <a:latin typeface="Arial"/>
                <a:cs typeface="Arial"/>
              </a:rPr>
              <a:t>monitor</a:t>
            </a:r>
            <a:r>
              <a:rPr lang="en-GB" sz="1150" spc="-5" noProof="0" dirty="0">
                <a:latin typeface="Arial"/>
                <a:cs typeface="Arial"/>
              </a:rPr>
              <a:t> </a:t>
            </a:r>
            <a:r>
              <a:rPr lang="en-GB" sz="1150" noProof="0" dirty="0">
                <a:latin typeface="Arial"/>
                <a:cs typeface="Arial"/>
              </a:rPr>
              <a:t>progress</a:t>
            </a:r>
            <a:r>
              <a:rPr lang="en-GB" sz="1150" spc="-10" noProof="0" dirty="0">
                <a:latin typeface="Arial"/>
                <a:cs typeface="Arial"/>
              </a:rPr>
              <a:t> </a:t>
            </a:r>
            <a:r>
              <a:rPr lang="en-GB" sz="1150" noProof="0" dirty="0">
                <a:latin typeface="Arial"/>
                <a:cs typeface="Arial"/>
              </a:rPr>
              <a:t>on</a:t>
            </a:r>
            <a:r>
              <a:rPr lang="en-GB" sz="1150" spc="-10" noProof="0" dirty="0">
                <a:latin typeface="Arial"/>
                <a:cs typeface="Arial"/>
              </a:rPr>
              <a:t> </a:t>
            </a:r>
            <a:r>
              <a:rPr lang="en-GB" sz="1150" noProof="0" dirty="0">
                <a:latin typeface="Arial"/>
                <a:cs typeface="Arial"/>
              </a:rPr>
              <a:t>cancer</a:t>
            </a:r>
            <a:r>
              <a:rPr lang="en-GB" sz="1150" spc="-10" noProof="0" dirty="0">
                <a:latin typeface="Arial"/>
                <a:cs typeface="Arial"/>
              </a:rPr>
              <a:t> </a:t>
            </a:r>
            <a:r>
              <a:rPr lang="en-GB" sz="1150" noProof="0" dirty="0">
                <a:latin typeface="Arial"/>
                <a:cs typeface="Arial"/>
              </a:rPr>
              <a:t>care;</a:t>
            </a:r>
            <a:r>
              <a:rPr lang="en-GB" sz="1150" spc="-5"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noProof="0" dirty="0">
                <a:latin typeface="Arial"/>
                <a:cs typeface="Arial"/>
              </a:rPr>
              <a:t>provide</a:t>
            </a:r>
            <a:r>
              <a:rPr lang="en-GB" sz="1150" spc="-10" noProof="0" dirty="0">
                <a:latin typeface="Arial"/>
                <a:cs typeface="Arial"/>
              </a:rPr>
              <a:t> </a:t>
            </a:r>
            <a:r>
              <a:rPr lang="en-GB" sz="1150" noProof="0" dirty="0">
                <a:latin typeface="Arial"/>
                <a:cs typeface="Arial"/>
              </a:rPr>
              <a:t>information</a:t>
            </a:r>
            <a:r>
              <a:rPr lang="en-GB" sz="1150" spc="-10" noProof="0" dirty="0">
                <a:latin typeface="Arial"/>
                <a:cs typeface="Arial"/>
              </a:rPr>
              <a:t> </a:t>
            </a:r>
            <a:r>
              <a:rPr lang="en-GB" sz="1150" spc="-25" noProof="0" dirty="0">
                <a:latin typeface="Arial"/>
                <a:cs typeface="Arial"/>
              </a:rPr>
              <a:t>to </a:t>
            </a:r>
            <a:r>
              <a:rPr lang="en-GB" sz="1150" noProof="0" dirty="0">
                <a:latin typeface="Arial"/>
                <a:cs typeface="Arial"/>
              </a:rPr>
              <a:t>drive</a:t>
            </a:r>
            <a:r>
              <a:rPr lang="en-GB" sz="1150" spc="-10" noProof="0" dirty="0">
                <a:latin typeface="Arial"/>
                <a:cs typeface="Arial"/>
              </a:rPr>
              <a:t> </a:t>
            </a:r>
            <a:r>
              <a:rPr lang="en-GB" sz="1150" noProof="0" dirty="0">
                <a:latin typeface="Arial"/>
                <a:cs typeface="Arial"/>
              </a:rPr>
              <a:t>local</a:t>
            </a:r>
            <a:r>
              <a:rPr lang="en-GB" sz="1150" spc="-10" noProof="0" dirty="0">
                <a:latin typeface="Arial"/>
                <a:cs typeface="Arial"/>
              </a:rPr>
              <a:t> </a:t>
            </a:r>
            <a:r>
              <a:rPr lang="en-GB" sz="1150" noProof="0" dirty="0">
                <a:latin typeface="Arial"/>
                <a:cs typeface="Arial"/>
              </a:rPr>
              <a:t>quality</a:t>
            </a:r>
            <a:r>
              <a:rPr lang="en-GB" sz="1150" spc="-10" noProof="0" dirty="0">
                <a:latin typeface="Arial"/>
                <a:cs typeface="Arial"/>
              </a:rPr>
              <a:t> </a:t>
            </a:r>
            <a:r>
              <a:rPr lang="en-GB" sz="1150" noProof="0" dirty="0">
                <a:latin typeface="Arial"/>
                <a:cs typeface="Arial"/>
              </a:rPr>
              <a:t>improvements;</a:t>
            </a:r>
            <a:r>
              <a:rPr lang="en-GB" sz="1150" spc="-10"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noProof="0" dirty="0">
                <a:latin typeface="Arial"/>
                <a:cs typeface="Arial"/>
              </a:rPr>
              <a:t>assist</a:t>
            </a:r>
            <a:r>
              <a:rPr lang="en-GB" sz="1150" spc="-10" noProof="0" dirty="0">
                <a:latin typeface="Arial"/>
                <a:cs typeface="Arial"/>
              </a:rPr>
              <a:t> </a:t>
            </a:r>
            <a:r>
              <a:rPr lang="en-GB" sz="1150" noProof="0" dirty="0">
                <a:latin typeface="Arial"/>
                <a:cs typeface="Arial"/>
              </a:rPr>
              <a:t>commissioners</a:t>
            </a:r>
            <a:r>
              <a:rPr lang="en-GB" sz="1150" spc="-5"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providers</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cancer</a:t>
            </a:r>
            <a:r>
              <a:rPr lang="en-GB" sz="1150" spc="-10" noProof="0" dirty="0">
                <a:latin typeface="Arial"/>
                <a:cs typeface="Arial"/>
              </a:rPr>
              <a:t> </a:t>
            </a:r>
            <a:r>
              <a:rPr lang="en-GB" sz="1150" noProof="0" dirty="0">
                <a:latin typeface="Arial"/>
                <a:cs typeface="Arial"/>
              </a:rPr>
              <a:t>care;</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to</a:t>
            </a:r>
            <a:r>
              <a:rPr lang="en-GB" sz="1150" spc="-5" noProof="0" dirty="0">
                <a:latin typeface="Arial"/>
                <a:cs typeface="Arial"/>
              </a:rPr>
              <a:t> </a:t>
            </a:r>
            <a:r>
              <a:rPr lang="en-GB" sz="1150" spc="-10" noProof="0" dirty="0">
                <a:latin typeface="Arial"/>
                <a:cs typeface="Arial"/>
              </a:rPr>
              <a:t>inform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work</a:t>
            </a:r>
            <a:r>
              <a:rPr lang="en-GB" sz="1150" spc="-5" noProof="0" dirty="0">
                <a:latin typeface="Arial"/>
                <a:cs typeface="Arial"/>
              </a:rPr>
              <a:t> </a:t>
            </a:r>
            <a:r>
              <a:rPr lang="en-GB" sz="1150" noProof="0" dirty="0">
                <a:latin typeface="Arial"/>
                <a:cs typeface="Arial"/>
              </a:rPr>
              <a:t>of</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various charities</a:t>
            </a:r>
            <a:r>
              <a:rPr lang="en-GB" sz="1150" spc="-5" noProof="0" dirty="0">
                <a:latin typeface="Arial"/>
                <a:cs typeface="Arial"/>
              </a:rPr>
              <a:t>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stakeholder</a:t>
            </a:r>
            <a:r>
              <a:rPr lang="en-GB" sz="1150" spc="-5" noProof="0" dirty="0">
                <a:latin typeface="Arial"/>
                <a:cs typeface="Arial"/>
              </a:rPr>
              <a:t> </a:t>
            </a:r>
            <a:r>
              <a:rPr lang="en-GB" sz="1150" noProof="0" dirty="0">
                <a:latin typeface="Arial"/>
                <a:cs typeface="Arial"/>
              </a:rPr>
              <a:t>groups supporting</a:t>
            </a:r>
            <a:r>
              <a:rPr lang="en-GB" sz="1150" spc="-5" noProof="0" dirty="0">
                <a:latin typeface="Arial"/>
                <a:cs typeface="Arial"/>
              </a:rPr>
              <a:t> </a:t>
            </a:r>
            <a:r>
              <a:rPr lang="en-GB" sz="1150" noProof="0" dirty="0">
                <a:latin typeface="Arial"/>
                <a:cs typeface="Arial"/>
              </a:rPr>
              <a:t>cancer</a:t>
            </a:r>
            <a:r>
              <a:rPr lang="en-GB" sz="1150" spc="-5" noProof="0" dirty="0">
                <a:latin typeface="Arial"/>
                <a:cs typeface="Arial"/>
              </a:rPr>
              <a:t> </a:t>
            </a:r>
            <a:r>
              <a:rPr lang="en-GB" sz="1150" spc="-10" noProof="0" dirty="0">
                <a:latin typeface="Arial"/>
                <a:cs typeface="Arial"/>
              </a:rPr>
              <a:t>patients.</a:t>
            </a:r>
            <a:endParaRPr lang="en-GB" sz="1150" noProof="0" dirty="0">
              <a:latin typeface="Arial"/>
              <a:cs typeface="Arial"/>
            </a:endParaRPr>
          </a:p>
          <a:p>
            <a:pPr marL="12700" marR="184150" algn="l">
              <a:spcBef>
                <a:spcPts val="600"/>
              </a:spcBef>
            </a:pP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survey</a:t>
            </a:r>
            <a:r>
              <a:rPr lang="en-GB" sz="1150" spc="-5" noProof="0" dirty="0">
                <a:latin typeface="Arial"/>
                <a:cs typeface="Arial"/>
              </a:rPr>
              <a:t> </a:t>
            </a:r>
            <a:r>
              <a:rPr lang="en-GB" sz="1150" noProof="0" dirty="0">
                <a:latin typeface="Arial"/>
                <a:cs typeface="Arial"/>
              </a:rPr>
              <a:t>was undertaken</a:t>
            </a:r>
            <a:r>
              <a:rPr lang="en-GB" sz="1150" spc="-5" noProof="0" dirty="0">
                <a:latin typeface="Arial"/>
                <a:cs typeface="Arial"/>
              </a:rPr>
              <a:t> </a:t>
            </a:r>
            <a:r>
              <a:rPr lang="en-GB" sz="1150" noProof="0" dirty="0">
                <a:latin typeface="Arial"/>
                <a:cs typeface="Arial"/>
              </a:rPr>
              <a:t>by Picker</a:t>
            </a:r>
            <a:r>
              <a:rPr lang="en-GB" sz="1150" spc="-5" noProof="0" dirty="0">
                <a:latin typeface="Arial"/>
                <a:cs typeface="Arial"/>
              </a:rPr>
              <a:t> </a:t>
            </a:r>
            <a:r>
              <a:rPr lang="en-GB" sz="1150" noProof="0" dirty="0">
                <a:latin typeface="Arial"/>
                <a:cs typeface="Arial"/>
              </a:rPr>
              <a:t>on behalf</a:t>
            </a:r>
            <a:r>
              <a:rPr lang="en-GB" sz="1150" spc="-5" noProof="0" dirty="0">
                <a:latin typeface="Arial"/>
                <a:cs typeface="Arial"/>
              </a:rPr>
              <a:t> </a:t>
            </a:r>
            <a:r>
              <a:rPr lang="en-GB" sz="1150" noProof="0" dirty="0">
                <a:latin typeface="Arial"/>
                <a:cs typeface="Arial"/>
              </a:rPr>
              <a:t>of NHS</a:t>
            </a:r>
            <a:r>
              <a:rPr lang="en-GB" sz="1150" spc="-5" noProof="0" dirty="0">
                <a:latin typeface="Arial"/>
                <a:cs typeface="Arial"/>
              </a:rPr>
              <a:t> </a:t>
            </a:r>
            <a:r>
              <a:rPr lang="en-GB" sz="1150" noProof="0" dirty="0">
                <a:latin typeface="Arial"/>
                <a:cs typeface="Arial"/>
              </a:rPr>
              <a:t>England and</a:t>
            </a:r>
            <a:r>
              <a:rPr lang="en-GB" sz="1150" spc="-5" noProof="0" dirty="0">
                <a:latin typeface="Arial"/>
                <a:cs typeface="Arial"/>
              </a:rPr>
              <a:t> </a:t>
            </a:r>
            <a:r>
              <a:rPr lang="en-GB" sz="1150" noProof="0" dirty="0">
                <a:latin typeface="Arial"/>
                <a:cs typeface="Arial"/>
              </a:rPr>
              <a:t>it was</a:t>
            </a:r>
            <a:r>
              <a:rPr lang="en-GB" sz="1150" spc="-5" noProof="0" dirty="0">
                <a:latin typeface="Arial"/>
                <a:cs typeface="Arial"/>
              </a:rPr>
              <a:t> </a:t>
            </a:r>
            <a:r>
              <a:rPr lang="en-GB" sz="1150" noProof="0" dirty="0">
                <a:latin typeface="Arial"/>
                <a:cs typeface="Arial"/>
              </a:rPr>
              <a:t>overseen by</a:t>
            </a:r>
            <a:r>
              <a:rPr lang="en-GB" sz="1150" spc="-5" noProof="0" dirty="0">
                <a:latin typeface="Arial"/>
                <a:cs typeface="Arial"/>
              </a:rPr>
              <a:t> </a:t>
            </a:r>
            <a:r>
              <a:rPr lang="en-GB" sz="1150" noProof="0" dirty="0">
                <a:latin typeface="Arial"/>
                <a:cs typeface="Arial"/>
              </a:rPr>
              <a:t>a </a:t>
            </a:r>
            <a:r>
              <a:rPr lang="en-GB" sz="1150" spc="-10" noProof="0" dirty="0">
                <a:latin typeface="Arial"/>
                <a:cs typeface="Arial"/>
              </a:rPr>
              <a:t>National </a:t>
            </a:r>
            <a:r>
              <a:rPr lang="en-GB" sz="1150" noProof="0" dirty="0">
                <a:latin typeface="Arial"/>
                <a:cs typeface="Arial"/>
              </a:rPr>
              <a:t>Cancer</a:t>
            </a:r>
            <a:r>
              <a:rPr lang="en-GB" sz="1150" spc="-10" noProof="0" dirty="0">
                <a:latin typeface="Arial"/>
                <a:cs typeface="Arial"/>
              </a:rPr>
              <a:t> </a:t>
            </a:r>
            <a:r>
              <a:rPr lang="en-GB" sz="1150" noProof="0" dirty="0">
                <a:latin typeface="Arial"/>
                <a:cs typeface="Arial"/>
              </a:rPr>
              <a:t>Patient</a:t>
            </a:r>
            <a:r>
              <a:rPr lang="en-GB" sz="1150" spc="-10" noProof="0" dirty="0">
                <a:latin typeface="Arial"/>
                <a:cs typeface="Arial"/>
              </a:rPr>
              <a:t> </a:t>
            </a:r>
            <a:r>
              <a:rPr lang="en-GB" sz="1150" noProof="0" dirty="0">
                <a:latin typeface="Arial"/>
                <a:cs typeface="Arial"/>
              </a:rPr>
              <a:t>Experience</a:t>
            </a:r>
            <a:r>
              <a:rPr lang="en-GB" sz="1150" spc="-5" noProof="0" dirty="0">
                <a:latin typeface="Arial"/>
                <a:cs typeface="Arial"/>
              </a:rPr>
              <a:t> </a:t>
            </a:r>
            <a:r>
              <a:rPr lang="en-GB" sz="1150" noProof="0" dirty="0">
                <a:latin typeface="Arial"/>
                <a:cs typeface="Arial"/>
              </a:rPr>
              <a:t>Advisory</a:t>
            </a:r>
            <a:r>
              <a:rPr lang="en-GB" sz="1150" spc="-10" noProof="0" dirty="0">
                <a:latin typeface="Arial"/>
                <a:cs typeface="Arial"/>
              </a:rPr>
              <a:t> </a:t>
            </a:r>
            <a:r>
              <a:rPr lang="en-GB" sz="1150" noProof="0" dirty="0">
                <a:latin typeface="Arial"/>
                <a:cs typeface="Arial"/>
              </a:rPr>
              <a:t>Group.</a:t>
            </a:r>
            <a:r>
              <a:rPr lang="en-GB" sz="1150" spc="-5" noProof="0" dirty="0">
                <a:latin typeface="Arial"/>
                <a:cs typeface="Arial"/>
              </a:rPr>
              <a:t> </a:t>
            </a:r>
            <a:r>
              <a:rPr lang="en-GB" sz="1150" noProof="0" dirty="0">
                <a:latin typeface="Arial"/>
                <a:cs typeface="Arial"/>
              </a:rPr>
              <a:t>This</a:t>
            </a:r>
            <a:r>
              <a:rPr lang="en-GB" sz="1150" spc="-10" noProof="0" dirty="0">
                <a:latin typeface="Arial"/>
                <a:cs typeface="Arial"/>
              </a:rPr>
              <a:t> </a:t>
            </a:r>
            <a:r>
              <a:rPr lang="en-GB" sz="1150" noProof="0" dirty="0">
                <a:latin typeface="Arial"/>
                <a:cs typeface="Arial"/>
              </a:rPr>
              <a:t>Advisory</a:t>
            </a:r>
            <a:r>
              <a:rPr lang="en-GB" sz="1150" spc="-5" noProof="0" dirty="0">
                <a:latin typeface="Arial"/>
                <a:cs typeface="Arial"/>
              </a:rPr>
              <a:t> </a:t>
            </a:r>
            <a:r>
              <a:rPr lang="en-GB" sz="1150" noProof="0" dirty="0">
                <a:latin typeface="Arial"/>
                <a:cs typeface="Arial"/>
              </a:rPr>
              <a:t>Group</a:t>
            </a:r>
            <a:r>
              <a:rPr lang="en-GB" sz="1150" spc="-10" noProof="0" dirty="0">
                <a:latin typeface="Arial"/>
                <a:cs typeface="Arial"/>
              </a:rPr>
              <a:t> </a:t>
            </a:r>
            <a:r>
              <a:rPr lang="en-GB" sz="1150" noProof="0" dirty="0">
                <a:latin typeface="Arial"/>
                <a:cs typeface="Arial"/>
              </a:rPr>
              <a:t>set</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principles</a:t>
            </a:r>
            <a:r>
              <a:rPr lang="en-GB" sz="1150" spc="-5"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objectives</a:t>
            </a:r>
            <a:r>
              <a:rPr lang="en-GB" sz="1150" spc="-5" noProof="0" dirty="0">
                <a:latin typeface="Arial"/>
                <a:cs typeface="Arial"/>
              </a:rPr>
              <a:t> </a:t>
            </a:r>
            <a:r>
              <a:rPr lang="en-GB" sz="1150" spc="-25" noProof="0" dirty="0">
                <a:latin typeface="Arial"/>
                <a:cs typeface="Arial"/>
              </a:rPr>
              <a:t>of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survey</a:t>
            </a:r>
            <a:r>
              <a:rPr lang="en-GB" sz="1150" spc="-15" noProof="0" dirty="0">
                <a:latin typeface="Arial"/>
                <a:cs typeface="Arial"/>
              </a:rPr>
              <a:t> </a:t>
            </a:r>
            <a:r>
              <a:rPr lang="en-GB" sz="1150" noProof="0" dirty="0">
                <a:latin typeface="Arial"/>
                <a:cs typeface="Arial"/>
              </a:rPr>
              <a:t>programme</a:t>
            </a:r>
            <a:r>
              <a:rPr lang="en-GB" sz="1150" spc="-10" noProof="0" dirty="0">
                <a:latin typeface="Arial"/>
                <a:cs typeface="Arial"/>
              </a:rPr>
              <a:t> </a:t>
            </a:r>
            <a:r>
              <a:rPr lang="en-GB" sz="1150" noProof="0" dirty="0">
                <a:latin typeface="Arial"/>
                <a:cs typeface="Arial"/>
              </a:rPr>
              <a:t>and</a:t>
            </a:r>
            <a:r>
              <a:rPr lang="en-GB" sz="1150" spc="-15" noProof="0" dirty="0">
                <a:latin typeface="Arial"/>
                <a:cs typeface="Arial"/>
              </a:rPr>
              <a:t> </a:t>
            </a:r>
            <a:r>
              <a:rPr lang="en-GB" sz="1150" noProof="0" dirty="0">
                <a:latin typeface="Arial"/>
                <a:cs typeface="Arial"/>
              </a:rPr>
              <a:t>guided</a:t>
            </a:r>
            <a:r>
              <a:rPr lang="en-GB" sz="1150" spc="-10" noProof="0" dirty="0">
                <a:latin typeface="Arial"/>
                <a:cs typeface="Arial"/>
              </a:rPr>
              <a:t> </a:t>
            </a:r>
            <a:r>
              <a:rPr lang="en-GB" sz="1150" noProof="0" dirty="0">
                <a:latin typeface="Arial"/>
                <a:cs typeface="Arial"/>
              </a:rPr>
              <a:t>questionnaire</a:t>
            </a:r>
            <a:r>
              <a:rPr lang="en-GB" sz="1150" spc="-15" noProof="0" dirty="0">
                <a:latin typeface="Arial"/>
                <a:cs typeface="Arial"/>
              </a:rPr>
              <a:t> </a:t>
            </a:r>
            <a:r>
              <a:rPr lang="en-GB" sz="1150" noProof="0" dirty="0">
                <a:latin typeface="Arial"/>
                <a:cs typeface="Arial"/>
              </a:rPr>
              <a:t>development.</a:t>
            </a:r>
            <a:r>
              <a:rPr lang="en-GB" sz="1150" spc="-1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survey</a:t>
            </a:r>
            <a:r>
              <a:rPr lang="en-GB" sz="1150" spc="-15" noProof="0" dirty="0">
                <a:latin typeface="Arial"/>
                <a:cs typeface="Arial"/>
              </a:rPr>
              <a:t> </a:t>
            </a:r>
            <a:r>
              <a:rPr lang="en-GB" sz="1150" noProof="0" dirty="0">
                <a:latin typeface="Arial"/>
                <a:cs typeface="Arial"/>
              </a:rPr>
              <a:t>was</a:t>
            </a:r>
            <a:r>
              <a:rPr lang="en-GB" sz="1150" spc="-10" noProof="0" dirty="0">
                <a:latin typeface="Arial"/>
                <a:cs typeface="Arial"/>
              </a:rPr>
              <a:t> </a:t>
            </a:r>
            <a:r>
              <a:rPr lang="en-GB" sz="1150" noProof="0" dirty="0">
                <a:latin typeface="Arial"/>
                <a:cs typeface="Arial"/>
              </a:rPr>
              <a:t>commissioned</a:t>
            </a:r>
            <a:r>
              <a:rPr lang="en-GB" sz="1150" spc="-15" noProof="0" dirty="0">
                <a:latin typeface="Arial"/>
                <a:cs typeface="Arial"/>
              </a:rPr>
              <a:t> </a:t>
            </a:r>
            <a:r>
              <a:rPr lang="en-GB" sz="1150" spc="-25" noProof="0" dirty="0">
                <a:latin typeface="Arial"/>
                <a:cs typeface="Arial"/>
              </a:rPr>
              <a:t>and </a:t>
            </a:r>
            <a:r>
              <a:rPr lang="en-GB" sz="1150" noProof="0" dirty="0">
                <a:latin typeface="Arial"/>
                <a:cs typeface="Arial"/>
              </a:rPr>
              <a:t>managed</a:t>
            </a:r>
            <a:r>
              <a:rPr lang="en-GB" sz="1150" spc="-10" noProof="0" dirty="0">
                <a:latin typeface="Arial"/>
                <a:cs typeface="Arial"/>
              </a:rPr>
              <a:t> </a:t>
            </a:r>
            <a:r>
              <a:rPr lang="en-GB" sz="1150" noProof="0" dirty="0">
                <a:latin typeface="Arial"/>
                <a:cs typeface="Arial"/>
              </a:rPr>
              <a:t>by</a:t>
            </a:r>
            <a:r>
              <a:rPr lang="en-GB" sz="1150" spc="-5" noProof="0" dirty="0">
                <a:latin typeface="Arial"/>
                <a:cs typeface="Arial"/>
              </a:rPr>
              <a:t> </a:t>
            </a:r>
            <a:r>
              <a:rPr lang="en-GB" sz="1150" noProof="0" dirty="0">
                <a:latin typeface="Arial"/>
                <a:cs typeface="Arial"/>
              </a:rPr>
              <a:t>NHS</a:t>
            </a:r>
            <a:r>
              <a:rPr lang="en-GB" sz="1150" spc="-10" noProof="0" dirty="0">
                <a:latin typeface="Arial"/>
                <a:cs typeface="Arial"/>
              </a:rPr>
              <a:t> </a:t>
            </a:r>
            <a:r>
              <a:rPr lang="en-GB" sz="1150" noProof="0" dirty="0">
                <a:latin typeface="Arial"/>
                <a:cs typeface="Arial"/>
              </a:rPr>
              <a:t>England.</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survey</a:t>
            </a:r>
            <a:r>
              <a:rPr lang="en-GB" sz="1150" spc="-5" noProof="0" dirty="0">
                <a:latin typeface="Arial"/>
                <a:cs typeface="Arial"/>
              </a:rPr>
              <a:t> </a:t>
            </a:r>
            <a:r>
              <a:rPr lang="en-GB" sz="1150" noProof="0" dirty="0">
                <a:latin typeface="Arial"/>
                <a:cs typeface="Arial"/>
              </a:rPr>
              <a:t>provider,</a:t>
            </a:r>
            <a:r>
              <a:rPr lang="en-GB" sz="1150" spc="-5" noProof="0" dirty="0">
                <a:latin typeface="Arial"/>
                <a:cs typeface="Arial"/>
              </a:rPr>
              <a:t> </a:t>
            </a:r>
            <a:r>
              <a:rPr lang="en-GB" sz="1150" noProof="0" dirty="0">
                <a:latin typeface="Arial"/>
                <a:cs typeface="Arial"/>
              </a:rPr>
              <a:t>Picker,</a:t>
            </a:r>
            <a:r>
              <a:rPr lang="en-GB" sz="1150" spc="-10" noProof="0" dirty="0">
                <a:latin typeface="Arial"/>
                <a:cs typeface="Arial"/>
              </a:rPr>
              <a:t> </a:t>
            </a:r>
            <a:r>
              <a:rPr lang="en-GB" sz="1150" noProof="0" dirty="0">
                <a:latin typeface="Arial"/>
                <a:cs typeface="Arial"/>
              </a:rPr>
              <a:t>is</a:t>
            </a:r>
            <a:r>
              <a:rPr lang="en-GB" sz="1150" spc="-5" noProof="0" dirty="0">
                <a:latin typeface="Arial"/>
                <a:cs typeface="Arial"/>
              </a:rPr>
              <a:t> </a:t>
            </a:r>
            <a:r>
              <a:rPr lang="en-GB" sz="1150" noProof="0" dirty="0">
                <a:latin typeface="Arial"/>
                <a:cs typeface="Arial"/>
              </a:rPr>
              <a:t>responsible</a:t>
            </a:r>
            <a:r>
              <a:rPr lang="en-GB" sz="1150" spc="-10" noProof="0" dirty="0">
                <a:latin typeface="Arial"/>
                <a:cs typeface="Arial"/>
              </a:rPr>
              <a:t> </a:t>
            </a:r>
            <a:r>
              <a:rPr lang="en-GB" sz="1150" noProof="0" dirty="0">
                <a:latin typeface="Arial"/>
                <a:cs typeface="Arial"/>
              </a:rPr>
              <a:t>for</a:t>
            </a:r>
            <a:r>
              <a:rPr lang="en-GB" sz="1150" spc="-5" noProof="0" dirty="0">
                <a:latin typeface="Arial"/>
                <a:cs typeface="Arial"/>
              </a:rPr>
              <a:t> </a:t>
            </a:r>
            <a:r>
              <a:rPr lang="en-GB" sz="1150" noProof="0" dirty="0">
                <a:latin typeface="Arial"/>
                <a:cs typeface="Arial"/>
              </a:rPr>
              <a:t>designing,</a:t>
            </a:r>
            <a:r>
              <a:rPr lang="en-GB" sz="1150" spc="-5" noProof="0" dirty="0">
                <a:latin typeface="Arial"/>
                <a:cs typeface="Arial"/>
              </a:rPr>
              <a:t> </a:t>
            </a:r>
            <a:r>
              <a:rPr lang="en-GB" sz="1150" noProof="0" dirty="0">
                <a:latin typeface="Arial"/>
                <a:cs typeface="Arial"/>
              </a:rPr>
              <a:t>running</a:t>
            </a:r>
            <a:r>
              <a:rPr lang="en-GB" sz="1150" spc="-10" noProof="0" dirty="0">
                <a:latin typeface="Arial"/>
                <a:cs typeface="Arial"/>
              </a:rPr>
              <a:t> </a:t>
            </a:r>
            <a:r>
              <a:rPr lang="en-GB" sz="1150" spc="-25" noProof="0" dirty="0">
                <a:latin typeface="Arial"/>
                <a:cs typeface="Arial"/>
              </a:rPr>
              <a:t>and </a:t>
            </a:r>
            <a:r>
              <a:rPr lang="en-GB" sz="1150" noProof="0" dirty="0">
                <a:latin typeface="Arial"/>
                <a:cs typeface="Arial"/>
              </a:rPr>
              <a:t>analysing</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survey.</a:t>
            </a:r>
            <a:endParaRPr lang="en-GB" sz="1150" noProof="0" dirty="0">
              <a:latin typeface="Arial"/>
              <a:cs typeface="Arial"/>
            </a:endParaRPr>
          </a:p>
          <a:p>
            <a:pPr marL="12700" marR="231775" algn="l">
              <a:spcBef>
                <a:spcPts val="600"/>
              </a:spcBef>
            </a:pP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2025</a:t>
            </a:r>
            <a:r>
              <a:rPr lang="en-GB" sz="1150" spc="-5" noProof="0" dirty="0">
                <a:latin typeface="Arial"/>
                <a:cs typeface="Arial"/>
              </a:rPr>
              <a:t> </a:t>
            </a:r>
            <a:r>
              <a:rPr lang="en-GB" sz="1150" noProof="0" dirty="0">
                <a:latin typeface="Arial"/>
                <a:cs typeface="Arial"/>
              </a:rPr>
              <a:t>survey</a:t>
            </a:r>
            <a:r>
              <a:rPr lang="en-GB" sz="1150" spc="-10" noProof="0" dirty="0">
                <a:latin typeface="Arial"/>
                <a:cs typeface="Arial"/>
              </a:rPr>
              <a:t> </a:t>
            </a:r>
            <a:r>
              <a:rPr lang="en-GB" sz="1150" noProof="0" dirty="0">
                <a:latin typeface="Arial"/>
                <a:cs typeface="Arial"/>
              </a:rPr>
              <a:t>involved</a:t>
            </a:r>
            <a:r>
              <a:rPr lang="en-GB" sz="1150" spc="-5" noProof="0" dirty="0">
                <a:latin typeface="Arial"/>
                <a:cs typeface="Arial"/>
              </a:rPr>
              <a:t> </a:t>
            </a:r>
            <a:r>
              <a:rPr lang="en-GB" sz="1150" noProof="0" dirty="0">
                <a:solidFill>
                  <a:schemeClr val="tx1"/>
                </a:solidFill>
                <a:latin typeface="Arial"/>
                <a:cs typeface="Arial"/>
              </a:rPr>
              <a:t>130</a:t>
            </a:r>
            <a:r>
              <a:rPr lang="en-GB" sz="1150" spc="-10" noProof="0" dirty="0">
                <a:solidFill>
                  <a:schemeClr val="tx1"/>
                </a:solidFill>
                <a:latin typeface="Arial"/>
                <a:cs typeface="Arial"/>
              </a:rPr>
              <a:t> </a:t>
            </a:r>
            <a:r>
              <a:rPr lang="en-GB" sz="1150" noProof="0" dirty="0">
                <a:solidFill>
                  <a:schemeClr val="tx1"/>
                </a:solidFill>
                <a:latin typeface="Arial"/>
                <a:cs typeface="Arial"/>
              </a:rPr>
              <a:t>NHS</a:t>
            </a:r>
            <a:r>
              <a:rPr lang="en-GB" sz="1150" spc="-5" noProof="0" dirty="0">
                <a:solidFill>
                  <a:schemeClr val="tx1"/>
                </a:solidFill>
                <a:latin typeface="Arial"/>
                <a:cs typeface="Arial"/>
              </a:rPr>
              <a:t> t</a:t>
            </a:r>
            <a:r>
              <a:rPr lang="en-GB" sz="1150" noProof="0" dirty="0">
                <a:solidFill>
                  <a:schemeClr val="tx1"/>
                </a:solidFill>
                <a:latin typeface="Arial"/>
                <a:cs typeface="Arial"/>
              </a:rPr>
              <a:t>rusts.</a:t>
            </a:r>
            <a:r>
              <a:rPr lang="en-GB" sz="1150" spc="-5" noProof="0" dirty="0">
                <a:solidFill>
                  <a:schemeClr val="tx1"/>
                </a:solidFill>
                <a:latin typeface="Arial"/>
                <a:cs typeface="Arial"/>
              </a:rPr>
              <a:t> </a:t>
            </a:r>
            <a:r>
              <a:rPr lang="en-GB" sz="1150" noProof="0" dirty="0">
                <a:latin typeface="Arial"/>
                <a:cs typeface="Arial"/>
              </a:rPr>
              <a:t>Out</a:t>
            </a:r>
            <a:r>
              <a:rPr lang="en-GB" sz="1150" spc="-10" noProof="0" dirty="0">
                <a:latin typeface="Arial"/>
                <a:cs typeface="Arial"/>
              </a:rPr>
              <a:t> </a:t>
            </a:r>
            <a:r>
              <a:rPr lang="en-GB" sz="1150" noProof="0" dirty="0">
                <a:latin typeface="Arial"/>
                <a:cs typeface="Arial"/>
              </a:rPr>
              <a:t>of</a:t>
            </a:r>
            <a:r>
              <a:rPr lang="en-GB" sz="1150" spc="-5" noProof="0" dirty="0">
                <a:latin typeface="Arial"/>
                <a:cs typeface="Arial"/>
              </a:rPr>
              <a:t> 134,285 people, 64,268 people responded to the survey, yielding a response rate of 48%.</a:t>
            </a:r>
            <a:endParaRPr lang="en-GB" sz="1150" noProof="0" dirty="0">
              <a:solidFill>
                <a:schemeClr val="tx1"/>
              </a:solidFill>
              <a:highlight>
                <a:srgbClr val="FFFF00"/>
              </a:highlight>
              <a:latin typeface="Arial"/>
              <a:cs typeface="Arial"/>
            </a:endParaRPr>
          </a:p>
        </p:txBody>
      </p:sp>
      <p:sp>
        <p:nvSpPr>
          <p:cNvPr id="9" name="object 3">
            <a:extLst>
              <a:ext uri="{FF2B5EF4-FFF2-40B4-BE49-F238E27FC236}">
                <a16:creationId xmlns:a16="http://schemas.microsoft.com/office/drawing/2014/main" id="{53BD6EA4-0EF9-A347-8991-0AAB7AA9EF2D}"/>
              </a:ext>
            </a:extLst>
          </p:cNvPr>
          <p:cNvSpPr txBox="1"/>
          <p:nvPr/>
        </p:nvSpPr>
        <p:spPr>
          <a:xfrm>
            <a:off x="425907" y="3648019"/>
            <a:ext cx="3780430" cy="276999"/>
          </a:xfrm>
          <a:prstGeom prst="rect">
            <a:avLst/>
          </a:prstGeom>
          <a:noFill/>
        </p:spPr>
        <p:txBody>
          <a:bodyPr wrap="square" lIns="0" tIns="0" rIns="0" bIns="0">
            <a:spAutoFit/>
          </a:bodyPr>
          <a:lstStyle/>
          <a:p>
            <a:pPr marL="12700">
              <a:lnSpc>
                <a:spcPct val="100000"/>
              </a:lnSpc>
              <a:spcBef>
                <a:spcPts val="975"/>
              </a:spcBef>
            </a:pPr>
            <a:r>
              <a:rPr lang="en-GB" sz="1800" b="1" spc="-10" noProof="0" dirty="0">
                <a:solidFill>
                  <a:srgbClr val="336E9F"/>
                </a:solidFill>
                <a:latin typeface="Arial"/>
                <a:cs typeface="Arial"/>
              </a:rPr>
              <a:t>Methodology</a:t>
            </a:r>
            <a:endParaRPr lang="en-GB" sz="1800" noProof="0" dirty="0">
              <a:latin typeface="Arial"/>
              <a:cs typeface="Arial"/>
            </a:endParaRPr>
          </a:p>
        </p:txBody>
      </p:sp>
      <p:sp>
        <p:nvSpPr>
          <p:cNvPr id="12" name="object 4">
            <a:extLst>
              <a:ext uri="{FF2B5EF4-FFF2-40B4-BE49-F238E27FC236}">
                <a16:creationId xmlns:a16="http://schemas.microsoft.com/office/drawing/2014/main" id="{2FEE328C-3C58-7A0E-587C-2532CFBDAFAC}"/>
              </a:ext>
            </a:extLst>
          </p:cNvPr>
          <p:cNvSpPr txBox="1"/>
          <p:nvPr/>
        </p:nvSpPr>
        <p:spPr>
          <a:xfrm>
            <a:off x="427037" y="3976127"/>
            <a:ext cx="6696000" cy="5055230"/>
          </a:xfrm>
          <a:prstGeom prst="rect">
            <a:avLst/>
          </a:prstGeom>
        </p:spPr>
        <p:txBody>
          <a:bodyPr vert="horz" wrap="square" lIns="0" tIns="0" rIns="0" bIns="0" rtlCol="0">
            <a:spAutoFit/>
          </a:bodyPr>
          <a:lstStyle/>
          <a:p>
            <a:pPr marL="12700" algn="l">
              <a:spcBef>
                <a:spcPts val="600"/>
              </a:spcBef>
            </a:pPr>
            <a:r>
              <a:rPr lang="en-GB" sz="1200" b="1" noProof="0" dirty="0">
                <a:solidFill>
                  <a:srgbClr val="336E9F"/>
                </a:solidFill>
                <a:latin typeface="Arial"/>
                <a:cs typeface="Arial"/>
              </a:rPr>
              <a:t>Eligibility,</a:t>
            </a:r>
            <a:r>
              <a:rPr lang="en-GB" sz="1200" b="1" spc="-35" noProof="0" dirty="0">
                <a:solidFill>
                  <a:srgbClr val="336E9F"/>
                </a:solidFill>
                <a:latin typeface="Arial"/>
                <a:cs typeface="Arial"/>
              </a:rPr>
              <a:t> </a:t>
            </a:r>
            <a:r>
              <a:rPr lang="en-GB" sz="1200" b="1" noProof="0" dirty="0">
                <a:solidFill>
                  <a:srgbClr val="336E9F"/>
                </a:solidFill>
                <a:latin typeface="Arial"/>
                <a:cs typeface="Arial"/>
              </a:rPr>
              <a:t>fieldwork</a:t>
            </a:r>
            <a:r>
              <a:rPr lang="en-GB" sz="1200" b="1" spc="-35" noProof="0" dirty="0">
                <a:solidFill>
                  <a:srgbClr val="336E9F"/>
                </a:solidFill>
                <a:latin typeface="Arial"/>
                <a:cs typeface="Arial"/>
              </a:rPr>
              <a:t> </a:t>
            </a:r>
            <a:r>
              <a:rPr lang="en-GB" sz="1200" b="1" noProof="0" dirty="0">
                <a:solidFill>
                  <a:srgbClr val="336E9F"/>
                </a:solidFill>
                <a:latin typeface="Arial"/>
                <a:cs typeface="Arial"/>
              </a:rPr>
              <a:t>and</a:t>
            </a:r>
            <a:r>
              <a:rPr lang="en-GB" sz="1200" b="1" spc="-3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35" noProof="0" dirty="0">
                <a:solidFill>
                  <a:srgbClr val="336E9F"/>
                </a:solidFill>
                <a:latin typeface="Arial"/>
                <a:cs typeface="Arial"/>
              </a:rPr>
              <a:t> </a:t>
            </a:r>
            <a:r>
              <a:rPr lang="en-GB" sz="1200" b="1" spc="-10" noProof="0" dirty="0">
                <a:solidFill>
                  <a:srgbClr val="336E9F"/>
                </a:solidFill>
                <a:latin typeface="Arial"/>
                <a:cs typeface="Arial"/>
              </a:rPr>
              <a:t>methods</a:t>
            </a:r>
            <a:endParaRPr lang="en-GB" sz="1200" noProof="0" dirty="0">
              <a:latin typeface="Arial"/>
              <a:cs typeface="Arial"/>
            </a:endParaRPr>
          </a:p>
          <a:p>
            <a:pPr marL="12700" marR="29845" algn="l">
              <a:spcBef>
                <a:spcPts val="600"/>
              </a:spcBef>
            </a:pP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sample</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survey</a:t>
            </a:r>
            <a:r>
              <a:rPr lang="en-GB" sz="1150" spc="-10" noProof="0" dirty="0">
                <a:latin typeface="Arial"/>
                <a:cs typeface="Arial"/>
              </a:rPr>
              <a:t> </a:t>
            </a:r>
            <a:r>
              <a:rPr lang="en-GB" sz="1150" noProof="0" dirty="0">
                <a:latin typeface="Arial"/>
                <a:cs typeface="Arial"/>
              </a:rPr>
              <a:t>included</a:t>
            </a:r>
            <a:r>
              <a:rPr lang="en-GB" sz="1150" spc="-10" noProof="0" dirty="0">
                <a:latin typeface="Arial"/>
                <a:cs typeface="Arial"/>
              </a:rPr>
              <a:t> </a:t>
            </a:r>
            <a:r>
              <a:rPr lang="en-GB" sz="1150" noProof="0" dirty="0">
                <a:latin typeface="Arial"/>
                <a:cs typeface="Arial"/>
              </a:rPr>
              <a:t>all</a:t>
            </a:r>
            <a:r>
              <a:rPr lang="en-GB" sz="1150" spc="-10" noProof="0" dirty="0">
                <a:latin typeface="Arial"/>
                <a:cs typeface="Arial"/>
              </a:rPr>
              <a:t> </a:t>
            </a:r>
            <a:r>
              <a:rPr lang="en-GB" sz="1150" noProof="0" dirty="0">
                <a:latin typeface="Arial"/>
                <a:cs typeface="Arial"/>
              </a:rPr>
              <a:t>adult</a:t>
            </a:r>
            <a:r>
              <a:rPr lang="en-GB" sz="1150" spc="-10" noProof="0" dirty="0">
                <a:latin typeface="Arial"/>
                <a:cs typeface="Arial"/>
              </a:rPr>
              <a:t> </a:t>
            </a:r>
            <a:r>
              <a:rPr lang="en-GB" sz="1150" noProof="0" dirty="0">
                <a:latin typeface="Arial"/>
                <a:cs typeface="Arial"/>
              </a:rPr>
              <a:t>(aged</a:t>
            </a:r>
            <a:r>
              <a:rPr lang="en-GB" sz="1150" spc="-10" noProof="0" dirty="0">
                <a:latin typeface="Arial"/>
                <a:cs typeface="Arial"/>
              </a:rPr>
              <a:t> </a:t>
            </a:r>
            <a:r>
              <a:rPr lang="en-GB" sz="1150" noProof="0" dirty="0">
                <a:latin typeface="Arial"/>
                <a:cs typeface="Arial"/>
              </a:rPr>
              <a:t>16</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over)</a:t>
            </a:r>
            <a:r>
              <a:rPr lang="en-GB" sz="1150" spc="-10" noProof="0" dirty="0">
                <a:latin typeface="Arial"/>
                <a:cs typeface="Arial"/>
              </a:rPr>
              <a:t> </a:t>
            </a:r>
            <a:r>
              <a:rPr lang="en-GB" sz="1150" noProof="0" dirty="0">
                <a:latin typeface="Arial"/>
                <a:cs typeface="Arial"/>
              </a:rPr>
              <a:t>NHS</a:t>
            </a:r>
            <a:r>
              <a:rPr lang="en-GB" sz="1150" spc="-10" noProof="0" dirty="0">
                <a:latin typeface="Arial"/>
                <a:cs typeface="Arial"/>
              </a:rPr>
              <a:t> </a:t>
            </a:r>
            <a:r>
              <a:rPr lang="en-GB" sz="1150" noProof="0" dirty="0">
                <a:latin typeface="Arial"/>
                <a:cs typeface="Arial"/>
              </a:rPr>
              <a:t>patients,</a:t>
            </a:r>
            <a:r>
              <a:rPr lang="en-GB" sz="1150" spc="-10" noProof="0" dirty="0">
                <a:latin typeface="Arial"/>
                <a:cs typeface="Arial"/>
              </a:rPr>
              <a:t> </a:t>
            </a:r>
            <a:r>
              <a:rPr lang="en-GB" sz="1150" noProof="0" dirty="0">
                <a:latin typeface="Arial"/>
                <a:cs typeface="Arial"/>
              </a:rPr>
              <a:t>with</a:t>
            </a:r>
            <a:r>
              <a:rPr lang="en-GB" sz="1150" spc="-10" noProof="0" dirty="0">
                <a:latin typeface="Arial"/>
                <a:cs typeface="Arial"/>
              </a:rPr>
              <a:t> </a:t>
            </a:r>
            <a:r>
              <a:rPr lang="en-GB" sz="1150" noProof="0" dirty="0">
                <a:latin typeface="Arial"/>
                <a:cs typeface="Arial"/>
              </a:rPr>
              <a:t>a</a:t>
            </a:r>
            <a:r>
              <a:rPr lang="en-GB" sz="1150" spc="-10" noProof="0" dirty="0">
                <a:latin typeface="Arial"/>
                <a:cs typeface="Arial"/>
              </a:rPr>
              <a:t> </a:t>
            </a:r>
            <a:r>
              <a:rPr lang="en-GB" sz="1150" noProof="0" dirty="0">
                <a:latin typeface="Arial"/>
                <a:cs typeface="Arial"/>
              </a:rPr>
              <a:t>confirmed</a:t>
            </a:r>
            <a:r>
              <a:rPr lang="en-GB" sz="1150" spc="-10" noProof="0" dirty="0">
                <a:latin typeface="Arial"/>
                <a:cs typeface="Arial"/>
              </a:rPr>
              <a:t> primary </a:t>
            </a:r>
            <a:r>
              <a:rPr lang="en-GB" sz="1150" noProof="0" dirty="0">
                <a:latin typeface="Arial"/>
                <a:cs typeface="Arial"/>
              </a:rPr>
              <a:t>diagnosis</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cancer,</a:t>
            </a:r>
            <a:r>
              <a:rPr lang="en-GB" sz="1150" spc="-10" noProof="0" dirty="0">
                <a:latin typeface="Arial"/>
                <a:cs typeface="Arial"/>
              </a:rPr>
              <a:t> </a:t>
            </a:r>
            <a:r>
              <a:rPr lang="en-GB" sz="1150" noProof="0" dirty="0">
                <a:latin typeface="Arial"/>
                <a:cs typeface="Arial"/>
              </a:rPr>
              <a:t>discharged</a:t>
            </a:r>
            <a:r>
              <a:rPr lang="en-GB" sz="1150" spc="-5" noProof="0" dirty="0">
                <a:latin typeface="Arial"/>
                <a:cs typeface="Arial"/>
              </a:rPr>
              <a:t> </a:t>
            </a:r>
            <a:r>
              <a:rPr lang="en-GB" sz="1150" noProof="0" dirty="0">
                <a:latin typeface="Arial"/>
                <a:cs typeface="Arial"/>
              </a:rPr>
              <a:t>from</a:t>
            </a:r>
            <a:r>
              <a:rPr lang="en-GB" sz="1150" spc="-10" noProof="0" dirty="0">
                <a:latin typeface="Arial"/>
                <a:cs typeface="Arial"/>
              </a:rPr>
              <a:t> </a:t>
            </a:r>
            <a:r>
              <a:rPr lang="en-GB" sz="1150" noProof="0" dirty="0">
                <a:latin typeface="Arial"/>
                <a:cs typeface="Arial"/>
              </a:rPr>
              <a:t>an</a:t>
            </a:r>
            <a:r>
              <a:rPr lang="en-GB" sz="1150" spc="-10" noProof="0" dirty="0">
                <a:latin typeface="Arial"/>
                <a:cs typeface="Arial"/>
              </a:rPr>
              <a:t> </a:t>
            </a:r>
            <a:r>
              <a:rPr lang="en-GB" sz="1150" noProof="0" dirty="0">
                <a:latin typeface="Arial"/>
                <a:cs typeface="Arial"/>
              </a:rPr>
              <a:t>NHS</a:t>
            </a:r>
            <a:r>
              <a:rPr lang="en-GB" sz="1150" spc="-10" noProof="0" dirty="0">
                <a:latin typeface="Arial"/>
                <a:cs typeface="Arial"/>
              </a:rPr>
              <a:t> t</a:t>
            </a:r>
            <a:r>
              <a:rPr lang="en-GB" sz="1150" noProof="0" dirty="0">
                <a:latin typeface="Arial"/>
                <a:cs typeface="Arial"/>
              </a:rPr>
              <a:t>rust</a:t>
            </a:r>
            <a:r>
              <a:rPr lang="en-GB" sz="1150" spc="-5" noProof="0" dirty="0">
                <a:latin typeface="Arial"/>
                <a:cs typeface="Arial"/>
              </a:rPr>
              <a:t> </a:t>
            </a:r>
            <a:r>
              <a:rPr lang="en-GB" sz="1150" noProof="0" dirty="0">
                <a:latin typeface="Arial"/>
                <a:cs typeface="Arial"/>
              </a:rPr>
              <a:t>after</a:t>
            </a:r>
            <a:r>
              <a:rPr lang="en-GB" sz="1150" spc="-10" noProof="0" dirty="0">
                <a:latin typeface="Arial"/>
                <a:cs typeface="Arial"/>
              </a:rPr>
              <a:t> </a:t>
            </a:r>
            <a:r>
              <a:rPr lang="en-GB" sz="1150" noProof="0" dirty="0">
                <a:latin typeface="Arial"/>
                <a:cs typeface="Arial"/>
              </a:rPr>
              <a:t>an</a:t>
            </a:r>
            <a:r>
              <a:rPr lang="en-GB" sz="1150" spc="-10" noProof="0" dirty="0">
                <a:latin typeface="Arial"/>
                <a:cs typeface="Arial"/>
              </a:rPr>
              <a:t> </a:t>
            </a:r>
            <a:r>
              <a:rPr lang="en-GB" sz="1150" noProof="0" dirty="0">
                <a:latin typeface="Arial"/>
                <a:cs typeface="Arial"/>
              </a:rPr>
              <a:t>inpatient</a:t>
            </a:r>
            <a:r>
              <a:rPr lang="en-GB" sz="1150" spc="-10" noProof="0" dirty="0">
                <a:latin typeface="Arial"/>
                <a:cs typeface="Arial"/>
              </a:rPr>
              <a:t> </a:t>
            </a:r>
            <a:r>
              <a:rPr lang="en-GB" sz="1150" noProof="0" dirty="0">
                <a:latin typeface="Arial"/>
                <a:cs typeface="Arial"/>
              </a:rPr>
              <a:t>episode</a:t>
            </a:r>
            <a:r>
              <a:rPr lang="en-GB" sz="1150" spc="-5" noProof="0" dirty="0">
                <a:latin typeface="Arial"/>
                <a:cs typeface="Arial"/>
              </a:rPr>
              <a:t> </a:t>
            </a:r>
            <a:r>
              <a:rPr lang="en-GB" sz="1150" noProof="0" dirty="0">
                <a:latin typeface="Arial"/>
                <a:cs typeface="Arial"/>
              </a:rPr>
              <a:t>or</a:t>
            </a:r>
            <a:r>
              <a:rPr lang="en-GB" sz="1150" spc="-10" noProof="0" dirty="0">
                <a:latin typeface="Arial"/>
                <a:cs typeface="Arial"/>
              </a:rPr>
              <a:t> </a:t>
            </a:r>
            <a:r>
              <a:rPr lang="en-GB" sz="1150" noProof="0" dirty="0">
                <a:latin typeface="Arial"/>
                <a:cs typeface="Arial"/>
              </a:rPr>
              <a:t>day</a:t>
            </a:r>
            <a:r>
              <a:rPr lang="en-GB" sz="1150" spc="-10" noProof="0" dirty="0">
                <a:latin typeface="Arial"/>
                <a:cs typeface="Arial"/>
              </a:rPr>
              <a:t> </a:t>
            </a:r>
            <a:r>
              <a:rPr lang="en-GB" sz="1150" noProof="0" dirty="0">
                <a:latin typeface="Arial"/>
                <a:cs typeface="Arial"/>
              </a:rPr>
              <a:t>case</a:t>
            </a:r>
            <a:r>
              <a:rPr lang="en-GB" sz="1150" spc="-10" noProof="0" dirty="0">
                <a:latin typeface="Arial"/>
                <a:cs typeface="Arial"/>
              </a:rPr>
              <a:t> attendance </a:t>
            </a:r>
            <a:r>
              <a:rPr lang="en-GB" sz="1150" noProof="0" dirty="0">
                <a:latin typeface="Arial"/>
                <a:cs typeface="Arial"/>
              </a:rPr>
              <a:t>for</a:t>
            </a:r>
            <a:r>
              <a:rPr lang="en-GB" sz="1150" spc="-15" noProof="0" dirty="0">
                <a:latin typeface="Arial"/>
                <a:cs typeface="Arial"/>
              </a:rPr>
              <a:t> </a:t>
            </a:r>
            <a:r>
              <a:rPr lang="en-GB" sz="1150" noProof="0" dirty="0">
                <a:latin typeface="Arial"/>
                <a:cs typeface="Arial"/>
              </a:rPr>
              <a:t>cancer</a:t>
            </a:r>
            <a:r>
              <a:rPr lang="en-GB" sz="1150" spc="-10" noProof="0" dirty="0">
                <a:latin typeface="Arial"/>
                <a:cs typeface="Arial"/>
              </a:rPr>
              <a:t> </a:t>
            </a:r>
            <a:r>
              <a:rPr lang="en-GB" sz="1150" noProof="0" dirty="0">
                <a:latin typeface="Arial"/>
                <a:cs typeface="Arial"/>
              </a:rPr>
              <a:t>related</a:t>
            </a:r>
            <a:r>
              <a:rPr lang="en-GB" sz="1150" spc="-10" noProof="0" dirty="0">
                <a:latin typeface="Arial"/>
                <a:cs typeface="Arial"/>
              </a:rPr>
              <a:t> </a:t>
            </a:r>
            <a:r>
              <a:rPr lang="en-GB" sz="1150" noProof="0" dirty="0">
                <a:latin typeface="Arial"/>
                <a:cs typeface="Arial"/>
              </a:rPr>
              <a:t>treatment</a:t>
            </a:r>
            <a:r>
              <a:rPr lang="en-GB" sz="1150" spc="-10"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months</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April,</a:t>
            </a:r>
            <a:r>
              <a:rPr lang="en-GB" sz="1150" spc="-10" noProof="0" dirty="0">
                <a:latin typeface="Arial"/>
                <a:cs typeface="Arial"/>
              </a:rPr>
              <a:t> </a:t>
            </a:r>
            <a:r>
              <a:rPr lang="en-GB" sz="1150" noProof="0" dirty="0">
                <a:latin typeface="Arial"/>
                <a:cs typeface="Arial"/>
              </a:rPr>
              <a:t>May</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June</a:t>
            </a:r>
            <a:r>
              <a:rPr lang="en-GB" sz="1150" spc="-10" noProof="0" dirty="0">
                <a:latin typeface="Arial"/>
                <a:cs typeface="Arial"/>
              </a:rPr>
              <a:t> </a:t>
            </a:r>
            <a:r>
              <a:rPr lang="en-GB" sz="1150" noProof="0" dirty="0">
                <a:latin typeface="Arial"/>
                <a:cs typeface="Arial"/>
              </a:rPr>
              <a:t>2025.</a:t>
            </a:r>
            <a:r>
              <a:rPr lang="en-GB" sz="1150" spc="-1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fieldwork</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survey w</a:t>
            </a:r>
            <a:r>
              <a:rPr lang="en-GB" sz="1150" noProof="0" dirty="0">
                <a:latin typeface="Arial"/>
                <a:cs typeface="Arial"/>
              </a:rPr>
              <a:t>as undertaken between November 2025 and February </a:t>
            </a:r>
            <a:r>
              <a:rPr lang="en-GB" sz="1150" spc="-10" noProof="0" dirty="0">
                <a:latin typeface="Arial"/>
                <a:cs typeface="Arial"/>
              </a:rPr>
              <a:t>2026.</a:t>
            </a:r>
            <a:endParaRPr lang="en-GB" sz="1150" noProof="0" dirty="0">
              <a:latin typeface="Arial"/>
              <a:cs typeface="Arial"/>
            </a:endParaRPr>
          </a:p>
          <a:p>
            <a:pPr marL="12700" marR="5080" algn="l">
              <a:spcBef>
                <a:spcPts val="600"/>
              </a:spcBef>
            </a:pPr>
            <a:r>
              <a:rPr lang="en-GB" sz="1150" noProof="0" dirty="0">
                <a:latin typeface="Arial"/>
                <a:cs typeface="Arial"/>
              </a:rPr>
              <a:t>As</a:t>
            </a:r>
            <a:r>
              <a:rPr lang="en-GB" sz="1150" spc="-10" noProof="0" dirty="0">
                <a:latin typeface="Arial"/>
                <a:cs typeface="Arial"/>
              </a:rPr>
              <a:t> </a:t>
            </a:r>
            <a:r>
              <a:rPr lang="en-GB" sz="1150" noProof="0" dirty="0">
                <a:latin typeface="Arial"/>
                <a:cs typeface="Arial"/>
              </a:rPr>
              <a:t>in</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previous</a:t>
            </a:r>
            <a:r>
              <a:rPr lang="en-GB" sz="1150" spc="-10" noProof="0" dirty="0">
                <a:latin typeface="Arial"/>
                <a:cs typeface="Arial"/>
              </a:rPr>
              <a:t> 10</a:t>
            </a:r>
            <a:r>
              <a:rPr lang="en-GB" sz="1150" spc="-5" noProof="0" dirty="0">
                <a:latin typeface="Arial"/>
                <a:cs typeface="Arial"/>
              </a:rPr>
              <a:t> </a:t>
            </a:r>
            <a:r>
              <a:rPr lang="en-GB" sz="1150" noProof="0" dirty="0">
                <a:latin typeface="Arial"/>
                <a:cs typeface="Arial"/>
              </a:rPr>
              <a:t>years,</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survey</a:t>
            </a:r>
            <a:r>
              <a:rPr lang="en-GB" sz="1150" spc="-5" noProof="0" dirty="0">
                <a:latin typeface="Arial"/>
                <a:cs typeface="Arial"/>
              </a:rPr>
              <a:t> </a:t>
            </a:r>
            <a:r>
              <a:rPr lang="en-GB" sz="1150" noProof="0" dirty="0">
                <a:latin typeface="Arial"/>
                <a:cs typeface="Arial"/>
              </a:rPr>
              <a:t>used</a:t>
            </a:r>
            <a:r>
              <a:rPr lang="en-GB" sz="1150" spc="-5" noProof="0" dirty="0">
                <a:latin typeface="Arial"/>
                <a:cs typeface="Arial"/>
              </a:rPr>
              <a:t> </a:t>
            </a:r>
            <a:r>
              <a:rPr lang="en-GB" sz="1150" noProof="0" dirty="0">
                <a:latin typeface="Arial"/>
                <a:cs typeface="Arial"/>
              </a:rPr>
              <a:t>a</a:t>
            </a:r>
            <a:r>
              <a:rPr lang="en-GB" sz="1150" spc="-5" noProof="0" dirty="0">
                <a:latin typeface="Arial"/>
                <a:cs typeface="Arial"/>
              </a:rPr>
              <a:t> </a:t>
            </a:r>
            <a:r>
              <a:rPr lang="en-GB" sz="1150" noProof="0" dirty="0">
                <a:latin typeface="Arial"/>
                <a:cs typeface="Arial"/>
              </a:rPr>
              <a:t>mixed</a:t>
            </a:r>
            <a:r>
              <a:rPr lang="en-GB" sz="1150" spc="-10" noProof="0" dirty="0">
                <a:latin typeface="Arial"/>
                <a:cs typeface="Arial"/>
              </a:rPr>
              <a:t> </a:t>
            </a:r>
            <a:r>
              <a:rPr lang="en-GB" sz="1150" noProof="0" dirty="0">
                <a:latin typeface="Arial"/>
                <a:cs typeface="Arial"/>
              </a:rPr>
              <a:t>mode</a:t>
            </a:r>
            <a:r>
              <a:rPr lang="en-GB" sz="1150" spc="-5" noProof="0" dirty="0">
                <a:latin typeface="Arial"/>
                <a:cs typeface="Arial"/>
              </a:rPr>
              <a:t> </a:t>
            </a:r>
            <a:r>
              <a:rPr lang="en-GB" sz="1150" noProof="0" dirty="0">
                <a:latin typeface="Arial"/>
                <a:cs typeface="Arial"/>
              </a:rPr>
              <a:t>methodology.</a:t>
            </a:r>
            <a:r>
              <a:rPr lang="en-GB" sz="1150" spc="-5" noProof="0" dirty="0">
                <a:latin typeface="Arial"/>
                <a:cs typeface="Arial"/>
              </a:rPr>
              <a:t> </a:t>
            </a:r>
            <a:r>
              <a:rPr lang="en-GB" sz="1150" noProof="0" dirty="0">
                <a:latin typeface="Arial"/>
                <a:cs typeface="Arial"/>
              </a:rPr>
              <a:t>Questionnaires</a:t>
            </a:r>
            <a:r>
              <a:rPr lang="en-GB" sz="1150" spc="-10" noProof="0" dirty="0">
                <a:latin typeface="Arial"/>
                <a:cs typeface="Arial"/>
              </a:rPr>
              <a:t> </a:t>
            </a:r>
            <a:r>
              <a:rPr lang="en-GB" sz="1150" noProof="0" dirty="0">
                <a:latin typeface="Arial"/>
                <a:cs typeface="Arial"/>
              </a:rPr>
              <a:t>were</a:t>
            </a:r>
            <a:r>
              <a:rPr lang="en-GB" sz="1150" spc="-5" noProof="0" dirty="0">
                <a:latin typeface="Arial"/>
                <a:cs typeface="Arial"/>
              </a:rPr>
              <a:t> </a:t>
            </a:r>
            <a:r>
              <a:rPr lang="en-GB" sz="1150" spc="-20" noProof="0" dirty="0">
                <a:latin typeface="Arial"/>
                <a:cs typeface="Arial"/>
              </a:rPr>
              <a:t>sent </a:t>
            </a:r>
            <a:r>
              <a:rPr lang="en-GB" sz="1150" noProof="0" dirty="0">
                <a:latin typeface="Arial"/>
                <a:cs typeface="Arial"/>
              </a:rPr>
              <a:t>by</a:t>
            </a:r>
            <a:r>
              <a:rPr lang="en-GB" sz="1150" spc="-10" noProof="0" dirty="0">
                <a:latin typeface="Arial"/>
                <a:cs typeface="Arial"/>
              </a:rPr>
              <a:t> </a:t>
            </a:r>
            <a:r>
              <a:rPr lang="en-GB" sz="1150" noProof="0" dirty="0">
                <a:latin typeface="Arial"/>
                <a:cs typeface="Arial"/>
              </a:rPr>
              <a:t>post,</a:t>
            </a:r>
            <a:r>
              <a:rPr lang="en-GB" sz="1150" spc="-10" noProof="0" dirty="0">
                <a:latin typeface="Arial"/>
                <a:cs typeface="Arial"/>
              </a:rPr>
              <a:t> </a:t>
            </a:r>
            <a:r>
              <a:rPr lang="en-GB" sz="1150" noProof="0" dirty="0">
                <a:latin typeface="Arial"/>
                <a:cs typeface="Arial"/>
              </a:rPr>
              <a:t>with</a:t>
            </a:r>
            <a:r>
              <a:rPr lang="en-GB" sz="1150" spc="-5" noProof="0" dirty="0">
                <a:latin typeface="Arial"/>
                <a:cs typeface="Arial"/>
              </a:rPr>
              <a:t> </a:t>
            </a:r>
            <a:r>
              <a:rPr lang="en-GB" sz="1150" noProof="0" dirty="0">
                <a:latin typeface="Arial"/>
                <a:cs typeface="Arial"/>
              </a:rPr>
              <a:t>two</a:t>
            </a:r>
            <a:r>
              <a:rPr lang="en-GB" sz="1150" spc="-10" noProof="0" dirty="0">
                <a:latin typeface="Arial"/>
                <a:cs typeface="Arial"/>
              </a:rPr>
              <a:t> </a:t>
            </a:r>
            <a:r>
              <a:rPr lang="en-GB" sz="1150" noProof="0" dirty="0">
                <a:latin typeface="Arial"/>
                <a:cs typeface="Arial"/>
              </a:rPr>
              <a:t>reminders</a:t>
            </a:r>
            <a:r>
              <a:rPr lang="en-GB" sz="1150" spc="-10" noProof="0" dirty="0">
                <a:latin typeface="Arial"/>
                <a:cs typeface="Arial"/>
              </a:rPr>
              <a:t> </a:t>
            </a:r>
            <a:r>
              <a:rPr lang="en-GB" sz="1150" noProof="0" dirty="0">
                <a:latin typeface="Arial"/>
                <a:cs typeface="Arial"/>
              </a:rPr>
              <a:t>where</a:t>
            </a:r>
            <a:r>
              <a:rPr lang="en-GB" sz="1150" spc="-5" noProof="0" dirty="0">
                <a:latin typeface="Arial"/>
                <a:cs typeface="Arial"/>
              </a:rPr>
              <a:t> </a:t>
            </a:r>
            <a:r>
              <a:rPr lang="en-GB" sz="1150" noProof="0" dirty="0">
                <a:latin typeface="Arial"/>
                <a:cs typeface="Arial"/>
              </a:rPr>
              <a:t>necessary,</a:t>
            </a:r>
            <a:r>
              <a:rPr lang="en-GB" sz="1150" spc="-10" noProof="0" dirty="0">
                <a:latin typeface="Arial"/>
                <a:cs typeface="Arial"/>
              </a:rPr>
              <a:t> </a:t>
            </a:r>
            <a:r>
              <a:rPr lang="en-GB" sz="1150" noProof="0" dirty="0">
                <a:latin typeface="Arial"/>
                <a:cs typeface="Arial"/>
              </a:rPr>
              <a:t>but</a:t>
            </a:r>
            <a:r>
              <a:rPr lang="en-GB" sz="1150" spc="-10" noProof="0" dirty="0">
                <a:latin typeface="Arial"/>
                <a:cs typeface="Arial"/>
              </a:rPr>
              <a:t> </a:t>
            </a:r>
            <a:r>
              <a:rPr lang="en-GB" sz="1150" noProof="0" dirty="0">
                <a:latin typeface="Arial"/>
                <a:cs typeface="Arial"/>
              </a:rPr>
              <a:t>also</a:t>
            </a:r>
            <a:r>
              <a:rPr lang="en-GB" sz="1150" spc="-5" noProof="0" dirty="0">
                <a:latin typeface="Arial"/>
                <a:cs typeface="Arial"/>
              </a:rPr>
              <a:t> </a:t>
            </a:r>
            <a:r>
              <a:rPr lang="en-GB" sz="1150" noProof="0" dirty="0">
                <a:latin typeface="Arial"/>
                <a:cs typeface="Arial"/>
              </a:rPr>
              <a:t>included</a:t>
            </a:r>
            <a:r>
              <a:rPr lang="en-GB" sz="1150" spc="-10" noProof="0" dirty="0">
                <a:latin typeface="Arial"/>
                <a:cs typeface="Arial"/>
              </a:rPr>
              <a:t> </a:t>
            </a:r>
            <a:r>
              <a:rPr lang="en-GB" sz="1150" noProof="0" dirty="0">
                <a:latin typeface="Arial"/>
                <a:cs typeface="Arial"/>
              </a:rPr>
              <a:t>an</a:t>
            </a:r>
            <a:r>
              <a:rPr lang="en-GB" sz="1150" spc="-5" noProof="0" dirty="0">
                <a:latin typeface="Arial"/>
                <a:cs typeface="Arial"/>
              </a:rPr>
              <a:t> </a:t>
            </a:r>
            <a:r>
              <a:rPr lang="en-GB" sz="1150" noProof="0" dirty="0">
                <a:latin typeface="Arial"/>
                <a:cs typeface="Arial"/>
              </a:rPr>
              <a:t>option</a:t>
            </a:r>
            <a:r>
              <a:rPr lang="en-GB" sz="1150" spc="-10"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noProof="0" dirty="0">
                <a:latin typeface="Arial"/>
                <a:cs typeface="Arial"/>
              </a:rPr>
              <a:t>complete</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questionnaire </a:t>
            </a:r>
            <a:r>
              <a:rPr lang="en-GB" sz="1150" noProof="0" dirty="0">
                <a:latin typeface="Arial"/>
                <a:cs typeface="Arial"/>
              </a:rPr>
              <a:t>online.</a:t>
            </a:r>
            <a:r>
              <a:rPr lang="en-GB" sz="1150" spc="-5" noProof="0" dirty="0">
                <a:latin typeface="Arial"/>
                <a:cs typeface="Arial"/>
              </a:rPr>
              <a:t> </a:t>
            </a:r>
            <a:r>
              <a:rPr lang="en-GB" sz="1150" noProof="0" dirty="0">
                <a:latin typeface="Arial"/>
                <a:cs typeface="Arial"/>
              </a:rPr>
              <a:t>A</a:t>
            </a:r>
            <a:r>
              <a:rPr lang="en-GB" sz="1150" spc="-5" noProof="0" dirty="0">
                <a:latin typeface="Arial"/>
                <a:cs typeface="Arial"/>
              </a:rPr>
              <a:t> </a:t>
            </a:r>
            <a:r>
              <a:rPr lang="en-GB" sz="1150" noProof="0" dirty="0">
                <a:latin typeface="Arial"/>
                <a:cs typeface="Arial"/>
              </a:rPr>
              <a:t>Freephone</a:t>
            </a:r>
            <a:r>
              <a:rPr lang="en-GB" sz="1150" spc="-5" noProof="0" dirty="0">
                <a:latin typeface="Arial"/>
                <a:cs typeface="Arial"/>
              </a:rPr>
              <a:t> </a:t>
            </a:r>
            <a:r>
              <a:rPr lang="en-GB" sz="1150" noProof="0" dirty="0">
                <a:latin typeface="Arial"/>
                <a:cs typeface="Arial"/>
              </a:rPr>
              <a:t>helpline</a:t>
            </a:r>
            <a:r>
              <a:rPr lang="en-GB" sz="1150" spc="-5" noProof="0" dirty="0">
                <a:latin typeface="Arial"/>
                <a:cs typeface="Arial"/>
              </a:rPr>
              <a:t> </a:t>
            </a:r>
            <a:r>
              <a:rPr lang="en-GB" sz="1150" noProof="0" dirty="0">
                <a:latin typeface="Arial"/>
                <a:cs typeface="Arial"/>
              </a:rPr>
              <a:t>and email</a:t>
            </a:r>
            <a:r>
              <a:rPr lang="en-GB" sz="1150" spc="-5" noProof="0" dirty="0">
                <a:latin typeface="Arial"/>
                <a:cs typeface="Arial"/>
              </a:rPr>
              <a:t> </a:t>
            </a:r>
            <a:r>
              <a:rPr lang="en-GB" sz="1150" noProof="0" dirty="0">
                <a:latin typeface="Arial"/>
                <a:cs typeface="Arial"/>
              </a:rPr>
              <a:t>was</a:t>
            </a:r>
            <a:r>
              <a:rPr lang="en-GB" sz="1150" spc="-5" noProof="0" dirty="0">
                <a:latin typeface="Arial"/>
                <a:cs typeface="Arial"/>
              </a:rPr>
              <a:t> </a:t>
            </a:r>
            <a:r>
              <a:rPr lang="en-GB" sz="1150" noProof="0" dirty="0">
                <a:latin typeface="Arial"/>
                <a:cs typeface="Arial"/>
              </a:rPr>
              <a:t>available</a:t>
            </a:r>
            <a:r>
              <a:rPr lang="en-GB" sz="1150" spc="-5" noProof="0" dirty="0">
                <a:latin typeface="Arial"/>
                <a:cs typeface="Arial"/>
              </a:rPr>
              <a:t> </a:t>
            </a:r>
            <a:r>
              <a:rPr lang="en-GB" sz="1150" noProof="0" dirty="0">
                <a:latin typeface="Arial"/>
                <a:cs typeface="Arial"/>
              </a:rPr>
              <a:t>for respondents</a:t>
            </a:r>
            <a:r>
              <a:rPr lang="en-GB" sz="1150" spc="-5" noProof="0" dirty="0">
                <a:latin typeface="Arial"/>
                <a:cs typeface="Arial"/>
              </a:rPr>
              <a:t> </a:t>
            </a:r>
            <a:r>
              <a:rPr lang="en-GB" sz="1150" noProof="0" dirty="0">
                <a:latin typeface="Arial"/>
                <a:cs typeface="Arial"/>
              </a:rPr>
              <a:t>to</a:t>
            </a:r>
            <a:r>
              <a:rPr lang="en-GB" sz="1150" spc="-5" noProof="0" dirty="0">
                <a:latin typeface="Arial"/>
                <a:cs typeface="Arial"/>
              </a:rPr>
              <a:t> </a:t>
            </a:r>
            <a:r>
              <a:rPr lang="en-GB" sz="1150" noProof="0" dirty="0">
                <a:latin typeface="Arial"/>
                <a:cs typeface="Arial"/>
              </a:rPr>
              <a:t>opt</a:t>
            </a:r>
            <a:r>
              <a:rPr lang="en-GB" sz="1150" spc="-5" noProof="0" dirty="0">
                <a:latin typeface="Arial"/>
                <a:cs typeface="Arial"/>
              </a:rPr>
              <a:t> </a:t>
            </a:r>
            <a:r>
              <a:rPr lang="en-GB" sz="1150" noProof="0" dirty="0">
                <a:latin typeface="Arial"/>
                <a:cs typeface="Arial"/>
              </a:rPr>
              <a:t>out,</a:t>
            </a:r>
            <a:r>
              <a:rPr lang="en-GB" sz="1150" spc="-5" noProof="0" dirty="0">
                <a:latin typeface="Arial"/>
                <a:cs typeface="Arial"/>
              </a:rPr>
              <a:t> </a:t>
            </a:r>
            <a:r>
              <a:rPr lang="en-GB" sz="1150" noProof="0" dirty="0">
                <a:latin typeface="Arial"/>
                <a:cs typeface="Arial"/>
              </a:rPr>
              <a:t>ask questions</a:t>
            </a:r>
            <a:r>
              <a:rPr lang="en-GB" sz="1150" spc="-5" noProof="0" dirty="0">
                <a:latin typeface="Arial"/>
                <a:cs typeface="Arial"/>
              </a:rPr>
              <a:t> </a:t>
            </a:r>
            <a:r>
              <a:rPr lang="en-GB" sz="1150" spc="-10" noProof="0" dirty="0">
                <a:latin typeface="Arial"/>
                <a:cs typeface="Arial"/>
              </a:rPr>
              <a:t>about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survey,</a:t>
            </a:r>
            <a:r>
              <a:rPr lang="en-GB" sz="1150" spc="-10" noProof="0" dirty="0">
                <a:latin typeface="Arial"/>
                <a:cs typeface="Arial"/>
              </a:rPr>
              <a:t> </a:t>
            </a:r>
            <a:r>
              <a:rPr lang="en-GB" sz="1150" noProof="0" dirty="0">
                <a:latin typeface="Arial"/>
                <a:cs typeface="Arial"/>
              </a:rPr>
              <a:t>enable</a:t>
            </a:r>
            <a:r>
              <a:rPr lang="en-GB" sz="1150" spc="-10" noProof="0" dirty="0">
                <a:latin typeface="Arial"/>
                <a:cs typeface="Arial"/>
              </a:rPr>
              <a:t> </a:t>
            </a:r>
            <a:r>
              <a:rPr lang="en-GB" sz="1150" noProof="0" dirty="0">
                <a:latin typeface="Arial"/>
                <a:cs typeface="Arial"/>
              </a:rPr>
              <a:t>them</a:t>
            </a:r>
            <a:r>
              <a:rPr lang="en-GB" sz="1150" spc="-10"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noProof="0" dirty="0">
                <a:latin typeface="Arial"/>
                <a:cs typeface="Arial"/>
              </a:rPr>
              <a:t>complete</a:t>
            </a:r>
            <a:r>
              <a:rPr lang="en-GB" sz="1150" spc="-10" noProof="0" dirty="0">
                <a:latin typeface="Arial"/>
                <a:cs typeface="Arial"/>
              </a:rPr>
              <a:t> </a:t>
            </a:r>
            <a:r>
              <a:rPr lang="en-GB" sz="1150" noProof="0" dirty="0">
                <a:latin typeface="Arial"/>
                <a:cs typeface="Arial"/>
              </a:rPr>
              <a:t>their</a:t>
            </a:r>
            <a:r>
              <a:rPr lang="en-GB" sz="1150" spc="-10" noProof="0" dirty="0">
                <a:latin typeface="Arial"/>
                <a:cs typeface="Arial"/>
              </a:rPr>
              <a:t> </a:t>
            </a:r>
            <a:r>
              <a:rPr lang="en-GB" sz="1150" noProof="0" dirty="0">
                <a:latin typeface="Arial"/>
                <a:cs typeface="Arial"/>
              </a:rPr>
              <a:t>questionnaire</a:t>
            </a:r>
            <a:r>
              <a:rPr lang="en-GB" sz="1150" spc="-10" noProof="0" dirty="0">
                <a:latin typeface="Arial"/>
                <a:cs typeface="Arial"/>
              </a:rPr>
              <a:t> </a:t>
            </a:r>
            <a:r>
              <a:rPr lang="en-GB" sz="1150" noProof="0" dirty="0">
                <a:latin typeface="Arial"/>
                <a:cs typeface="Arial"/>
              </a:rPr>
              <a:t>over</a:t>
            </a:r>
            <a:r>
              <a:rPr lang="en-GB" sz="1150" spc="-1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phone</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provide</a:t>
            </a:r>
            <a:r>
              <a:rPr lang="en-GB" sz="1150" spc="-10" noProof="0" dirty="0">
                <a:latin typeface="Arial"/>
                <a:cs typeface="Arial"/>
              </a:rPr>
              <a:t> </a:t>
            </a:r>
            <a:r>
              <a:rPr lang="en-GB" sz="1150" noProof="0" dirty="0">
                <a:latin typeface="Arial"/>
                <a:cs typeface="Arial"/>
              </a:rPr>
              <a:t>access</a:t>
            </a:r>
            <a:r>
              <a:rPr lang="en-GB" sz="1150" spc="-10"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spc="-50" noProof="0" dirty="0">
                <a:latin typeface="Arial"/>
                <a:cs typeface="Arial"/>
              </a:rPr>
              <a:t>a </a:t>
            </a:r>
            <a:r>
              <a:rPr lang="en-GB" sz="1150" noProof="0" dirty="0">
                <a:latin typeface="Arial"/>
                <a:cs typeface="Arial"/>
              </a:rPr>
              <a:t>translation</a:t>
            </a:r>
            <a:r>
              <a:rPr lang="en-GB" sz="1150" spc="-5" noProof="0" dirty="0">
                <a:latin typeface="Arial"/>
                <a:cs typeface="Arial"/>
              </a:rPr>
              <a:t>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interpreting</a:t>
            </a:r>
            <a:r>
              <a:rPr lang="en-GB" sz="1150" spc="-5" noProof="0" dirty="0">
                <a:latin typeface="Arial"/>
                <a:cs typeface="Arial"/>
              </a:rPr>
              <a:t> </a:t>
            </a:r>
            <a:r>
              <a:rPr lang="en-GB" sz="1150" noProof="0" dirty="0">
                <a:latin typeface="Arial"/>
                <a:cs typeface="Arial"/>
              </a:rPr>
              <a:t>facility</a:t>
            </a:r>
            <a:r>
              <a:rPr lang="en-GB" sz="1150" spc="-5" noProof="0" dirty="0">
                <a:latin typeface="Arial"/>
                <a:cs typeface="Arial"/>
              </a:rPr>
              <a:t> </a:t>
            </a:r>
            <a:r>
              <a:rPr lang="en-GB" sz="1150" noProof="0" dirty="0">
                <a:latin typeface="Arial"/>
                <a:cs typeface="Arial"/>
              </a:rPr>
              <a:t>for</a:t>
            </a:r>
            <a:r>
              <a:rPr lang="en-GB" sz="1150" spc="-5" noProof="0" dirty="0">
                <a:latin typeface="Arial"/>
                <a:cs typeface="Arial"/>
              </a:rPr>
              <a:t> </a:t>
            </a:r>
            <a:r>
              <a:rPr lang="en-GB" sz="1150" noProof="0" dirty="0">
                <a:latin typeface="Arial"/>
                <a:cs typeface="Arial"/>
              </a:rPr>
              <a:t>those</a:t>
            </a:r>
            <a:r>
              <a:rPr lang="en-GB" sz="1150" spc="-5" noProof="0" dirty="0">
                <a:latin typeface="Arial"/>
                <a:cs typeface="Arial"/>
              </a:rPr>
              <a:t> </a:t>
            </a:r>
            <a:r>
              <a:rPr lang="en-GB" sz="1150" noProof="0" dirty="0">
                <a:latin typeface="Arial"/>
                <a:cs typeface="Arial"/>
              </a:rPr>
              <a:t>whose</a:t>
            </a:r>
            <a:r>
              <a:rPr lang="en-GB" sz="1150" spc="-5" noProof="0" dirty="0">
                <a:latin typeface="Arial"/>
                <a:cs typeface="Arial"/>
              </a:rPr>
              <a:t> </a:t>
            </a:r>
            <a:r>
              <a:rPr lang="en-GB" sz="1150" noProof="0" dirty="0">
                <a:latin typeface="Arial"/>
                <a:cs typeface="Arial"/>
              </a:rPr>
              <a:t>first language</a:t>
            </a:r>
            <a:r>
              <a:rPr lang="en-GB" sz="1150" spc="-5" noProof="0" dirty="0">
                <a:latin typeface="Arial"/>
                <a:cs typeface="Arial"/>
              </a:rPr>
              <a:t> </a:t>
            </a:r>
            <a:r>
              <a:rPr lang="en-GB" sz="1150" noProof="0" dirty="0">
                <a:latin typeface="Arial"/>
                <a:cs typeface="Arial"/>
              </a:rPr>
              <a:t>was</a:t>
            </a:r>
            <a:r>
              <a:rPr lang="en-GB" sz="1150" spc="-5" noProof="0" dirty="0">
                <a:latin typeface="Arial"/>
                <a:cs typeface="Arial"/>
              </a:rPr>
              <a:t> </a:t>
            </a:r>
            <a:r>
              <a:rPr lang="en-GB" sz="1150" noProof="0" dirty="0">
                <a:latin typeface="Arial"/>
                <a:cs typeface="Arial"/>
              </a:rPr>
              <a:t>not</a:t>
            </a:r>
            <a:r>
              <a:rPr lang="en-GB" sz="1150" spc="-5" noProof="0" dirty="0">
                <a:latin typeface="Arial"/>
                <a:cs typeface="Arial"/>
              </a:rPr>
              <a:t> </a:t>
            </a:r>
            <a:r>
              <a:rPr lang="en-GB" sz="1150" spc="-10" noProof="0" dirty="0">
                <a:latin typeface="Arial"/>
                <a:cs typeface="Arial"/>
              </a:rPr>
              <a:t>English.</a:t>
            </a:r>
            <a:endParaRPr lang="en-GB" sz="1150" noProof="0" dirty="0">
              <a:latin typeface="Arial"/>
              <a:cs typeface="Arial"/>
            </a:endParaRPr>
          </a:p>
          <a:p>
            <a:pPr marL="12700" algn="l">
              <a:spcBef>
                <a:spcPts val="600"/>
              </a:spcBef>
            </a:pPr>
            <a:r>
              <a:rPr lang="en-GB" sz="1200" b="1" noProof="0" dirty="0">
                <a:solidFill>
                  <a:srgbClr val="336E9F"/>
                </a:solidFill>
                <a:latin typeface="Arial"/>
                <a:cs typeface="Arial"/>
              </a:rPr>
              <a:t>Note</a:t>
            </a:r>
            <a:r>
              <a:rPr lang="en-GB" sz="1200" b="1" spc="-25" noProof="0" dirty="0">
                <a:solidFill>
                  <a:srgbClr val="336E9F"/>
                </a:solidFill>
                <a:latin typeface="Arial"/>
                <a:cs typeface="Arial"/>
              </a:rPr>
              <a:t> </a:t>
            </a:r>
            <a:r>
              <a:rPr lang="en-GB" sz="1200" b="1" noProof="0" dirty="0">
                <a:solidFill>
                  <a:srgbClr val="336E9F"/>
                </a:solidFill>
                <a:latin typeface="Arial"/>
                <a:cs typeface="Arial"/>
              </a:rPr>
              <a:t>on</a:t>
            </a:r>
            <a:r>
              <a:rPr lang="en-GB" sz="1200" b="1" spc="-20" noProof="0" dirty="0">
                <a:solidFill>
                  <a:srgbClr val="336E9F"/>
                </a:solidFill>
                <a:latin typeface="Arial"/>
                <a:cs typeface="Arial"/>
              </a:rPr>
              <a:t> </a:t>
            </a:r>
            <a:r>
              <a:rPr lang="en-GB" sz="1200" b="1" noProof="0" dirty="0">
                <a:solidFill>
                  <a:srgbClr val="336E9F"/>
                </a:solidFill>
                <a:latin typeface="Arial"/>
                <a:cs typeface="Arial"/>
              </a:rPr>
              <a:t>question</a:t>
            </a:r>
            <a:r>
              <a:rPr lang="en-GB" sz="1200" b="1" spc="-20" noProof="0" dirty="0">
                <a:solidFill>
                  <a:srgbClr val="336E9F"/>
                </a:solidFill>
                <a:latin typeface="Arial"/>
                <a:cs typeface="Arial"/>
              </a:rPr>
              <a:t> </a:t>
            </a:r>
            <a:r>
              <a:rPr lang="en-GB" sz="1200" b="1" spc="-10" noProof="0" dirty="0">
                <a:solidFill>
                  <a:srgbClr val="336E9F"/>
                </a:solidFill>
                <a:latin typeface="Arial"/>
                <a:cs typeface="Arial"/>
              </a:rPr>
              <a:t>comparability</a:t>
            </a:r>
            <a:endParaRPr lang="en-GB" sz="1200" noProof="0" dirty="0">
              <a:latin typeface="Arial"/>
              <a:cs typeface="Arial"/>
            </a:endParaRPr>
          </a:p>
          <a:p>
            <a:pPr marL="12700" marR="231775" algn="l">
              <a:spcBef>
                <a:spcPts val="600"/>
              </a:spcBef>
            </a:pPr>
            <a:r>
              <a:rPr lang="en-GB" sz="1150" noProof="0" dirty="0">
                <a:latin typeface="Arial"/>
                <a:cs typeface="Arial"/>
              </a:rPr>
              <a:t>The questionnaire was redeveloped for the 2021 National Cancer Patient Experience Survey. Year on year comparisons between 2021 and 2025 are included in this report for most questions. The below should be noted for comparability of results:</a:t>
            </a:r>
          </a:p>
          <a:p>
            <a:pPr marL="330200" marR="231775" indent="-129539" algn="l">
              <a:spcBef>
                <a:spcPts val="600"/>
              </a:spcBef>
              <a:buSzPct val="104347"/>
              <a:buFont typeface="Arial"/>
              <a:buChar char="•"/>
              <a:tabLst>
                <a:tab pos="330200" algn="l"/>
              </a:tabLst>
            </a:pPr>
            <a:r>
              <a:rPr lang="en-GB" sz="1150" noProof="0" dirty="0">
                <a:latin typeface="Arial" panose="020B0604020202020204" pitchFamily="34" charset="0"/>
                <a:cs typeface="Arial" panose="020B0604020202020204" pitchFamily="34" charset="0"/>
              </a:rPr>
              <a:t>Q23 and Q42: In 2023 the question text was amended. These questions are not comparable to 2021 or 2022, data is only comparable for 2023, 2024 and 2025.</a:t>
            </a:r>
          </a:p>
          <a:p>
            <a:pPr marL="330200" marR="231775" indent="-129539" algn="l">
              <a:spcBef>
                <a:spcPts val="600"/>
              </a:spcBef>
              <a:buSzPct val="104347"/>
              <a:buFont typeface="Arial"/>
              <a:buChar char="•"/>
              <a:tabLst>
                <a:tab pos="330200" algn="l"/>
              </a:tabLst>
            </a:pPr>
            <a:r>
              <a:rPr lang="en-GB" sz="1150" noProof="0" dirty="0">
                <a:latin typeface="Arial" panose="020B0604020202020204" pitchFamily="34" charset="0"/>
                <a:cs typeface="Arial" panose="020B0604020202020204" pitchFamily="34" charset="0"/>
              </a:rPr>
              <a:t>Q67: In 2023 the long-term condition question was amended to include “Autism or autism spectrum condition” as a response option, and update the answer option “Neurological condition” to “Neurological condition, such as epilepsy”. These answer options are not comparable to 2021 or 2022, data is only comparable for 2023, 2024 and 2025.</a:t>
            </a:r>
          </a:p>
          <a:p>
            <a:pPr marL="330200" marR="231775" indent="-129539" algn="l">
              <a:spcBef>
                <a:spcPts val="600"/>
              </a:spcBef>
              <a:buSzPct val="104347"/>
              <a:buFont typeface="Arial"/>
              <a:buChar char="•"/>
              <a:tabLst>
                <a:tab pos="330200" algn="l"/>
              </a:tabLst>
            </a:pPr>
            <a:r>
              <a:rPr lang="en-GB" sz="1150" noProof="0" dirty="0">
                <a:latin typeface="Arial" panose="020B0604020202020204" pitchFamily="34" charset="0"/>
                <a:cs typeface="Arial" panose="020B0604020202020204" pitchFamily="34" charset="0"/>
              </a:rPr>
              <a:t>Q71: In 2023 the ethnic group question was amended to include “Roma” as a response option. The ethnic group question is still deemed comparable to previous years, but data for the “Roma” response option is only available for 2023, 2024 and 2025.</a:t>
            </a:r>
          </a:p>
          <a:p>
            <a:pPr marL="330200" marR="231775" indent="-129539" algn="l">
              <a:spcBef>
                <a:spcPts val="600"/>
              </a:spcBef>
              <a:buSzPct val="104347"/>
              <a:buFont typeface="Arial"/>
              <a:buChar char="•"/>
              <a:tabLst>
                <a:tab pos="330200" algn="l"/>
              </a:tabLst>
            </a:pPr>
            <a:r>
              <a:rPr lang="en-GB" sz="1150" noProof="0" dirty="0">
                <a:latin typeface="Arial" panose="020B0604020202020204" pitchFamily="34" charset="0"/>
                <a:cs typeface="Arial" panose="020B0604020202020204" pitchFamily="34" charset="0"/>
              </a:rPr>
              <a:t>Q51 and Q52: In 2025 the question text was amended. These questions are not comparable to previous years, data is only available for 2025.</a:t>
            </a:r>
          </a:p>
        </p:txBody>
      </p:sp>
      <p:sp>
        <p:nvSpPr>
          <p:cNvPr id="4" name="txt_org_name">
            <a:extLst>
              <a:ext uri="{FF2B5EF4-FFF2-40B4-BE49-F238E27FC236}">
                <a16:creationId xmlns:a16="http://schemas.microsoft.com/office/drawing/2014/main" id="{9F9711F1-252E-47B2-AA5C-B258C40442E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62CBE4C7-FBCD-160B-FA30-3B09C588C216}"/>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 name="Group 1">
            <a:extLst>
              <a:ext uri="{FF2B5EF4-FFF2-40B4-BE49-F238E27FC236}">
                <a16:creationId xmlns:a16="http://schemas.microsoft.com/office/drawing/2014/main" id="{44DD4653-E92C-2DD4-B0DC-F071EE943E8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6" name="object 4">
              <a:hlinkClick r:id="rId3" action="ppaction://hlinksldjump"/>
              <a:extLst>
                <a:ext uri="{FF2B5EF4-FFF2-40B4-BE49-F238E27FC236}">
                  <a16:creationId xmlns:a16="http://schemas.microsoft.com/office/drawing/2014/main" id="{E865E209-892E-409A-0EDD-7043D4CFA482}"/>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8" name="object 3">
              <a:hlinkClick r:id="rId3" action="ppaction://hlinksldjump"/>
              <a:extLst>
                <a:ext uri="{FF2B5EF4-FFF2-40B4-BE49-F238E27FC236}">
                  <a16:creationId xmlns:a16="http://schemas.microsoft.com/office/drawing/2014/main" id="{376B9B72-20EA-D304-413C-99FE5C0ACCBC}"/>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114294384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BC5AE5DD-BAF4-E112-EDBE-12A36726C84B}"/>
            </a:ext>
          </a:extLst>
        </p:cNvPr>
        <p:cNvGrpSpPr/>
        <p:nvPr/>
      </p:nvGrpSpPr>
      <p:grpSpPr>
        <a:xfrm>
          <a:off x="0" y="0"/>
          <a:ext cx="0" cy="0"/>
          <a:chOff x="0" y="0"/>
          <a:chExt cx="0" cy="0"/>
        </a:xfrm>
      </p:grpSpPr>
      <p:sp>
        <p:nvSpPr>
          <p:cNvPr id="8" name="Slide Number Placeholder 1">
            <a:extLst>
              <a:ext uri="{FF2B5EF4-FFF2-40B4-BE49-F238E27FC236}">
                <a16:creationId xmlns:a16="http://schemas.microsoft.com/office/drawing/2014/main" id="{1F3C04C2-D6BA-69E7-87D7-41C193374900}"/>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BDF11325-1D05-47A0-A4F1-CDF2B373AED2}" type="slidenum">
              <a:rPr lang="en-GB" spc="-25" noProof="0" smtClean="0"/>
              <a:t>50</a:t>
            </a:fld>
            <a:endParaRPr lang="en-GB" spc="-25" noProof="0" dirty="0"/>
          </a:p>
        </p:txBody>
      </p:sp>
      <p:sp>
        <p:nvSpPr>
          <p:cNvPr id="11" name="object 1">
            <a:extLst>
              <a:ext uri="{FF2B5EF4-FFF2-40B4-BE49-F238E27FC236}">
                <a16:creationId xmlns:a16="http://schemas.microsoft.com/office/drawing/2014/main" id="{816902EF-8792-6725-D8B2-8249CB7B0CFA}"/>
              </a:ext>
            </a:extLst>
          </p:cNvPr>
          <p:cNvSpPr txBox="1">
            <a:spLocks noGrp="1"/>
          </p:cNvSpPr>
          <p:nvPr>
            <p:ph type="title" idx="4294967295"/>
          </p:nvPr>
        </p:nvSpPr>
        <p:spPr>
          <a:xfrm>
            <a:off x="428814" y="878701"/>
            <a:ext cx="47972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Number of long-term conditions tables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7" name="ltc_5group_tbl_section13">
            <a:extLst>
              <a:ext uri="{FF2B5EF4-FFF2-40B4-BE49-F238E27FC236}">
                <a16:creationId xmlns:a16="http://schemas.microsoft.com/office/drawing/2014/main" id="{AD89621A-B1AD-EA16-E99B-062528CC2300}"/>
              </a:ext>
            </a:extLst>
          </p:cNvPr>
          <p:cNvGraphicFramePr>
            <a:graphicFrameLocks noGrp="1"/>
          </p:cNvGraphicFramePr>
          <p:nvPr>
            <p:extLst>
              <p:ext uri="{D42A27DB-BD31-4B8C-83A1-F6EECF244321}">
                <p14:modId xmlns:p14="http://schemas.microsoft.com/office/powerpoint/2010/main" val="3395057113"/>
              </p:ext>
            </p:extLst>
          </p:nvPr>
        </p:nvGraphicFramePr>
        <p:xfrm>
          <a:off x="428815" y="7519865"/>
          <a:ext cx="6768000" cy="186543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LIVING</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WITH</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AND</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7" baseline="-7936" noProof="0" dirty="0">
                          <a:solidFill>
                            <a:srgbClr val="336E9F"/>
                          </a:solidFill>
                          <a:latin typeface="Arial" panose="020B0604020202020204" pitchFamily="34" charset="0"/>
                          <a:cs typeface="Arial" panose="020B0604020202020204" pitchFamily="34" charset="0"/>
                        </a:rPr>
                        <a:t>BEYOND</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CANCER</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3600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3600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3600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panose="020B0604020202020204" pitchFamily="34" charset="0"/>
                          <a:cs typeface="Arial" panose="020B0604020202020204" pitchFamily="34" charset="0"/>
                        </a:rPr>
                        <a:t>Q53.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After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5" noProof="0" dirty="0">
                          <a:latin typeface="Arial" panose="020B0604020202020204" pitchFamily="34" charset="0"/>
                          <a:cs typeface="Arial" panose="020B0604020202020204" pitchFamily="34" charset="0"/>
                        </a:rPr>
                        <a:t> get </a:t>
                      </a:r>
                      <a:r>
                        <a:rPr lang="en-GB" sz="850" noProof="0" dirty="0">
                          <a:latin typeface="Arial" panose="020B0604020202020204" pitchFamily="34" charset="0"/>
                          <a:cs typeface="Arial" panose="020B0604020202020204" pitchFamily="34" charset="0"/>
                        </a:rPr>
                        <a:t>enough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emotional</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home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community</a:t>
                      </a:r>
                      <a:r>
                        <a:rPr lang="en-GB" sz="850" spc="-3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noProof="0" dirty="0">
                          <a:latin typeface="Arial" panose="020B0604020202020204" pitchFamily="34" charset="0"/>
                          <a:cs typeface="Arial" panose="020B0604020202020204" pitchFamily="34" charset="0"/>
                        </a:rPr>
                        <a:t>voluntary</a:t>
                      </a:r>
                      <a:r>
                        <a:rPr lang="en-GB" sz="850" spc="-3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services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40%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29%</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33%</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panose="020B0604020202020204" pitchFamily="34" charset="0"/>
                          <a:cs typeface="Arial" panose="020B0604020202020204" pitchFamily="34" charset="0"/>
                        </a:rPr>
                        <a:t>Q54.</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right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amount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was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between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final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follow</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appointment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015">
                <a:tc>
                  <a:txBody>
                    <a:bodyPr/>
                    <a:lstStyle/>
                    <a:p>
                      <a:pPr marL="27940" marR="301625" algn="just">
                        <a:lnSpc>
                          <a:spcPts val="860"/>
                        </a:lnSpc>
                        <a:spcBef>
                          <a:spcPts val="155"/>
                        </a:spcBef>
                      </a:pPr>
                      <a:r>
                        <a:rPr lang="en-GB" sz="850" noProof="0" dirty="0">
                          <a:latin typeface="Arial" panose="020B0604020202020204" pitchFamily="34" charset="0"/>
                          <a:cs typeface="Arial" panose="020B0604020202020204" pitchFamily="34" charset="0"/>
                        </a:rPr>
                        <a:t>Q55.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possibility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signs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or </a:t>
                      </a:r>
                      <a:r>
                        <a:rPr lang="en-GB" sz="850" spc="-10" noProof="0" dirty="0">
                          <a:latin typeface="Arial" panose="020B0604020202020204" pitchFamily="34" charset="0"/>
                          <a:cs typeface="Arial" panose="020B0604020202020204" pitchFamily="34" charset="0"/>
                        </a:rPr>
                        <a:t>spreading</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ltc_5group_tbl_section12">
            <a:extLst>
              <a:ext uri="{FF2B5EF4-FFF2-40B4-BE49-F238E27FC236}">
                <a16:creationId xmlns:a16="http://schemas.microsoft.com/office/drawing/2014/main" id="{74E16857-929A-FEDD-6F05-77CF459F7150}"/>
              </a:ext>
            </a:extLst>
          </p:cNvPr>
          <p:cNvGraphicFramePr>
            <a:graphicFrameLocks noGrp="1"/>
          </p:cNvGraphicFramePr>
          <p:nvPr>
            <p:extLst>
              <p:ext uri="{D42A27DB-BD31-4B8C-83A1-F6EECF244321}">
                <p14:modId xmlns:p14="http://schemas.microsoft.com/office/powerpoint/2010/main" val="1725421590"/>
              </p:ext>
            </p:extLst>
          </p:nvPr>
        </p:nvGraphicFramePr>
        <p:xfrm>
          <a:off x="428815" y="5748850"/>
          <a:ext cx="6768000" cy="159955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8595">
                <a:tc gridSpan="7">
                  <a:txBody>
                    <a:bodyPr/>
                    <a:lstStyle/>
                    <a:p>
                      <a:pPr marL="27940">
                        <a:lnSpc>
                          <a:spcPts val="1180"/>
                        </a:lnSpc>
                        <a:tabLst>
                          <a:tab pos="3877310" algn="l"/>
                        </a:tabLst>
                      </a:pPr>
                      <a:r>
                        <a:rPr lang="en-GB" sz="1575" b="1" spc="-30" baseline="-7936" noProof="0" dirty="0">
                          <a:solidFill>
                            <a:srgbClr val="336E9F"/>
                          </a:solidFill>
                          <a:latin typeface="Arial"/>
                          <a:cs typeface="Arial"/>
                        </a:rPr>
                        <a:t>CARE</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89" baseline="-7936" noProof="0" dirty="0">
                          <a:solidFill>
                            <a:srgbClr val="336E9F"/>
                          </a:solidFill>
                          <a:latin typeface="Arial"/>
                          <a:cs typeface="Arial"/>
                        </a:rPr>
                        <a:t> </a:t>
                      </a:r>
                      <a:r>
                        <a:rPr lang="en-GB" sz="1575" b="1" spc="-30" baseline="-7936" noProof="0" dirty="0">
                          <a:solidFill>
                            <a:srgbClr val="336E9F"/>
                          </a:solidFill>
                          <a:latin typeface="Arial"/>
                          <a:cs typeface="Arial"/>
                        </a:rPr>
                        <a:t>YOUR</a:t>
                      </a:r>
                      <a:r>
                        <a:rPr lang="en-GB" sz="1575" b="1" spc="-82" baseline="-7936" noProof="0" dirty="0">
                          <a:solidFill>
                            <a:srgbClr val="336E9F"/>
                          </a:solidFill>
                          <a:latin typeface="Arial"/>
                          <a:cs typeface="Arial"/>
                        </a:rPr>
                        <a:t> </a:t>
                      </a:r>
                      <a:r>
                        <a:rPr lang="en-GB" sz="1575" b="1" baseline="-7936" noProof="0" dirty="0">
                          <a:solidFill>
                            <a:srgbClr val="336E9F"/>
                          </a:solidFill>
                          <a:latin typeface="Arial"/>
                          <a:cs typeface="Arial"/>
                        </a:rPr>
                        <a:t>GP</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PRACTICE</a:t>
                      </a:r>
                      <a:r>
                        <a:rPr lang="en-GB" sz="1575" b="1" baseline="-7936" noProof="0" dirty="0">
                          <a:solidFill>
                            <a:srgbClr val="336E9F"/>
                          </a:solidFill>
                          <a:latin typeface="Arial"/>
                          <a:cs typeface="Arial"/>
                        </a:rPr>
                        <a:t>	</a:t>
                      </a:r>
                      <a:r>
                        <a:rPr lang="en-GB" sz="850" spc="-10" noProof="0" dirty="0">
                          <a:latin typeface="Arial"/>
                          <a:cs typeface="Arial"/>
                        </a:rPr>
                        <a:t>Number of long-term conditions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One long-term condition</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Two long-term conditions</a:t>
                      </a:r>
                      <a:endParaRPr lang="en-GB" sz="850" noProof="0" dirty="0">
                        <a:latin typeface="Arial"/>
                        <a:cs typeface="Arial"/>
                      </a:endParaRPr>
                    </a:p>
                  </a:txBody>
                  <a:tcPr marL="0" marR="0" marT="3600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Three or more long-term conditions</a:t>
                      </a:r>
                      <a:endParaRPr lang="en-GB" sz="850" noProof="0" dirty="0">
                        <a:latin typeface="Arial"/>
                        <a:cs typeface="Arial"/>
                      </a:endParaRPr>
                    </a:p>
                  </a:txBody>
                  <a:tcPr marL="0" marR="0" marT="3600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a:cs typeface="Arial"/>
                        </a:rPr>
                        <a:t>No long-term condition</a:t>
                      </a:r>
                      <a:endParaRPr lang="en-GB" sz="850" noProof="0" dirty="0">
                        <a:latin typeface="Arial"/>
                        <a:cs typeface="Arial"/>
                      </a:endParaRPr>
                    </a:p>
                  </a:txBody>
                  <a:tcPr marL="0" marR="0" marT="3600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3600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45%</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44%</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54%</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482400">
                <a:tc>
                  <a:txBody>
                    <a:bodyPr/>
                    <a:lstStyle/>
                    <a:p>
                      <a:pPr marL="27940" marR="187960">
                        <a:lnSpc>
                          <a:spcPts val="860"/>
                        </a:lnSpc>
                        <a:spcBef>
                          <a:spcPts val="155"/>
                        </a:spcBef>
                      </a:pPr>
                      <a:r>
                        <a:rPr lang="en-GB" sz="850" noProof="0" dirty="0">
                          <a:latin typeface="Arial"/>
                          <a:cs typeface="Arial"/>
                        </a:rPr>
                        <a:t>Q52.</a:t>
                      </a:r>
                      <a:r>
                        <a:rPr lang="en-GB" sz="850" spc="-20"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42%</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37%</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48%</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5" name="ltc_5group_tbl_section11">
            <a:extLst>
              <a:ext uri="{FF2B5EF4-FFF2-40B4-BE49-F238E27FC236}">
                <a16:creationId xmlns:a16="http://schemas.microsoft.com/office/drawing/2014/main" id="{53380B45-9690-C38E-1591-650F8ADACC06}"/>
              </a:ext>
            </a:extLst>
          </p:cNvPr>
          <p:cNvGraphicFramePr>
            <a:graphicFrameLocks noGrp="1"/>
          </p:cNvGraphicFramePr>
          <p:nvPr>
            <p:extLst>
              <p:ext uri="{D42A27DB-BD31-4B8C-83A1-F6EECF244321}">
                <p14:modId xmlns:p14="http://schemas.microsoft.com/office/powerpoint/2010/main" val="666607597"/>
              </p:ext>
            </p:extLst>
          </p:nvPr>
        </p:nvGraphicFramePr>
        <p:xfrm>
          <a:off x="428815" y="4229100"/>
          <a:ext cx="6768000" cy="1346200"/>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8595">
                <a:tc gridSpan="7">
                  <a:txBody>
                    <a:bodyPr/>
                    <a:lstStyle/>
                    <a:p>
                      <a:pPr marL="27940">
                        <a:lnSpc>
                          <a:spcPts val="1180"/>
                        </a:lnSpc>
                        <a:tabLst>
                          <a:tab pos="3877310" algn="l"/>
                        </a:tabLst>
                      </a:pPr>
                      <a:r>
                        <a:rPr lang="en-GB" sz="1575" b="1" spc="-30" baseline="-7936" noProof="0" dirty="0">
                          <a:solidFill>
                            <a:srgbClr val="336E9F"/>
                          </a:solidFill>
                          <a:latin typeface="Arial"/>
                          <a:cs typeface="Arial"/>
                        </a:rPr>
                        <a:t>SUPPORT</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WHILE</a:t>
                      </a:r>
                      <a:r>
                        <a:rPr lang="en-GB" sz="1575" b="1" spc="-44" baseline="-7936" noProof="0" dirty="0">
                          <a:solidFill>
                            <a:srgbClr val="336E9F"/>
                          </a:solidFill>
                          <a:latin typeface="Arial"/>
                          <a:cs typeface="Arial"/>
                        </a:rPr>
                        <a:t> </a:t>
                      </a:r>
                      <a:r>
                        <a:rPr lang="en-GB" sz="1575" b="1" spc="-15" baseline="-7936" noProof="0" dirty="0">
                          <a:solidFill>
                            <a:srgbClr val="336E9F"/>
                          </a:solidFill>
                          <a:latin typeface="Arial"/>
                          <a:cs typeface="Arial"/>
                        </a:rPr>
                        <a:t>AT</a:t>
                      </a:r>
                      <a:r>
                        <a:rPr lang="en-GB" sz="1575" b="1" spc="-44" baseline="-7936" noProof="0" dirty="0">
                          <a:solidFill>
                            <a:srgbClr val="336E9F"/>
                          </a:solidFill>
                          <a:latin typeface="Arial"/>
                          <a:cs typeface="Arial"/>
                        </a:rPr>
                        <a:t> </a:t>
                      </a:r>
                      <a:r>
                        <a:rPr lang="en-GB" sz="1575" b="1" spc="-30" baseline="-7936" noProof="0" dirty="0">
                          <a:solidFill>
                            <a:srgbClr val="336E9F"/>
                          </a:solidFill>
                          <a:latin typeface="Arial"/>
                          <a:cs typeface="Arial"/>
                        </a:rPr>
                        <a:t>HOME</a:t>
                      </a:r>
                      <a:r>
                        <a:rPr lang="en-GB" sz="1575" b="1" baseline="-7936" noProof="0" dirty="0">
                          <a:solidFill>
                            <a:srgbClr val="336E9F"/>
                          </a:solidFill>
                          <a:latin typeface="Arial"/>
                          <a:cs typeface="Arial"/>
                        </a:rPr>
                        <a:t>	</a:t>
                      </a:r>
                      <a:r>
                        <a:rPr lang="en-GB" sz="850" spc="-10" noProof="0" dirty="0">
                          <a:latin typeface="Arial"/>
                          <a:cs typeface="Arial"/>
                        </a:rPr>
                        <a:t>Number of long-term conditions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One long-term condition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Two long-term conditions</a:t>
                      </a:r>
                      <a:endParaRPr lang="en-GB" sz="850" noProof="0" dirty="0">
                        <a:latin typeface="Arial"/>
                        <a:cs typeface="Arial"/>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Three or more long-term conditions</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a:cs typeface="Arial"/>
                        </a:rPr>
                        <a:t>No long-term condition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a:cs typeface="Arial"/>
                        </a:rPr>
                        <a:t>All</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265430">
                <a:tc>
                  <a:txBody>
                    <a:bodyPr/>
                    <a:lstStyle/>
                    <a:p>
                      <a:pPr marL="27940" marR="49530">
                        <a:lnSpc>
                          <a:spcPts val="860"/>
                        </a:lnSpc>
                        <a:spcBef>
                          <a:spcPts val="155"/>
                        </a:spcBef>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374015">
                <a:tc>
                  <a:txBody>
                    <a:bodyPr/>
                    <a:lstStyle/>
                    <a:p>
                      <a:pPr marL="27940" marR="133985">
                        <a:lnSpc>
                          <a:spcPts val="860"/>
                        </a:lnSpc>
                        <a:spcBef>
                          <a:spcPts val="155"/>
                        </a:spcBef>
                      </a:pPr>
                      <a:r>
                        <a:rPr lang="en-GB" sz="850" noProof="0" dirty="0">
                          <a:latin typeface="Arial"/>
                          <a:cs typeface="Arial"/>
                        </a:rPr>
                        <a:t>Q50.</a:t>
                      </a:r>
                      <a:r>
                        <a:rPr lang="en-GB" sz="850" spc="-30" noProof="0" dirty="0">
                          <a:latin typeface="Arial"/>
                          <a:cs typeface="Arial"/>
                        </a:rPr>
                        <a:t> </a:t>
                      </a:r>
                      <a:r>
                        <a:rPr lang="en-GB" sz="850" noProof="0" dirty="0">
                          <a:latin typeface="Arial"/>
                          <a:cs typeface="Arial"/>
                        </a:rPr>
                        <a:t>During</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got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50%</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4" name="ltc_5group_tbl_section10">
            <a:extLst>
              <a:ext uri="{FF2B5EF4-FFF2-40B4-BE49-F238E27FC236}">
                <a16:creationId xmlns:a16="http://schemas.microsoft.com/office/drawing/2014/main" id="{A3F88729-7776-435B-8557-380AB8BC0E1E}"/>
              </a:ext>
            </a:extLst>
          </p:cNvPr>
          <p:cNvGraphicFramePr>
            <a:graphicFrameLocks noGrp="1"/>
          </p:cNvGraphicFramePr>
          <p:nvPr>
            <p:extLst>
              <p:ext uri="{D42A27DB-BD31-4B8C-83A1-F6EECF244321}">
                <p14:modId xmlns:p14="http://schemas.microsoft.com/office/powerpoint/2010/main" val="3624083001"/>
              </p:ext>
            </p:extLst>
          </p:nvPr>
        </p:nvGraphicFramePr>
        <p:xfrm>
          <a:off x="428815" y="1688465"/>
          <a:ext cx="6768000" cy="236029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ct val="100000"/>
                        </a:lnSpc>
                        <a:spcBef>
                          <a:spcPts val="45"/>
                        </a:spcBef>
                        <a:tabLst>
                          <a:tab pos="3877310" algn="l"/>
                        </a:tabLst>
                      </a:pPr>
                      <a:r>
                        <a:rPr lang="en-GB" sz="1050" b="1" spc="-20" noProof="0" dirty="0">
                          <a:solidFill>
                            <a:srgbClr val="336E9F"/>
                          </a:solidFill>
                          <a:latin typeface="Arial" panose="020B0604020202020204" pitchFamily="34" charset="0"/>
                          <a:cs typeface="Arial" panose="020B0604020202020204" pitchFamily="34" charset="0"/>
                        </a:rPr>
                        <a:t>IMMEDIATE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LONG</a:t>
                      </a:r>
                      <a:r>
                        <a:rPr lang="en-GB" sz="1050" b="1" spc="-45" noProof="0" dirty="0">
                          <a:solidFill>
                            <a:srgbClr val="336E9F"/>
                          </a:solidFill>
                          <a:latin typeface="Arial" panose="020B0604020202020204" pitchFamily="34" charset="0"/>
                          <a:cs typeface="Arial" panose="020B0604020202020204" pitchFamily="34" charset="0"/>
                        </a:rPr>
                        <a:t>-</a:t>
                      </a:r>
                      <a:r>
                        <a:rPr lang="en-GB" sz="1050" b="1" spc="-20" noProof="0" dirty="0">
                          <a:solidFill>
                            <a:srgbClr val="336E9F"/>
                          </a:solidFill>
                          <a:latin typeface="Arial" panose="020B0604020202020204" pitchFamily="34" charset="0"/>
                          <a:cs typeface="Arial" panose="020B0604020202020204" pitchFamily="34" charset="0"/>
                        </a:rPr>
                        <a:t>TERM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SIDE</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EFFECTS</a:t>
                      </a:r>
                      <a:r>
                        <a:rPr lang="en-GB" sz="1050" b="1" noProof="0" dirty="0">
                          <a:solidFill>
                            <a:srgbClr val="336E9F"/>
                          </a:solidFill>
                          <a:latin typeface="Arial" panose="020B0604020202020204" pitchFamily="34" charset="0"/>
                          <a:cs typeface="Arial" panose="020B0604020202020204" pitchFamily="34" charset="0"/>
                        </a:rPr>
                        <a:t>	</a:t>
                      </a:r>
                      <a:r>
                        <a:rPr lang="en-GB" sz="1275" spc="-15" baseline="9803" noProof="0" dirty="0">
                          <a:latin typeface="Arial" panose="020B0604020202020204" pitchFamily="34" charset="0"/>
                          <a:cs typeface="Arial" panose="020B0604020202020204" pitchFamily="34" charset="0"/>
                        </a:rPr>
                        <a:t>Number of long-term conditions</a:t>
                      </a:r>
                      <a:endParaRPr lang="en-GB" sz="1275" baseline="9803"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3683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One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Two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Three or more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 long-term condition</a:t>
                      </a:r>
                      <a:endParaRPr lang="en-GB" sz="850"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latin typeface="Arial" panose="020B0604020202020204" pitchFamily="34" charset="0"/>
                          <a:cs typeface="Arial" panose="020B0604020202020204" pitchFamily="34" charset="0"/>
                        </a:rPr>
                        <a:t>Not</a:t>
                      </a:r>
                      <a:r>
                        <a:rPr lang="en-GB" sz="850" spc="-4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given</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latin typeface="Arial" panose="020B0604020202020204" pitchFamily="34" charset="0"/>
                          <a:cs typeface="Arial" panose="020B0604020202020204" pitchFamily="34" charset="0"/>
                        </a:rPr>
                        <a:t>All</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panose="020B0604020202020204" pitchFamily="34" charset="0"/>
                          <a:cs typeface="Arial" panose="020B0604020202020204" pitchFamily="34" charset="0"/>
                        </a:rPr>
                        <a:t>Q44.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were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panose="020B0604020202020204" pitchFamily="34" charset="0"/>
                          <a:cs typeface="Arial" panose="020B0604020202020204" pitchFamily="34" charset="0"/>
                        </a:rPr>
                        <a:t>Q45.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practical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5" noProof="0" dirty="0">
                          <a:latin typeface="Arial" panose="020B0604020202020204" pitchFamily="34" charset="0"/>
                          <a:cs typeface="Arial" panose="020B0604020202020204" pitchFamily="34" charset="0"/>
                        </a:rPr>
                        <a:t> on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Q46.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a:t>
                      </a:r>
                      <a:r>
                        <a:rPr lang="en-GB" sz="850" noProof="0" dirty="0">
                          <a:latin typeface="Arial" panose="020B0604020202020204" pitchFamily="34" charset="0"/>
                          <a:cs typeface="Arial" panose="020B0604020202020204" pitchFamily="34" charset="0"/>
                        </a:rPr>
                        <a:t>access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side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panose="020B0604020202020204" pitchFamily="34" charset="0"/>
                          <a:cs typeface="Arial" panose="020B0604020202020204" pitchFamily="34" charset="0"/>
                        </a:rPr>
                        <a:t>Q47.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were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understand</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advance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54%</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r h="264795">
                <a:tc>
                  <a:txBody>
                    <a:bodyPr/>
                    <a:lstStyle/>
                    <a:p>
                      <a:pPr marL="27940" marR="121920">
                        <a:lnSpc>
                          <a:spcPts val="860"/>
                        </a:lnSpc>
                        <a:spcBef>
                          <a:spcPts val="155"/>
                        </a:spcBef>
                      </a:pPr>
                      <a:r>
                        <a:rPr lang="en-GB" sz="850" noProof="0" dirty="0">
                          <a:latin typeface="Arial" panose="020B0604020202020204" pitchFamily="34" charset="0"/>
                          <a:cs typeface="Arial" panose="020B0604020202020204" pitchFamily="34" charset="0"/>
                        </a:rPr>
                        <a:t>Q48.</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managing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impact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0" noProof="0" dirty="0">
                          <a:latin typeface="Arial" panose="020B0604020202020204" pitchFamily="34" charset="0"/>
                          <a:cs typeface="Arial" panose="020B0604020202020204" pitchFamily="34" charset="0"/>
                        </a:rPr>
                        <a:t> 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effects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6"/>
                  </a:ext>
                </a:extLst>
              </a:tr>
            </a:tbl>
          </a:graphicData>
        </a:graphic>
      </p:graphicFrame>
      <p:sp>
        <p:nvSpPr>
          <p:cNvPr id="2" name="object 2">
            <a:extLst>
              <a:ext uri="{FF2B5EF4-FFF2-40B4-BE49-F238E27FC236}">
                <a16:creationId xmlns:a16="http://schemas.microsoft.com/office/drawing/2014/main" id="{23FA09EA-E7CD-60D3-048C-A268C7211613}"/>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12" name="txt_org_name">
            <a:extLst>
              <a:ext uri="{FF2B5EF4-FFF2-40B4-BE49-F238E27FC236}">
                <a16:creationId xmlns:a16="http://schemas.microsoft.com/office/drawing/2014/main" id="{ADB961B0-631E-48CA-FFDA-576A74F01AE3}"/>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D71C7D62-FA0B-F417-9BBA-FC377BD270EA}"/>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4" name="Group 13">
            <a:extLst>
              <a:ext uri="{FF2B5EF4-FFF2-40B4-BE49-F238E27FC236}">
                <a16:creationId xmlns:a16="http://schemas.microsoft.com/office/drawing/2014/main" id="{073A6F08-1435-B446-BEB5-A4EB4AE50417}"/>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5" name="object 4">
              <a:hlinkClick r:id="rId2" action="ppaction://hlinksldjump"/>
              <a:extLst>
                <a:ext uri="{FF2B5EF4-FFF2-40B4-BE49-F238E27FC236}">
                  <a16:creationId xmlns:a16="http://schemas.microsoft.com/office/drawing/2014/main" id="{AC880235-C149-F65E-F24C-E3C8661BF6FE}"/>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6" name="object 3">
              <a:hlinkClick r:id="rId2" action="ppaction://hlinksldjump"/>
              <a:extLst>
                <a:ext uri="{FF2B5EF4-FFF2-40B4-BE49-F238E27FC236}">
                  <a16:creationId xmlns:a16="http://schemas.microsoft.com/office/drawing/2014/main" id="{14F6E80F-E155-9456-13CE-830C6F7761FE}"/>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155995859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D28500C6-D623-7970-9036-B718F9CB4003}"/>
            </a:ext>
          </a:extLst>
        </p:cNvPr>
        <p:cNvGrpSpPr/>
        <p:nvPr/>
      </p:nvGrpSpPr>
      <p:grpSpPr>
        <a:xfrm>
          <a:off x="0" y="0"/>
          <a:ext cx="0" cy="0"/>
          <a:chOff x="0" y="0"/>
          <a:chExt cx="0" cy="0"/>
        </a:xfrm>
      </p:grpSpPr>
      <p:sp>
        <p:nvSpPr>
          <p:cNvPr id="15" name="Slide Number Placeholder 1">
            <a:extLst>
              <a:ext uri="{FF2B5EF4-FFF2-40B4-BE49-F238E27FC236}">
                <a16:creationId xmlns:a16="http://schemas.microsoft.com/office/drawing/2014/main" id="{804927CD-A098-715C-55B6-B19A4EB5055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68D1731-3A46-4275-8E11-F5ED54633715}" type="slidenum">
              <a:rPr lang="en-GB" spc="-25" noProof="0" smtClean="0"/>
              <a:t>51</a:t>
            </a:fld>
            <a:endParaRPr lang="en-GB" spc="-25" noProof="0" dirty="0"/>
          </a:p>
        </p:txBody>
      </p:sp>
      <p:sp>
        <p:nvSpPr>
          <p:cNvPr id="8" name="object 1">
            <a:extLst>
              <a:ext uri="{FF2B5EF4-FFF2-40B4-BE49-F238E27FC236}">
                <a16:creationId xmlns:a16="http://schemas.microsoft.com/office/drawing/2014/main" id="{AB9A10D8-4099-7060-EF62-90BD2BA508CF}"/>
              </a:ext>
            </a:extLst>
          </p:cNvPr>
          <p:cNvSpPr txBox="1">
            <a:spLocks noGrp="1"/>
          </p:cNvSpPr>
          <p:nvPr>
            <p:ph type="title" idx="4294967295"/>
          </p:nvPr>
        </p:nvSpPr>
        <p:spPr>
          <a:xfrm>
            <a:off x="428814" y="878701"/>
            <a:ext cx="4949636"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Number of long-term conditions tables </a:t>
            </a:r>
            <a:r>
              <a:rPr kumimoji="0" lang="en-GB" sz="1800" b="1" i="0" u="none" strike="noStrike" kern="0" cap="none" spc="-10" normalizeH="0" baseline="0" noProof="0" dirty="0">
                <a:ln>
                  <a:noFill/>
                </a:ln>
                <a:solidFill>
                  <a:schemeClr val="bg1"/>
                </a:solidFill>
                <a:effectLst/>
                <a:uLnTx/>
                <a:uFillTx/>
                <a:latin typeface="Arial"/>
                <a:cs typeface="Arial"/>
              </a:rPr>
              <a:t>(5)</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9" name="ltc_5group_tbl_section14">
            <a:extLst>
              <a:ext uri="{FF2B5EF4-FFF2-40B4-BE49-F238E27FC236}">
                <a16:creationId xmlns:a16="http://schemas.microsoft.com/office/drawing/2014/main" id="{259F80D9-3755-E058-484A-1F3E0AF452E6}"/>
              </a:ext>
            </a:extLst>
          </p:cNvPr>
          <p:cNvGraphicFramePr>
            <a:graphicFrameLocks noGrp="1"/>
          </p:cNvGraphicFramePr>
          <p:nvPr>
            <p:extLst>
              <p:ext uri="{D42A27DB-BD31-4B8C-83A1-F6EECF244321}">
                <p14:modId xmlns:p14="http://schemas.microsoft.com/office/powerpoint/2010/main" val="3175685313"/>
              </p:ext>
            </p:extLst>
          </p:nvPr>
        </p:nvGraphicFramePr>
        <p:xfrm>
          <a:off x="428815" y="1757045"/>
          <a:ext cx="6768000" cy="1605915"/>
        </p:xfrm>
        <a:graphic>
          <a:graphicData uri="http://schemas.openxmlformats.org/drawingml/2006/table">
            <a:tbl>
              <a:tblPr firstRow="1" bandRow="1">
                <a:tableStyleId>{2D5ABB26-0587-4C30-8999-92F81FD0307C}</a:tableStyleId>
              </a:tblPr>
              <a:tblGrid>
                <a:gridCol w="2793600">
                  <a:extLst>
                    <a:ext uri="{9D8B030D-6E8A-4147-A177-3AD203B41FA5}">
                      <a16:colId xmlns:a16="http://schemas.microsoft.com/office/drawing/2014/main" val="20000"/>
                    </a:ext>
                  </a:extLst>
                </a:gridCol>
                <a:gridCol w="662400">
                  <a:extLst>
                    <a:ext uri="{9D8B030D-6E8A-4147-A177-3AD203B41FA5}">
                      <a16:colId xmlns:a16="http://schemas.microsoft.com/office/drawing/2014/main" val="20001"/>
                    </a:ext>
                  </a:extLst>
                </a:gridCol>
                <a:gridCol w="662400">
                  <a:extLst>
                    <a:ext uri="{9D8B030D-6E8A-4147-A177-3AD203B41FA5}">
                      <a16:colId xmlns:a16="http://schemas.microsoft.com/office/drawing/2014/main" val="20002"/>
                    </a:ext>
                  </a:extLst>
                </a:gridCol>
                <a:gridCol w="662400">
                  <a:extLst>
                    <a:ext uri="{9D8B030D-6E8A-4147-A177-3AD203B41FA5}">
                      <a16:colId xmlns:a16="http://schemas.microsoft.com/office/drawing/2014/main" val="20004"/>
                    </a:ext>
                  </a:extLst>
                </a:gridCol>
                <a:gridCol w="662400">
                  <a:extLst>
                    <a:ext uri="{9D8B030D-6E8A-4147-A177-3AD203B41FA5}">
                      <a16:colId xmlns:a16="http://schemas.microsoft.com/office/drawing/2014/main" val="20005"/>
                    </a:ext>
                  </a:extLst>
                </a:gridCol>
                <a:gridCol w="662400">
                  <a:extLst>
                    <a:ext uri="{9D8B030D-6E8A-4147-A177-3AD203B41FA5}">
                      <a16:colId xmlns:a16="http://schemas.microsoft.com/office/drawing/2014/main" val="20006"/>
                    </a:ext>
                  </a:extLst>
                </a:gridCol>
                <a:gridCol w="662400">
                  <a:extLst>
                    <a:ext uri="{9D8B030D-6E8A-4147-A177-3AD203B41FA5}">
                      <a16:colId xmlns:a16="http://schemas.microsoft.com/office/drawing/2014/main" val="20007"/>
                    </a:ext>
                  </a:extLst>
                </a:gridCol>
              </a:tblGrid>
              <a:tr h="187960">
                <a:tc gridSpan="7">
                  <a:txBody>
                    <a:bodyPr/>
                    <a:lstStyle/>
                    <a:p>
                      <a:pPr marL="27940">
                        <a:lnSpc>
                          <a:spcPts val="1180"/>
                        </a:lnSpc>
                        <a:tabLst>
                          <a:tab pos="3877310" algn="l"/>
                        </a:tabLst>
                      </a:pP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OVERALL</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NHS</a:t>
                      </a:r>
                      <a:r>
                        <a:rPr lang="en-GB" sz="1575" b="1" spc="-52"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CARE</a:t>
                      </a:r>
                      <a:r>
                        <a:rPr lang="en-GB" sz="1575" b="1" baseline="-7936" noProof="0" dirty="0">
                          <a:solidFill>
                            <a:srgbClr val="336E9F"/>
                          </a:solidFill>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Number of long-term conditions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508635">
                <a:tc>
                  <a:txBody>
                    <a:bodyPr/>
                    <a:lstStyle/>
                    <a:p>
                      <a:pPr>
                        <a:lnSpc>
                          <a:spcPct val="100000"/>
                        </a:lnSpc>
                      </a:pPr>
                      <a:endParaRPr lang="en-GB" sz="9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solidFill>
                            <a:schemeClr val="tx1"/>
                          </a:solidFill>
                          <a:latin typeface="Arial" panose="020B0604020202020204" pitchFamily="34" charset="0"/>
                          <a:cs typeface="Arial" panose="020B0604020202020204" pitchFamily="34" charset="0"/>
                        </a:rPr>
                        <a:t>One long-term condition</a:t>
                      </a:r>
                      <a:endParaRPr lang="en-GB" sz="850" noProof="0" dirty="0">
                        <a:solidFill>
                          <a:schemeClr val="tx1"/>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solidFill>
                            <a:schemeClr val="tx1"/>
                          </a:solidFill>
                          <a:latin typeface="Arial" panose="020B0604020202020204" pitchFamily="34" charset="0"/>
                          <a:cs typeface="Arial" panose="020B0604020202020204" pitchFamily="34" charset="0"/>
                        </a:rPr>
                        <a:t>Two long-term conditions</a:t>
                      </a:r>
                      <a:endParaRPr lang="en-GB" sz="850" noProof="0" dirty="0">
                        <a:solidFill>
                          <a:schemeClr val="tx1"/>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solidFill>
                            <a:schemeClr val="tx1"/>
                          </a:solidFill>
                          <a:latin typeface="Arial" panose="020B0604020202020204" pitchFamily="34" charset="0"/>
                          <a:cs typeface="Arial" panose="020B0604020202020204" pitchFamily="34" charset="0"/>
                        </a:rPr>
                        <a:t>Three or more long-term conditions</a:t>
                      </a:r>
                      <a:endParaRPr lang="en-GB" sz="850" noProof="0" dirty="0">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30"/>
                        </a:spcBef>
                      </a:pPr>
                      <a:r>
                        <a:rPr lang="en-GB" sz="850" spc="-10" noProof="0" dirty="0">
                          <a:solidFill>
                            <a:schemeClr val="tx1"/>
                          </a:solidFill>
                          <a:latin typeface="Arial" panose="020B0604020202020204" pitchFamily="34" charset="0"/>
                          <a:cs typeface="Arial" panose="020B0604020202020204" pitchFamily="34" charset="0"/>
                        </a:rPr>
                        <a:t>No long-term condition</a:t>
                      </a:r>
                      <a:endParaRPr lang="en-GB" sz="850" noProof="0" dirty="0">
                        <a:solidFill>
                          <a:schemeClr val="tx1"/>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spc="-10" noProof="0" dirty="0">
                          <a:solidFill>
                            <a:schemeClr val="tx1"/>
                          </a:solidFill>
                          <a:latin typeface="Arial" panose="020B0604020202020204" pitchFamily="34" charset="0"/>
                          <a:cs typeface="Arial" panose="020B0604020202020204" pitchFamily="34" charset="0"/>
                        </a:rPr>
                        <a:t>Not</a:t>
                      </a:r>
                      <a:r>
                        <a:rPr lang="en-GB" sz="850" spc="-45" noProof="0" dirty="0">
                          <a:solidFill>
                            <a:schemeClr val="tx1"/>
                          </a:solidFill>
                          <a:latin typeface="Arial" panose="020B0604020202020204" pitchFamily="34" charset="0"/>
                          <a:cs typeface="Arial" panose="020B0604020202020204" pitchFamily="34" charset="0"/>
                        </a:rPr>
                        <a:t> </a:t>
                      </a:r>
                      <a:r>
                        <a:rPr lang="en-GB" sz="850" spc="-10" noProof="0" dirty="0">
                          <a:solidFill>
                            <a:schemeClr val="tx1"/>
                          </a:solidFill>
                          <a:latin typeface="Arial" panose="020B0604020202020204" pitchFamily="34" charset="0"/>
                          <a:cs typeface="Arial" panose="020B0604020202020204" pitchFamily="34" charset="0"/>
                        </a:rPr>
                        <a:t>given</a:t>
                      </a:r>
                      <a:endParaRPr lang="en-GB" sz="850" noProof="0" dirty="0">
                        <a:solidFill>
                          <a:schemeClr val="tx1"/>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30"/>
                        </a:spcBef>
                      </a:pPr>
                      <a:r>
                        <a:rPr lang="en-GB" sz="850" b="1" spc="-25" noProof="0" dirty="0">
                          <a:solidFill>
                            <a:schemeClr val="tx1"/>
                          </a:solidFill>
                          <a:latin typeface="Arial" panose="020B0604020202020204" pitchFamily="34" charset="0"/>
                          <a:cs typeface="Arial" panose="020B0604020202020204" pitchFamily="34" charset="0"/>
                        </a:rPr>
                        <a:t>All</a:t>
                      </a:r>
                      <a:endParaRPr lang="en-GB" sz="850" noProof="0" dirty="0">
                        <a:solidFill>
                          <a:schemeClr val="tx1"/>
                        </a:solidFill>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whole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worked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together</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2"/>
                  </a:ext>
                </a:extLst>
              </a:tr>
              <a:tr h="184150">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Administration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good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good</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3"/>
                  </a:ext>
                </a:extLst>
              </a:tr>
              <a:tr h="265430">
                <a:tc>
                  <a:txBody>
                    <a:bodyPr/>
                    <a:lstStyle/>
                    <a:p>
                      <a:pPr marL="27940" marR="193675">
                        <a:lnSpc>
                          <a:spcPts val="860"/>
                        </a:lnSpc>
                        <a:spcBef>
                          <a:spcPts val="155"/>
                        </a:spcBef>
                      </a:pPr>
                      <a:r>
                        <a:rPr lang="en-GB" sz="850" noProof="0" dirty="0">
                          <a:latin typeface="Arial" panose="020B0604020202020204" pitchFamily="34" charset="0"/>
                          <a:cs typeface="Arial" panose="020B0604020202020204" pitchFamily="34" charset="0"/>
                        </a:rPr>
                        <a:t>Q58.</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research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opportunities</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discussed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28%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4"/>
                  </a:ext>
                </a:extLst>
              </a:tr>
              <a:tr h="266065">
                <a:tc>
                  <a:txBody>
                    <a:bodyPr/>
                    <a:lstStyle/>
                    <a:p>
                      <a:pPr marL="27940" marR="89535">
                        <a:lnSpc>
                          <a:spcPts val="860"/>
                        </a:lnSpc>
                        <a:spcBef>
                          <a:spcPts val="155"/>
                        </a:spcBef>
                      </a:pPr>
                      <a:r>
                        <a:rPr lang="en-GB" sz="850" noProof="0" dirty="0">
                          <a:latin typeface="Arial" panose="020B0604020202020204" pitchFamily="34" charset="0"/>
                          <a:cs typeface="Arial" panose="020B0604020202020204" pitchFamily="34" charset="0"/>
                        </a:rPr>
                        <a:t>Q59.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average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rating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scored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very </a:t>
                      </a:r>
                      <a:r>
                        <a:rPr lang="en-GB" sz="850" noProof="0" dirty="0">
                          <a:latin typeface="Arial" panose="020B0604020202020204" pitchFamily="34" charset="0"/>
                          <a:cs typeface="Arial" panose="020B0604020202020204" pitchFamily="34" charset="0"/>
                        </a:rPr>
                        <a:t>poor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good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2" name="object 2">
            <a:extLst>
              <a:ext uri="{FF2B5EF4-FFF2-40B4-BE49-F238E27FC236}">
                <a16:creationId xmlns:a16="http://schemas.microsoft.com/office/drawing/2014/main" id="{52F25056-E959-BE7C-04C1-2F16474DEF69}"/>
              </a:ext>
              <a:ext uri="{C183D7F6-B498-43B3-948B-1728B52AA6E4}">
                <adec:decorative xmlns:adec="http://schemas.microsoft.com/office/drawing/2017/decorative" val="1"/>
              </a:ext>
            </a:extLst>
          </p:cNvPr>
          <p:cNvSpPr txBox="1"/>
          <p:nvPr/>
        </p:nvSpPr>
        <p:spPr>
          <a:xfrm>
            <a:off x="431989" y="1333192"/>
            <a:ext cx="6775200" cy="203508"/>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endParaRPr lang="en-GB" sz="800" noProof="0" dirty="0">
              <a:latin typeface="Arial"/>
              <a:cs typeface="Arial"/>
            </a:endParaRPr>
          </a:p>
        </p:txBody>
      </p:sp>
      <p:sp>
        <p:nvSpPr>
          <p:cNvPr id="2" name="txt_org_name">
            <a:extLst>
              <a:ext uri="{FF2B5EF4-FFF2-40B4-BE49-F238E27FC236}">
                <a16:creationId xmlns:a16="http://schemas.microsoft.com/office/drawing/2014/main" id="{C36A75D4-06AF-427D-B7B4-7FB3065043D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DED389F1-0C1A-3149-A54A-A8AB1F9833FC}"/>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4" name="Group 3">
            <a:extLst>
              <a:ext uri="{FF2B5EF4-FFF2-40B4-BE49-F238E27FC236}">
                <a16:creationId xmlns:a16="http://schemas.microsoft.com/office/drawing/2014/main" id="{B0346E0D-9B2A-904B-4B12-4D4178F620E9}"/>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5" name="object 4">
              <a:hlinkClick r:id="rId2" action="ppaction://hlinksldjump"/>
              <a:extLst>
                <a:ext uri="{FF2B5EF4-FFF2-40B4-BE49-F238E27FC236}">
                  <a16:creationId xmlns:a16="http://schemas.microsoft.com/office/drawing/2014/main" id="{2F0AC65D-47E2-E982-ECAD-89959AFDB56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0" name="object 3">
              <a:hlinkClick r:id="rId2" action="ppaction://hlinksldjump"/>
              <a:extLst>
                <a:ext uri="{FF2B5EF4-FFF2-40B4-BE49-F238E27FC236}">
                  <a16:creationId xmlns:a16="http://schemas.microsoft.com/office/drawing/2014/main" id="{1E56D2AA-6BDD-CBFF-6612-248CF464CBEF}"/>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412024550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6FBC90-B110-1CEB-783C-B48C9C7C0AE5}"/>
            </a:ext>
          </a:extLst>
        </p:cNvPr>
        <p:cNvGrpSpPr/>
        <p:nvPr/>
      </p:nvGrpSpPr>
      <p:grpSpPr>
        <a:xfrm>
          <a:off x="0" y="0"/>
          <a:ext cx="0" cy="0"/>
          <a:chOff x="0" y="0"/>
          <a:chExt cx="0" cy="0"/>
        </a:xfrm>
      </p:grpSpPr>
      <p:sp>
        <p:nvSpPr>
          <p:cNvPr id="20" name="Slide Number Placeholder 1">
            <a:extLst>
              <a:ext uri="{FF2B5EF4-FFF2-40B4-BE49-F238E27FC236}">
                <a16:creationId xmlns:a16="http://schemas.microsoft.com/office/drawing/2014/main" id="{38EAE191-F409-F9DC-2E93-B3AD440AD0B1}"/>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3E406391-28AF-4142-B253-43578EE00C2B}" type="slidenum">
              <a:rPr lang="en-GB" spc="-25" noProof="0" smtClean="0"/>
              <a:t>52</a:t>
            </a:fld>
            <a:endParaRPr lang="en-GB" spc="-25" noProof="0" dirty="0"/>
          </a:p>
        </p:txBody>
      </p:sp>
      <p:sp>
        <p:nvSpPr>
          <p:cNvPr id="18" name="object 1">
            <a:extLst>
              <a:ext uri="{FF2B5EF4-FFF2-40B4-BE49-F238E27FC236}">
                <a16:creationId xmlns:a16="http://schemas.microsoft.com/office/drawing/2014/main" id="{210B85BE-B863-D408-B371-53BC2A1542E6}"/>
              </a:ext>
              <a:ext uri="{C183D7F6-B498-43B3-948B-1728B52AA6E4}">
                <adec:decorative xmlns:adec="http://schemas.microsoft.com/office/drawing/2017/decorative" val="0"/>
              </a:ext>
            </a:extLst>
          </p:cNvPr>
          <p:cNvSpPr txBox="1">
            <a:spLocks noGrp="1"/>
          </p:cNvSpPr>
          <p:nvPr>
            <p:ph type="title" idx="4294967295"/>
          </p:nvPr>
        </p:nvSpPr>
        <p:spPr>
          <a:xfrm>
            <a:off x="428814" y="906502"/>
            <a:ext cx="6397436" cy="55399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lang="en-GB" sz="1800" spc="-10" noProof="0" dirty="0"/>
              <a:t>Impact of long-term condition(s) (excluding cancer) on day-to-day activities tables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graphicFrame>
        <p:nvGraphicFramePr>
          <p:cNvPr id="4" name="ltc_impact_tbl_section1">
            <a:extLst>
              <a:ext uri="{FF2B5EF4-FFF2-40B4-BE49-F238E27FC236}">
                <a16:creationId xmlns:a16="http://schemas.microsoft.com/office/drawing/2014/main" id="{97CFBCB7-2E8E-8A52-7A23-9BEDE21382E6}"/>
              </a:ext>
            </a:extLst>
          </p:cNvPr>
          <p:cNvGraphicFramePr>
            <a:graphicFrameLocks noGrp="1"/>
          </p:cNvGraphicFramePr>
          <p:nvPr>
            <p:extLst>
              <p:ext uri="{D42A27DB-BD31-4B8C-83A1-F6EECF244321}">
                <p14:modId xmlns:p14="http://schemas.microsoft.com/office/powerpoint/2010/main" val="900028310"/>
              </p:ext>
            </p:extLst>
          </p:nvPr>
        </p:nvGraphicFramePr>
        <p:xfrm>
          <a:off x="429132" y="2164715"/>
          <a:ext cx="6772823" cy="957720"/>
        </p:xfrm>
        <a:graphic>
          <a:graphicData uri="http://schemas.openxmlformats.org/drawingml/2006/table">
            <a:tbl>
              <a:tblPr firstRow="1" bandRow="1">
                <a:tableStyleId>{2D5ABB26-0587-4C30-8999-92F81FD0307C}</a:tableStyleId>
              </a:tblPr>
              <a:tblGrid>
                <a:gridCol w="3119348">
                  <a:extLst>
                    <a:ext uri="{9D8B030D-6E8A-4147-A177-3AD203B41FA5}">
                      <a16:colId xmlns:a16="http://schemas.microsoft.com/office/drawing/2014/main" val="20000"/>
                    </a:ext>
                  </a:extLst>
                </a:gridCol>
                <a:gridCol w="730695">
                  <a:extLst>
                    <a:ext uri="{9D8B030D-6E8A-4147-A177-3AD203B41FA5}">
                      <a16:colId xmlns:a16="http://schemas.microsoft.com/office/drawing/2014/main" val="20001"/>
                    </a:ext>
                  </a:extLst>
                </a:gridCol>
                <a:gridCol w="730695">
                  <a:extLst>
                    <a:ext uri="{9D8B030D-6E8A-4147-A177-3AD203B41FA5}">
                      <a16:colId xmlns:a16="http://schemas.microsoft.com/office/drawing/2014/main" val="20002"/>
                    </a:ext>
                  </a:extLst>
                </a:gridCol>
                <a:gridCol w="730695">
                  <a:extLst>
                    <a:ext uri="{9D8B030D-6E8A-4147-A177-3AD203B41FA5}">
                      <a16:colId xmlns:a16="http://schemas.microsoft.com/office/drawing/2014/main" val="2139725308"/>
                    </a:ext>
                  </a:extLst>
                </a:gridCol>
                <a:gridCol w="730695">
                  <a:extLst>
                    <a:ext uri="{9D8B030D-6E8A-4147-A177-3AD203B41FA5}">
                      <a16:colId xmlns:a16="http://schemas.microsoft.com/office/drawing/2014/main" val="20003"/>
                    </a:ext>
                  </a:extLst>
                </a:gridCol>
                <a:gridCol w="730695">
                  <a:extLst>
                    <a:ext uri="{9D8B030D-6E8A-4147-A177-3AD203B41FA5}">
                      <a16:colId xmlns:a16="http://schemas.microsoft.com/office/drawing/2014/main" val="20004"/>
                    </a:ext>
                  </a:extLst>
                </a:gridCol>
              </a:tblGrid>
              <a:tr h="187960">
                <a:tc gridSpan="6">
                  <a:txBody>
                    <a:bodyPr/>
                    <a:lstStyle/>
                    <a:p>
                      <a:pPr marL="27940" lvl="0">
                        <a:lnSpc>
                          <a:spcPct val="100000"/>
                        </a:lnSpc>
                        <a:spcBef>
                          <a:spcPts val="45"/>
                        </a:spcBef>
                        <a:tabLst>
                          <a:tab pos="4022725" algn="l"/>
                        </a:tabLst>
                      </a:pPr>
                      <a:r>
                        <a:rPr lang="en-GB" sz="1050" b="1" spc="-20" noProof="0" dirty="0">
                          <a:solidFill>
                            <a:srgbClr val="336E9F"/>
                          </a:solidFill>
                          <a:latin typeface="Arial"/>
                          <a:cs typeface="Arial"/>
                        </a:rPr>
                        <a:t>SUPPORT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4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PRACTICE                </a:t>
                      </a:r>
                      <a:r>
                        <a:rPr lang="en-GB" sz="850" noProof="0" dirty="0">
                          <a:solidFill>
                            <a:schemeClr val="tx1"/>
                          </a:solidFill>
                          <a:latin typeface="Arial"/>
                          <a:ea typeface="+mn-ea"/>
                          <a:cs typeface="Arial"/>
                        </a:rPr>
                        <a:t>Im</a:t>
                      </a:r>
                      <a:r>
                        <a:rPr lang="en-GB" sz="850" noProof="0" dirty="0">
                          <a:latin typeface="Arial"/>
                          <a:cs typeface="Arial"/>
                        </a:rPr>
                        <a:t>pact of long-term condition(s)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39535">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 </a:t>
                      </a:r>
                      <a:r>
                        <a:rPr lang="en-GB" sz="700" noProof="0" dirty="0">
                          <a:latin typeface="Arial"/>
                          <a:cs typeface="Arial"/>
                        </a:rPr>
                        <a:t>†</a:t>
                      </a:r>
                      <a:endParaRPr lang="en-GB" sz="850" b="1" spc="-25"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229870">
                        <a:lnSpc>
                          <a:spcPts val="860"/>
                        </a:lnSpc>
                        <a:spcBef>
                          <a:spcPts val="155"/>
                        </a:spcBef>
                      </a:pPr>
                      <a:r>
                        <a:rPr lang="en-GB" sz="850" noProof="0" dirty="0">
                          <a:latin typeface="Arial"/>
                          <a:cs typeface="Arial"/>
                        </a:rPr>
                        <a:t>Q2.</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only</a:t>
                      </a:r>
                      <a:r>
                        <a:rPr lang="en-GB" sz="850" spc="-20" noProof="0" dirty="0">
                          <a:latin typeface="Arial"/>
                          <a:cs typeface="Arial"/>
                        </a:rPr>
                        <a:t> </a:t>
                      </a:r>
                      <a:r>
                        <a:rPr lang="en-GB" sz="850" noProof="0" dirty="0">
                          <a:latin typeface="Arial"/>
                          <a:cs typeface="Arial"/>
                        </a:rPr>
                        <a:t>spoke</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primary</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spc="-10" noProof="0" dirty="0">
                          <a:latin typeface="Arial"/>
                          <a:cs typeface="Arial"/>
                        </a:rPr>
                        <a:t>professional </a:t>
                      </a:r>
                      <a:r>
                        <a:rPr lang="en-GB" sz="850" noProof="0" dirty="0">
                          <a:latin typeface="Arial"/>
                          <a:cs typeface="Arial"/>
                        </a:rPr>
                        <a:t>once</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twice</a:t>
                      </a:r>
                      <a:r>
                        <a:rPr lang="en-GB" sz="850" spc="-20" noProof="0" dirty="0">
                          <a:latin typeface="Arial"/>
                          <a:cs typeface="Arial"/>
                        </a:rPr>
                        <a:t> </a:t>
                      </a:r>
                      <a:r>
                        <a:rPr lang="en-GB" sz="850" noProof="0" dirty="0">
                          <a:latin typeface="Arial"/>
                          <a:cs typeface="Arial"/>
                        </a:rPr>
                        <a:t>before</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spc="-10" noProof="0" dirty="0">
                          <a:latin typeface="Arial"/>
                          <a:cs typeface="Arial"/>
                        </a:rPr>
                        <a:t>diagnosis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4795">
                <a:tc>
                  <a:txBody>
                    <a:bodyPr/>
                    <a:lstStyle/>
                    <a:p>
                      <a:pPr marL="27940" marR="127635">
                        <a:lnSpc>
                          <a:spcPts val="860"/>
                        </a:lnSpc>
                        <a:spcBef>
                          <a:spcPts val="155"/>
                        </a:spcBef>
                      </a:pPr>
                      <a:r>
                        <a:rPr lang="en-GB" sz="850" noProof="0" dirty="0">
                          <a:latin typeface="Arial"/>
                          <a:cs typeface="Arial"/>
                        </a:rPr>
                        <a:t>Q3.</a:t>
                      </a:r>
                      <a:r>
                        <a:rPr lang="en-GB" sz="850" spc="-20" noProof="0" dirty="0">
                          <a:latin typeface="Arial"/>
                          <a:cs typeface="Arial"/>
                        </a:rPr>
                        <a:t> </a:t>
                      </a:r>
                      <a:r>
                        <a:rPr lang="en-GB" sz="850" noProof="0" dirty="0">
                          <a:latin typeface="Arial"/>
                          <a:cs typeface="Arial"/>
                        </a:rPr>
                        <a:t>Referral</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diagnosis</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bl>
          </a:graphicData>
        </a:graphic>
      </p:graphicFrame>
      <p:graphicFrame>
        <p:nvGraphicFramePr>
          <p:cNvPr id="5" name="ltc_impact_tbl_section2">
            <a:extLst>
              <a:ext uri="{FF2B5EF4-FFF2-40B4-BE49-F238E27FC236}">
                <a16:creationId xmlns:a16="http://schemas.microsoft.com/office/drawing/2014/main" id="{D65AEA85-411F-E521-6DA4-AB78BBEA0DA1}"/>
              </a:ext>
            </a:extLst>
          </p:cNvPr>
          <p:cNvGraphicFramePr>
            <a:graphicFrameLocks noGrp="1"/>
          </p:cNvGraphicFramePr>
          <p:nvPr>
            <p:extLst>
              <p:ext uri="{D42A27DB-BD31-4B8C-83A1-F6EECF244321}">
                <p14:modId xmlns:p14="http://schemas.microsoft.com/office/powerpoint/2010/main" val="3767612343"/>
              </p:ext>
            </p:extLst>
          </p:nvPr>
        </p:nvGraphicFramePr>
        <p:xfrm>
          <a:off x="429133" y="3271520"/>
          <a:ext cx="6772822" cy="1666240"/>
        </p:xfrm>
        <a:graphic>
          <a:graphicData uri="http://schemas.openxmlformats.org/drawingml/2006/table">
            <a:tbl>
              <a:tblPr firstRow="1" bandRow="1">
                <a:tableStyleId>{2D5ABB26-0587-4C30-8999-92F81FD0307C}</a:tableStyleId>
              </a:tblPr>
              <a:tblGrid>
                <a:gridCol w="3119347">
                  <a:extLst>
                    <a:ext uri="{9D8B030D-6E8A-4147-A177-3AD203B41FA5}">
                      <a16:colId xmlns:a16="http://schemas.microsoft.com/office/drawing/2014/main" val="20000"/>
                    </a:ext>
                  </a:extLst>
                </a:gridCol>
                <a:gridCol w="730695">
                  <a:extLst>
                    <a:ext uri="{9D8B030D-6E8A-4147-A177-3AD203B41FA5}">
                      <a16:colId xmlns:a16="http://schemas.microsoft.com/office/drawing/2014/main" val="20001"/>
                    </a:ext>
                  </a:extLst>
                </a:gridCol>
                <a:gridCol w="730695">
                  <a:extLst>
                    <a:ext uri="{9D8B030D-6E8A-4147-A177-3AD203B41FA5}">
                      <a16:colId xmlns:a16="http://schemas.microsoft.com/office/drawing/2014/main" val="4074184085"/>
                    </a:ext>
                  </a:extLst>
                </a:gridCol>
                <a:gridCol w="730695">
                  <a:extLst>
                    <a:ext uri="{9D8B030D-6E8A-4147-A177-3AD203B41FA5}">
                      <a16:colId xmlns:a16="http://schemas.microsoft.com/office/drawing/2014/main" val="20002"/>
                    </a:ext>
                  </a:extLst>
                </a:gridCol>
                <a:gridCol w="730695">
                  <a:extLst>
                    <a:ext uri="{9D8B030D-6E8A-4147-A177-3AD203B41FA5}">
                      <a16:colId xmlns:a16="http://schemas.microsoft.com/office/drawing/2014/main" val="20003"/>
                    </a:ext>
                  </a:extLst>
                </a:gridCol>
                <a:gridCol w="730695">
                  <a:extLst>
                    <a:ext uri="{9D8B030D-6E8A-4147-A177-3AD203B41FA5}">
                      <a16:colId xmlns:a16="http://schemas.microsoft.com/office/drawing/2014/main" val="20004"/>
                    </a:ext>
                  </a:extLst>
                </a:gridCol>
              </a:tblGrid>
              <a:tr h="188595">
                <a:tc gridSpan="6">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DIAGNOSTIC </a:t>
                      </a:r>
                      <a:r>
                        <a:rPr lang="en-GB" sz="1575" b="1" spc="-15" baseline="-7936" noProof="0" dirty="0">
                          <a:solidFill>
                            <a:srgbClr val="336E9F"/>
                          </a:solidFill>
                          <a:latin typeface="Arial" panose="020B0604020202020204" pitchFamily="34" charset="0"/>
                          <a:cs typeface="Arial" panose="020B0604020202020204" pitchFamily="34" charset="0"/>
                        </a:rPr>
                        <a:t>TESTS                                                </a:t>
                      </a:r>
                      <a:r>
                        <a:rPr lang="en-GB" sz="850" noProof="0" dirty="0">
                          <a:solidFill>
                            <a:schemeClr val="tx1"/>
                          </a:solidFill>
                          <a:latin typeface="Arial"/>
                          <a:ea typeface="+mn-ea"/>
                          <a:cs typeface="Arial"/>
                        </a:rPr>
                        <a:t>Im</a:t>
                      </a:r>
                      <a:r>
                        <a:rPr lang="en-GB" sz="850" noProof="0" dirty="0">
                          <a:latin typeface="Arial"/>
                          <a:cs typeface="Arial"/>
                        </a:rPr>
                        <a:t>pact of long-term condition(s) (excluding cancer) on day-to-day activities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about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advance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15570">
                        <a:lnSpc>
                          <a:spcPts val="860"/>
                        </a:lnSpc>
                        <a:spcBef>
                          <a:spcPts val="155"/>
                        </a:spcBef>
                      </a:pPr>
                      <a:r>
                        <a:rPr lang="en-GB" sz="850" noProof="0" dirty="0">
                          <a:latin typeface="Arial" panose="020B0604020202020204" pitchFamily="34" charset="0"/>
                          <a:cs typeface="Arial" panose="020B0604020202020204" pitchFamily="34" charset="0"/>
                        </a:rPr>
                        <a:t>Q6.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staff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appeared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have </a:t>
                      </a:r>
                      <a:r>
                        <a:rPr lang="en-GB" sz="850" noProof="0" dirty="0">
                          <a:latin typeface="Arial" panose="020B0604020202020204" pitchFamily="34" charset="0"/>
                          <a:cs typeface="Arial" panose="020B0604020202020204" pitchFamily="34" charset="0"/>
                        </a:rPr>
                        <a:t>all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needed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67945">
                        <a:lnSpc>
                          <a:spcPts val="860"/>
                        </a:lnSpc>
                        <a:spcBef>
                          <a:spcPts val="155"/>
                        </a:spcBef>
                      </a:pPr>
                      <a:r>
                        <a:rPr lang="en-GB" sz="850" noProof="0" dirty="0">
                          <a:latin typeface="Arial" panose="020B0604020202020204" pitchFamily="34" charset="0"/>
                          <a:cs typeface="Arial" panose="020B0604020202020204" pitchFamily="34" charset="0"/>
                        </a:rPr>
                        <a:t>Q7.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a:t>
                      </a:r>
                      <a:r>
                        <a:rPr lang="en-GB" sz="850" noProof="0" dirty="0">
                          <a:latin typeface="Arial" panose="020B0604020202020204" pitchFamily="34" charset="0"/>
                          <a:cs typeface="Arial" panose="020B0604020202020204" pitchFamily="34" charset="0"/>
                        </a:rPr>
                        <a:t> diagnostic</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results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55880">
                        <a:lnSpc>
                          <a:spcPts val="860"/>
                        </a:lnSpc>
                        <a:spcBef>
                          <a:spcPts val="155"/>
                        </a:spcBef>
                      </a:pPr>
                      <a:r>
                        <a:rPr lang="en-GB" sz="850" noProof="0" dirty="0">
                          <a:latin typeface="Arial" panose="020B0604020202020204" pitchFamily="34" charset="0"/>
                          <a:cs typeface="Arial" panose="020B0604020202020204" pitchFamily="34" charset="0"/>
                        </a:rPr>
                        <a:t>Q8.</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results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the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6065">
                <a:tc>
                  <a:txBody>
                    <a:bodyPr/>
                    <a:lstStyle/>
                    <a:p>
                      <a:pPr marL="27940" marR="205740">
                        <a:lnSpc>
                          <a:spcPts val="860"/>
                        </a:lnSpc>
                        <a:spcBef>
                          <a:spcPts val="155"/>
                        </a:spcBef>
                      </a:pPr>
                      <a:r>
                        <a:rPr lang="en-GB" sz="850" noProof="0" dirty="0">
                          <a:latin typeface="Arial" panose="020B0604020202020204" pitchFamily="34" charset="0"/>
                          <a:cs typeface="Arial" panose="020B0604020202020204" pitchFamily="34" charset="0"/>
                        </a:rPr>
                        <a:t>Q9.</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privacy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when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receiving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diagnostic</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test</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results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6" name="ltc_impact_tbl_section3">
            <a:extLst>
              <a:ext uri="{FF2B5EF4-FFF2-40B4-BE49-F238E27FC236}">
                <a16:creationId xmlns:a16="http://schemas.microsoft.com/office/drawing/2014/main" id="{E98F508F-8887-5FE8-4300-07C489032D7C}"/>
              </a:ext>
            </a:extLst>
          </p:cNvPr>
          <p:cNvGraphicFramePr>
            <a:graphicFrameLocks noGrp="1"/>
          </p:cNvGraphicFramePr>
          <p:nvPr>
            <p:extLst>
              <p:ext uri="{D42A27DB-BD31-4B8C-83A1-F6EECF244321}">
                <p14:modId xmlns:p14="http://schemas.microsoft.com/office/powerpoint/2010/main" val="380160150"/>
              </p:ext>
            </p:extLst>
          </p:nvPr>
        </p:nvGraphicFramePr>
        <p:xfrm>
          <a:off x="428814" y="5177155"/>
          <a:ext cx="6772821" cy="1665605"/>
        </p:xfrm>
        <a:graphic>
          <a:graphicData uri="http://schemas.openxmlformats.org/drawingml/2006/table">
            <a:tbl>
              <a:tblPr firstRow="1" bandRow="1">
                <a:tableStyleId>{2D5ABB26-0587-4C30-8999-92F81FD0307C}</a:tableStyleId>
              </a:tblPr>
              <a:tblGrid>
                <a:gridCol w="3119346">
                  <a:extLst>
                    <a:ext uri="{9D8B030D-6E8A-4147-A177-3AD203B41FA5}">
                      <a16:colId xmlns:a16="http://schemas.microsoft.com/office/drawing/2014/main" val="20000"/>
                    </a:ext>
                  </a:extLst>
                </a:gridCol>
                <a:gridCol w="730695">
                  <a:extLst>
                    <a:ext uri="{9D8B030D-6E8A-4147-A177-3AD203B41FA5}">
                      <a16:colId xmlns:a16="http://schemas.microsoft.com/office/drawing/2014/main" val="20001"/>
                    </a:ext>
                  </a:extLst>
                </a:gridCol>
                <a:gridCol w="730695">
                  <a:extLst>
                    <a:ext uri="{9D8B030D-6E8A-4147-A177-3AD203B41FA5}">
                      <a16:colId xmlns:a16="http://schemas.microsoft.com/office/drawing/2014/main" val="20002"/>
                    </a:ext>
                  </a:extLst>
                </a:gridCol>
                <a:gridCol w="730695">
                  <a:extLst>
                    <a:ext uri="{9D8B030D-6E8A-4147-A177-3AD203B41FA5}">
                      <a16:colId xmlns:a16="http://schemas.microsoft.com/office/drawing/2014/main" val="4100026678"/>
                    </a:ext>
                  </a:extLst>
                </a:gridCol>
                <a:gridCol w="730695">
                  <a:extLst>
                    <a:ext uri="{9D8B030D-6E8A-4147-A177-3AD203B41FA5}">
                      <a16:colId xmlns:a16="http://schemas.microsoft.com/office/drawing/2014/main" val="1241022861"/>
                    </a:ext>
                  </a:extLst>
                </a:gridCol>
                <a:gridCol w="730695">
                  <a:extLst>
                    <a:ext uri="{9D8B030D-6E8A-4147-A177-3AD203B41FA5}">
                      <a16:colId xmlns:a16="http://schemas.microsoft.com/office/drawing/2014/main" val="20004"/>
                    </a:ext>
                  </a:extLst>
                </a:gridCol>
              </a:tblGrid>
              <a:tr h="187960">
                <a:tc gridSpan="6">
                  <a:txBody>
                    <a:bodyPr/>
                    <a:lstStyle/>
                    <a:p>
                      <a:pPr marL="27940">
                        <a:lnSpc>
                          <a:spcPct val="100000"/>
                        </a:lnSpc>
                        <a:spcBef>
                          <a:spcPts val="45"/>
                        </a:spcBef>
                        <a:tabLst>
                          <a:tab pos="4022725" algn="l"/>
                        </a:tabLst>
                      </a:pPr>
                      <a:r>
                        <a:rPr lang="en-GB" sz="1050" b="1" spc="-20" noProof="0" dirty="0">
                          <a:solidFill>
                            <a:srgbClr val="336E9F"/>
                          </a:solidFill>
                          <a:latin typeface="Arial" panose="020B0604020202020204" pitchFamily="34" charset="0"/>
                          <a:cs typeface="Arial" panose="020B0604020202020204" pitchFamily="34" charset="0"/>
                        </a:rPr>
                        <a:t>FINDING</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OUT</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THAT</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YOU</a:t>
                      </a:r>
                      <a:r>
                        <a:rPr lang="en-GB" sz="1050" b="1" spc="-4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HAD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CANCER              </a:t>
                      </a:r>
                      <a:r>
                        <a:rPr lang="en-GB" sz="1275" spc="-15" baseline="9803" noProof="0" dirty="0">
                          <a:solidFill>
                            <a:schemeClr val="tx1"/>
                          </a:solidFill>
                          <a:latin typeface="Arial" panose="020B0604020202020204" pitchFamily="34" charset="0"/>
                          <a:ea typeface="+mn-ea"/>
                          <a:cs typeface="Arial" panose="020B0604020202020204" pitchFamily="34" charset="0"/>
                        </a:rPr>
                        <a:t>Impact of long-term </a:t>
                      </a:r>
                      <a:r>
                        <a:rPr lang="en-GB" sz="1275" baseline="9803" noProof="0" dirty="0">
                          <a:latin typeface="Arial" panose="020B0604020202020204" pitchFamily="34" charset="0"/>
                          <a:cs typeface="Arial" panose="020B0604020202020204" pitchFamily="34" charset="0"/>
                        </a:rPr>
                        <a:t>condition(s</a:t>
                      </a:r>
                      <a:r>
                        <a:rPr lang="en-GB" sz="1275" baseline="9803" noProof="0" dirty="0">
                          <a:solidFill>
                            <a:schemeClr val="tx1"/>
                          </a:solidFill>
                          <a:latin typeface="Arial" panose="020B0604020202020204" pitchFamily="34" charset="0"/>
                          <a:ea typeface="+mn-ea"/>
                          <a:cs typeface="Arial" panose="020B0604020202020204" pitchFamily="34" charset="0"/>
                        </a:rPr>
                        <a:t>)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80010">
                        <a:lnSpc>
                          <a:spcPts val="860"/>
                        </a:lnSpc>
                        <a:spcBef>
                          <a:spcPts val="155"/>
                        </a:spcBef>
                      </a:pPr>
                      <a:r>
                        <a:rPr lang="en-GB" sz="850" noProof="0" dirty="0">
                          <a:latin typeface="Arial" panose="020B0604020202020204" pitchFamily="34" charset="0"/>
                          <a:cs typeface="Arial" panose="020B0604020202020204" pitchFamily="34" charset="0"/>
                        </a:rPr>
                        <a:t>Q12.</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family </a:t>
                      </a:r>
                      <a:r>
                        <a:rPr lang="en-GB" sz="850" noProof="0" dirty="0">
                          <a:latin typeface="Arial" panose="020B0604020202020204" pitchFamily="34" charset="0"/>
                          <a:cs typeface="Arial" panose="020B0604020202020204" pitchFamily="34" charset="0"/>
                        </a:rPr>
                        <a:t>member,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friend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Q13.</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sensitively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they </a:t>
                      </a:r>
                      <a:r>
                        <a:rPr lang="en-GB" sz="850" noProof="0" dirty="0">
                          <a:latin typeface="Arial" panose="020B0604020202020204" pitchFamily="34" charset="0"/>
                          <a:cs typeface="Arial" panose="020B0604020202020204" pitchFamily="34" charset="0"/>
                        </a:rPr>
                        <a:t>had</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cancer</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127635">
                        <a:lnSpc>
                          <a:spcPts val="860"/>
                        </a:lnSpc>
                        <a:spcBef>
                          <a:spcPts val="155"/>
                        </a:spcBef>
                      </a:pPr>
                      <a:r>
                        <a:rPr lang="en-GB" sz="850" noProof="0" dirty="0">
                          <a:latin typeface="Arial" panose="020B0604020202020204" pitchFamily="34" charset="0"/>
                          <a:cs typeface="Arial" panose="020B0604020202020204" pitchFamily="34" charset="0"/>
                        </a:rPr>
                        <a:t>Q14.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could</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55244">
                        <a:lnSpc>
                          <a:spcPts val="860"/>
                        </a:lnSpc>
                        <a:spcBef>
                          <a:spcPts val="155"/>
                        </a:spcBef>
                      </a:pPr>
                      <a:r>
                        <a:rPr lang="en-GB" sz="850" noProof="0" dirty="0">
                          <a:latin typeface="Arial" panose="020B0604020202020204" pitchFamily="34" charset="0"/>
                          <a:cs typeface="Arial" panose="020B0604020202020204" pitchFamily="34" charset="0"/>
                        </a:rPr>
                        <a:t>Q15.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diagnosis</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appropriate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place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6065">
                <a:tc>
                  <a:txBody>
                    <a:bodyPr/>
                    <a:lstStyle/>
                    <a:p>
                      <a:pPr marL="27940" marR="49530">
                        <a:lnSpc>
                          <a:spcPts val="860"/>
                        </a:lnSpc>
                        <a:spcBef>
                          <a:spcPts val="155"/>
                        </a:spcBef>
                      </a:pPr>
                      <a:r>
                        <a:rPr lang="en-GB" sz="850" noProof="0" dirty="0">
                          <a:latin typeface="Arial" panose="020B0604020202020204" pitchFamily="34" charset="0"/>
                          <a:cs typeface="Arial" panose="020B0604020202020204" pitchFamily="34" charset="0"/>
                        </a:rPr>
                        <a:t>Q16.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back</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later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more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diagnosis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7" name="ltc_impact_tbl_section4">
            <a:extLst>
              <a:ext uri="{FF2B5EF4-FFF2-40B4-BE49-F238E27FC236}">
                <a16:creationId xmlns:a16="http://schemas.microsoft.com/office/drawing/2014/main" id="{9AFDB486-D684-DE0D-FBE1-712835F5DEE6}"/>
              </a:ext>
            </a:extLst>
          </p:cNvPr>
          <p:cNvGraphicFramePr>
            <a:graphicFrameLocks noGrp="1"/>
          </p:cNvGraphicFramePr>
          <p:nvPr>
            <p:extLst>
              <p:ext uri="{D42A27DB-BD31-4B8C-83A1-F6EECF244321}">
                <p14:modId xmlns:p14="http://schemas.microsoft.com/office/powerpoint/2010/main" val="1550974408"/>
              </p:ext>
            </p:extLst>
          </p:nvPr>
        </p:nvGraphicFramePr>
        <p:xfrm>
          <a:off x="428813" y="7098030"/>
          <a:ext cx="6772822" cy="1100405"/>
        </p:xfrm>
        <a:graphic>
          <a:graphicData uri="http://schemas.openxmlformats.org/drawingml/2006/table">
            <a:tbl>
              <a:tblPr firstRow="1" bandRow="1">
                <a:tableStyleId>{2D5ABB26-0587-4C30-8999-92F81FD0307C}</a:tableStyleId>
              </a:tblPr>
              <a:tblGrid>
                <a:gridCol w="3119672">
                  <a:extLst>
                    <a:ext uri="{9D8B030D-6E8A-4147-A177-3AD203B41FA5}">
                      <a16:colId xmlns:a16="http://schemas.microsoft.com/office/drawing/2014/main" val="20000"/>
                    </a:ext>
                  </a:extLst>
                </a:gridCol>
                <a:gridCol w="730630">
                  <a:extLst>
                    <a:ext uri="{9D8B030D-6E8A-4147-A177-3AD203B41FA5}">
                      <a16:colId xmlns:a16="http://schemas.microsoft.com/office/drawing/2014/main" val="20001"/>
                    </a:ext>
                  </a:extLst>
                </a:gridCol>
                <a:gridCol w="730630">
                  <a:extLst>
                    <a:ext uri="{9D8B030D-6E8A-4147-A177-3AD203B41FA5}">
                      <a16:colId xmlns:a16="http://schemas.microsoft.com/office/drawing/2014/main" val="20002"/>
                    </a:ext>
                  </a:extLst>
                </a:gridCol>
                <a:gridCol w="730630">
                  <a:extLst>
                    <a:ext uri="{9D8B030D-6E8A-4147-A177-3AD203B41FA5}">
                      <a16:colId xmlns:a16="http://schemas.microsoft.com/office/drawing/2014/main" val="20003"/>
                    </a:ext>
                  </a:extLst>
                </a:gridCol>
                <a:gridCol w="730630">
                  <a:extLst>
                    <a:ext uri="{9D8B030D-6E8A-4147-A177-3AD203B41FA5}">
                      <a16:colId xmlns:a16="http://schemas.microsoft.com/office/drawing/2014/main" val="1361738467"/>
                    </a:ext>
                  </a:extLst>
                </a:gridCol>
                <a:gridCol w="730630">
                  <a:extLst>
                    <a:ext uri="{9D8B030D-6E8A-4147-A177-3AD203B41FA5}">
                      <a16:colId xmlns:a16="http://schemas.microsoft.com/office/drawing/2014/main" val="20004"/>
                    </a:ext>
                  </a:extLst>
                </a:gridCol>
              </a:tblGrid>
              <a:tr h="187960">
                <a:tc gridSpan="6">
                  <a:txBody>
                    <a:bodyPr/>
                    <a:lstStyle/>
                    <a:p>
                      <a:pPr marL="27940">
                        <a:lnSpc>
                          <a:spcPct val="100000"/>
                        </a:lnSpc>
                        <a:spcBef>
                          <a:spcPts val="45"/>
                        </a:spcBef>
                        <a:tabLst>
                          <a:tab pos="4022725" algn="l"/>
                        </a:tabLst>
                      </a:pPr>
                      <a:r>
                        <a:rPr lang="en-GB" sz="1050" b="1" spc="-20" noProof="0" dirty="0">
                          <a:solidFill>
                            <a:srgbClr val="336E9F"/>
                          </a:solidFill>
                          <a:latin typeface="Arial"/>
                          <a:cs typeface="Arial"/>
                        </a:rPr>
                        <a:t>SUPPORT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40" noProof="0" dirty="0">
                          <a:solidFill>
                            <a:srgbClr val="336E9F"/>
                          </a:solidFill>
                          <a:latin typeface="Arial"/>
                          <a:cs typeface="Arial"/>
                        </a:rPr>
                        <a:t> </a:t>
                      </a:r>
                      <a:r>
                        <a:rPr lang="en-GB" sz="1050" b="1" noProof="0" dirty="0">
                          <a:solidFill>
                            <a:srgbClr val="336E9F"/>
                          </a:solidFill>
                          <a:latin typeface="Arial"/>
                          <a:cs typeface="Arial"/>
                        </a:rPr>
                        <a:t>A</a:t>
                      </a:r>
                      <a:r>
                        <a:rPr lang="en-GB" sz="1050" b="1" spc="-45" noProof="0" dirty="0">
                          <a:solidFill>
                            <a:srgbClr val="336E9F"/>
                          </a:solidFill>
                          <a:latin typeface="Arial"/>
                          <a:cs typeface="Arial"/>
                        </a:rPr>
                        <a:t> </a:t>
                      </a:r>
                      <a:r>
                        <a:rPr lang="en-GB" sz="1050" b="1" spc="-20" noProof="0" dirty="0">
                          <a:solidFill>
                            <a:srgbClr val="336E9F"/>
                          </a:solidFill>
                          <a:latin typeface="Arial"/>
                          <a:cs typeface="Arial"/>
                        </a:rPr>
                        <a:t>MAIN</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CONTACT</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PERSON     </a:t>
                      </a:r>
                      <a:r>
                        <a:rPr lang="en-GB" sz="1275" spc="-15" baseline="9803" noProof="0" dirty="0">
                          <a:solidFill>
                            <a:schemeClr val="tx1"/>
                          </a:solidFill>
                          <a:latin typeface="Arial"/>
                          <a:ea typeface="+mn-ea"/>
                          <a:cs typeface="Arial"/>
                        </a:rPr>
                        <a:t>Impact of long-term </a:t>
                      </a:r>
                      <a:r>
                        <a:rPr lang="en-GB" sz="1275" baseline="9803" noProof="0" dirty="0">
                          <a:latin typeface="Arial"/>
                          <a:cs typeface="Arial"/>
                        </a:rPr>
                        <a:t>condition(s</a:t>
                      </a:r>
                      <a:r>
                        <a:rPr lang="en-GB" sz="1275" spc="-15" baseline="9803" noProof="0" dirty="0">
                          <a:solidFill>
                            <a:schemeClr val="tx1"/>
                          </a:solidFill>
                          <a:latin typeface="Arial"/>
                          <a:ea typeface="+mn-ea"/>
                          <a:cs typeface="Arial"/>
                        </a:rPr>
                        <a:t>)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32360">
                <a:tc>
                  <a:txBody>
                    <a:bodyPr/>
                    <a:lstStyle/>
                    <a:p>
                      <a:pPr marL="27940" marR="25400">
                        <a:lnSpc>
                          <a:spcPts val="860"/>
                        </a:lnSpc>
                        <a:spcBef>
                          <a:spcPts val="155"/>
                        </a:spcBef>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care team</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73660">
                        <a:lnSpc>
                          <a:spcPts val="860"/>
                        </a:lnSpc>
                        <a:spcBef>
                          <a:spcPts val="155"/>
                        </a:spcBef>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15"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their </a:t>
                      </a:r>
                      <a:r>
                        <a:rPr lang="en-GB" sz="850" noProof="0" dirty="0">
                          <a:latin typeface="Arial"/>
                          <a:cs typeface="Arial"/>
                        </a:rPr>
                        <a:t>main</a:t>
                      </a:r>
                      <a:r>
                        <a:rPr lang="en-GB" sz="850" spc="-25" noProof="0" dirty="0">
                          <a:latin typeface="Arial"/>
                          <a:cs typeface="Arial"/>
                        </a:rPr>
                        <a:t> </a:t>
                      </a:r>
                      <a:r>
                        <a:rPr lang="en-GB" sz="850" noProof="0" dirty="0">
                          <a:latin typeface="Arial"/>
                          <a:cs typeface="Arial"/>
                        </a:rPr>
                        <a:t>contact</a:t>
                      </a:r>
                      <a:r>
                        <a:rPr lang="en-GB" sz="850" spc="-25" noProof="0" dirty="0">
                          <a:latin typeface="Arial"/>
                          <a:cs typeface="Arial"/>
                        </a:rPr>
                        <a:t> </a:t>
                      </a:r>
                      <a:r>
                        <a:rPr lang="en-GB" sz="850" spc="-10" noProof="0" dirty="0">
                          <a:latin typeface="Arial"/>
                          <a:cs typeface="Arial"/>
                        </a:rPr>
                        <a:t>person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4795">
                <a:tc>
                  <a:txBody>
                    <a:bodyPr/>
                    <a:lstStyle/>
                    <a:p>
                      <a:pPr marL="27940" marR="187960">
                        <a:lnSpc>
                          <a:spcPts val="860"/>
                        </a:lnSpc>
                        <a:spcBef>
                          <a:spcPts val="155"/>
                        </a:spcBef>
                      </a:pPr>
                      <a:r>
                        <a:rPr lang="en-GB" sz="850" noProof="0" dirty="0">
                          <a:latin typeface="Arial"/>
                          <a:cs typeface="Arial"/>
                        </a:rPr>
                        <a:t>Q19.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5"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spc="-10" noProof="0" dirty="0">
                          <a:latin typeface="Arial"/>
                          <a:cs typeface="Arial"/>
                        </a:rPr>
                        <a:t>person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15" noProof="0" dirty="0">
                          <a:latin typeface="Arial"/>
                          <a:cs typeface="Arial"/>
                        </a:rPr>
                        <a:t> </a:t>
                      </a:r>
                      <a:r>
                        <a:rPr lang="en-GB" sz="850" spc="-10" noProof="0" dirty="0">
                          <a:latin typeface="Arial"/>
                          <a:cs typeface="Arial"/>
                        </a:rPr>
                        <a:t>helpful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96%</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8" name="ltc_impact_tbl_section5">
            <a:extLst>
              <a:ext uri="{FF2B5EF4-FFF2-40B4-BE49-F238E27FC236}">
                <a16:creationId xmlns:a16="http://schemas.microsoft.com/office/drawing/2014/main" id="{21A85245-14C1-1173-D65F-8F5196AF045E}"/>
              </a:ext>
            </a:extLst>
          </p:cNvPr>
          <p:cNvGraphicFramePr>
            <a:graphicFrameLocks noGrp="1"/>
          </p:cNvGraphicFramePr>
          <p:nvPr>
            <p:extLst>
              <p:ext uri="{D42A27DB-BD31-4B8C-83A1-F6EECF244321}">
                <p14:modId xmlns:p14="http://schemas.microsoft.com/office/powerpoint/2010/main" val="2670390683"/>
              </p:ext>
            </p:extLst>
          </p:nvPr>
        </p:nvGraphicFramePr>
        <p:xfrm>
          <a:off x="428814" y="8425412"/>
          <a:ext cx="6772821" cy="1619250"/>
        </p:xfrm>
        <a:graphic>
          <a:graphicData uri="http://schemas.openxmlformats.org/drawingml/2006/table">
            <a:tbl>
              <a:tblPr firstRow="1" bandRow="1">
                <a:tableStyleId>{2D5ABB26-0587-4C30-8999-92F81FD0307C}</a:tableStyleId>
              </a:tblPr>
              <a:tblGrid>
                <a:gridCol w="3088456">
                  <a:extLst>
                    <a:ext uri="{9D8B030D-6E8A-4147-A177-3AD203B41FA5}">
                      <a16:colId xmlns:a16="http://schemas.microsoft.com/office/drawing/2014/main" val="20000"/>
                    </a:ext>
                  </a:extLst>
                </a:gridCol>
                <a:gridCol w="668572">
                  <a:extLst>
                    <a:ext uri="{9D8B030D-6E8A-4147-A177-3AD203B41FA5}">
                      <a16:colId xmlns:a16="http://schemas.microsoft.com/office/drawing/2014/main" val="20001"/>
                    </a:ext>
                  </a:extLst>
                </a:gridCol>
                <a:gridCol w="835715">
                  <a:extLst>
                    <a:ext uri="{9D8B030D-6E8A-4147-A177-3AD203B41FA5}">
                      <a16:colId xmlns:a16="http://schemas.microsoft.com/office/drawing/2014/main" val="20002"/>
                    </a:ext>
                  </a:extLst>
                </a:gridCol>
                <a:gridCol w="752143">
                  <a:extLst>
                    <a:ext uri="{9D8B030D-6E8A-4147-A177-3AD203B41FA5}">
                      <a16:colId xmlns:a16="http://schemas.microsoft.com/office/drawing/2014/main" val="20003"/>
                    </a:ext>
                  </a:extLst>
                </a:gridCol>
                <a:gridCol w="585000">
                  <a:extLst>
                    <a:ext uri="{9D8B030D-6E8A-4147-A177-3AD203B41FA5}">
                      <a16:colId xmlns:a16="http://schemas.microsoft.com/office/drawing/2014/main" val="1721779479"/>
                    </a:ext>
                  </a:extLst>
                </a:gridCol>
                <a:gridCol w="842935">
                  <a:extLst>
                    <a:ext uri="{9D8B030D-6E8A-4147-A177-3AD203B41FA5}">
                      <a16:colId xmlns:a16="http://schemas.microsoft.com/office/drawing/2014/main" val="20004"/>
                    </a:ext>
                  </a:extLst>
                </a:gridCol>
              </a:tblGrid>
              <a:tr h="188595">
                <a:tc gridSpan="6">
                  <a:txBody>
                    <a:bodyPr/>
                    <a:lstStyle/>
                    <a:p>
                      <a:pPr marL="27940">
                        <a:lnSpc>
                          <a:spcPct val="100000"/>
                        </a:lnSpc>
                        <a:spcBef>
                          <a:spcPts val="45"/>
                        </a:spcBef>
                        <a:tabLst>
                          <a:tab pos="4022725" algn="l"/>
                        </a:tabLst>
                      </a:pPr>
                      <a:r>
                        <a:rPr lang="en-GB" sz="1050" b="1" spc="-25" noProof="0" dirty="0">
                          <a:solidFill>
                            <a:srgbClr val="336E9F"/>
                          </a:solidFill>
                          <a:latin typeface="Arial"/>
                          <a:cs typeface="Arial"/>
                        </a:rPr>
                        <a:t>DECIDING</a:t>
                      </a:r>
                      <a:r>
                        <a:rPr lang="en-GB" sz="1050" b="1" spc="-50" noProof="0" dirty="0">
                          <a:solidFill>
                            <a:srgbClr val="336E9F"/>
                          </a:solidFill>
                          <a:latin typeface="Arial"/>
                          <a:cs typeface="Arial"/>
                        </a:rPr>
                        <a:t> </a:t>
                      </a:r>
                      <a:r>
                        <a:rPr lang="en-GB" sz="1050" b="1" noProof="0" dirty="0">
                          <a:solidFill>
                            <a:srgbClr val="336E9F"/>
                          </a:solidFill>
                          <a:latin typeface="Arial"/>
                          <a:cs typeface="Arial"/>
                        </a:rPr>
                        <a:t>ON</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THE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BEST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TREATMENT                </a:t>
                      </a:r>
                      <a:r>
                        <a:rPr lang="en-GB" sz="1275" spc="-15" baseline="9803" noProof="0" dirty="0">
                          <a:latin typeface="Arial"/>
                          <a:cs typeface="Arial"/>
                        </a:rPr>
                        <a:t>Impact of long-</a:t>
                      </a:r>
                      <a:r>
                        <a:rPr lang="en-GB" sz="1275" baseline="9803" noProof="0" dirty="0">
                          <a:latin typeface="Arial"/>
                          <a:cs typeface="Arial"/>
                        </a:rPr>
                        <a:t>term</a:t>
                      </a:r>
                      <a:r>
                        <a:rPr lang="en-GB" sz="1275" spc="-22" baseline="9803" noProof="0" dirty="0">
                          <a:latin typeface="Arial"/>
                          <a:cs typeface="Arial"/>
                        </a:rPr>
                        <a:t> </a:t>
                      </a:r>
                      <a:r>
                        <a:rPr lang="en-GB" sz="1275" baseline="9803" noProof="0" dirty="0">
                          <a:latin typeface="Arial"/>
                          <a:cs typeface="Arial"/>
                        </a:rPr>
                        <a:t>condition(s</a:t>
                      </a:r>
                      <a:r>
                        <a:rPr lang="en-GB" sz="1275" spc="-15" baseline="9803" noProof="0" dirty="0">
                          <a:solidFill>
                            <a:schemeClr val="tx1"/>
                          </a:solidFill>
                          <a:latin typeface="Arial"/>
                          <a:ea typeface="+mn-ea"/>
                          <a:cs typeface="Arial"/>
                        </a:rPr>
                        <a:t>) (excluding cancer) on day-to-day activities</a:t>
                      </a:r>
                    </a:p>
                  </a:txBody>
                  <a:tcPr marL="0" marR="0" marT="0" marB="0" anchor="ctr">
                    <a:lnL w="6350">
                      <a:solidFill>
                        <a:srgbClr val="939598"/>
                      </a:solidFill>
                      <a:prstDash val="soli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181610">
                        <a:lnSpc>
                          <a:spcPts val="860"/>
                        </a:lnSpc>
                        <a:spcBef>
                          <a:spcPts val="155"/>
                        </a:spcBef>
                      </a:pPr>
                      <a:r>
                        <a:rPr lang="en-GB" sz="850" noProof="0" dirty="0">
                          <a:latin typeface="Arial"/>
                          <a:cs typeface="Arial"/>
                        </a:rPr>
                        <a:t>Q20.</a:t>
                      </a:r>
                      <a:r>
                        <a:rPr lang="en-GB" sz="850" spc="-25"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options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could</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spc="-10" noProof="0" dirty="0">
                          <a:latin typeface="Arial"/>
                          <a:cs typeface="Arial"/>
                        </a:rPr>
                        <a:t>understand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89%</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a:cs typeface="Arial"/>
                        </a:rPr>
                        <a:t>Q21.</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they </a:t>
                      </a:r>
                      <a:r>
                        <a:rPr lang="en-GB" sz="850" noProof="0" dirty="0">
                          <a:latin typeface="Arial"/>
                          <a:cs typeface="Arial"/>
                        </a:rPr>
                        <a:t>wanted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1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374650">
                <a:tc>
                  <a:txBody>
                    <a:bodyPr/>
                    <a:lstStyle/>
                    <a:p>
                      <a:pPr marL="27940" marR="139700">
                        <a:lnSpc>
                          <a:spcPts val="860"/>
                        </a:lnSpc>
                        <a:spcBef>
                          <a:spcPts val="155"/>
                        </a:spcBef>
                      </a:pPr>
                      <a:r>
                        <a:rPr lang="en-GB" sz="850" noProof="0" dirty="0">
                          <a:latin typeface="Arial"/>
                          <a:cs typeface="Arial"/>
                        </a:rPr>
                        <a:t>Q22.</a:t>
                      </a:r>
                      <a:r>
                        <a:rPr lang="en-GB" sz="850" spc="-25"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and / or</a:t>
                      </a:r>
                      <a:r>
                        <a:rPr lang="en-GB" sz="850" spc="-25" noProof="0" dirty="0">
                          <a:latin typeface="Arial"/>
                          <a:cs typeface="Arial"/>
                        </a:rPr>
                        <a:t> </a:t>
                      </a:r>
                      <a:r>
                        <a:rPr lang="en-GB" sz="850" noProof="0" dirty="0">
                          <a:latin typeface="Arial"/>
                          <a:cs typeface="Arial"/>
                        </a:rPr>
                        <a:t>carers</a:t>
                      </a:r>
                      <a:r>
                        <a:rPr lang="en-GB" sz="850" spc="-25" noProof="0" dirty="0">
                          <a:latin typeface="Arial"/>
                          <a:cs typeface="Arial"/>
                        </a:rPr>
                        <a:t> </a:t>
                      </a:r>
                      <a:r>
                        <a:rPr lang="en-GB" sz="850" noProof="0" dirty="0">
                          <a:latin typeface="Arial"/>
                          <a:cs typeface="Arial"/>
                        </a:rPr>
                        <a:t>were</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involved</a:t>
                      </a:r>
                      <a:r>
                        <a:rPr lang="en-GB" sz="850" spc="-25" noProof="0" dirty="0">
                          <a:latin typeface="Arial"/>
                          <a:cs typeface="Arial"/>
                        </a:rPr>
                        <a:t> as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wanted</a:t>
                      </a:r>
                      <a:r>
                        <a:rPr lang="en-GB" sz="850" spc="-15"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be</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decisions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treatment</a:t>
                      </a:r>
                      <a:r>
                        <a:rPr lang="en-GB" sz="850" spc="-30"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91%</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375285">
                <a:tc>
                  <a:txBody>
                    <a:bodyPr/>
                    <a:lstStyle/>
                    <a:p>
                      <a:pPr marL="27940" marR="67310">
                        <a:lnSpc>
                          <a:spcPts val="860"/>
                        </a:lnSpc>
                        <a:spcBef>
                          <a:spcPts val="155"/>
                        </a:spcBef>
                      </a:pPr>
                      <a:r>
                        <a:rPr lang="en-GB" sz="850" noProof="0" dirty="0">
                          <a:latin typeface="Arial"/>
                          <a:cs typeface="Arial"/>
                        </a:rPr>
                        <a:t>Q23.</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get</a:t>
                      </a:r>
                      <a:r>
                        <a:rPr lang="en-GB" sz="850" spc="-15" noProof="0" dirty="0">
                          <a:latin typeface="Arial"/>
                          <a:cs typeface="Arial"/>
                        </a:rPr>
                        <a:t> </a:t>
                      </a:r>
                      <a:r>
                        <a:rPr lang="en-GB" sz="850" noProof="0" dirty="0">
                          <a:latin typeface="Arial"/>
                          <a:cs typeface="Arial"/>
                        </a:rPr>
                        <a:t>further</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spc="-10" noProof="0" dirty="0">
                          <a:latin typeface="Arial"/>
                          <a:cs typeface="Arial"/>
                        </a:rPr>
                        <a:t>different </a:t>
                      </a:r>
                      <a:r>
                        <a:rPr lang="en-GB" sz="850" noProof="0" dirty="0">
                          <a:latin typeface="Arial"/>
                          <a:cs typeface="Arial"/>
                        </a:rPr>
                        <a:t>healthcare</a:t>
                      </a:r>
                      <a:r>
                        <a:rPr lang="en-GB" sz="850" spc="-35" noProof="0" dirty="0">
                          <a:latin typeface="Arial"/>
                          <a:cs typeface="Arial"/>
                        </a:rPr>
                        <a:t> </a:t>
                      </a:r>
                      <a:r>
                        <a:rPr lang="en-GB" sz="850" noProof="0" dirty="0">
                          <a:latin typeface="Arial"/>
                          <a:cs typeface="Arial"/>
                        </a:rPr>
                        <a:t>professional</a:t>
                      </a:r>
                      <a:r>
                        <a:rPr lang="en-GB" sz="850" spc="-35" noProof="0" dirty="0">
                          <a:latin typeface="Arial"/>
                          <a:cs typeface="Arial"/>
                        </a:rPr>
                        <a:t> </a:t>
                      </a:r>
                      <a:r>
                        <a:rPr lang="en-GB" sz="850" noProof="0" dirty="0">
                          <a:latin typeface="Arial"/>
                          <a:cs typeface="Arial"/>
                        </a:rPr>
                        <a:t>before</a:t>
                      </a:r>
                      <a:r>
                        <a:rPr lang="en-GB" sz="850" spc="-35" noProof="0" dirty="0">
                          <a:latin typeface="Arial"/>
                          <a:cs typeface="Arial"/>
                        </a:rPr>
                        <a:t> </a:t>
                      </a:r>
                      <a:r>
                        <a:rPr lang="en-GB" sz="850" noProof="0" dirty="0">
                          <a:latin typeface="Arial"/>
                          <a:cs typeface="Arial"/>
                        </a:rPr>
                        <a:t>making</a:t>
                      </a:r>
                      <a:r>
                        <a:rPr lang="en-GB" sz="850" spc="-35" noProof="0" dirty="0">
                          <a:latin typeface="Arial"/>
                          <a:cs typeface="Arial"/>
                        </a:rPr>
                        <a:t> </a:t>
                      </a:r>
                      <a:r>
                        <a:rPr lang="en-GB" sz="850" noProof="0" dirty="0">
                          <a:latin typeface="Arial"/>
                          <a:cs typeface="Arial"/>
                        </a:rPr>
                        <a:t>decisions</a:t>
                      </a:r>
                      <a:r>
                        <a:rPr lang="en-GB" sz="850" spc="-35"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spc="-10" noProof="0" dirty="0">
                          <a:latin typeface="Arial"/>
                          <a:cs typeface="Arial"/>
                        </a:rPr>
                        <a:t>options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71%</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61%</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5"/>
                  </a:ext>
                </a:extLst>
              </a:tr>
            </a:tbl>
          </a:graphicData>
        </a:graphic>
      </p:graphicFrame>
      <p:sp>
        <p:nvSpPr>
          <p:cNvPr id="17" name="object 2">
            <a:extLst>
              <a:ext uri="{FF2B5EF4-FFF2-40B4-BE49-F238E27FC236}">
                <a16:creationId xmlns:a16="http://schemas.microsoft.com/office/drawing/2014/main" id="{5E3B4C1A-E629-275C-4ADE-34B72764A5DB}"/>
              </a:ext>
              <a:ext uri="{C183D7F6-B498-43B3-948B-1728B52AA6E4}">
                <adec:decorative xmlns:adec="http://schemas.microsoft.com/office/drawing/2017/decorative" val="1"/>
              </a:ext>
            </a:extLst>
          </p:cNvPr>
          <p:cNvSpPr txBox="1"/>
          <p:nvPr/>
        </p:nvSpPr>
        <p:spPr>
          <a:xfrm>
            <a:off x="431989" y="1544171"/>
            <a:ext cx="6775200" cy="449729"/>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p>
          <a:p>
            <a:pPr marL="97155" algn="l">
              <a:lnSpc>
                <a:spcPct val="100000"/>
              </a:lnSpc>
              <a:tabLst>
                <a:tab pos="313055" algn="l"/>
              </a:tabLst>
            </a:pPr>
            <a:r>
              <a:rPr lang="en-GB" sz="800" noProof="0" dirty="0">
                <a:latin typeface="Arial"/>
                <a:cs typeface="Arial"/>
              </a:rPr>
              <a:t>†	Please note: the ‘All’ column shows the overall score including all cases within the organisation. The impact of long-term condition(s) (excluding cancer) on day-to-day activities breakdown is based on a routed question, so figures may not align.</a:t>
            </a:r>
          </a:p>
        </p:txBody>
      </p:sp>
      <p:sp>
        <p:nvSpPr>
          <p:cNvPr id="2" name="txt_org_name">
            <a:extLst>
              <a:ext uri="{FF2B5EF4-FFF2-40B4-BE49-F238E27FC236}">
                <a16:creationId xmlns:a16="http://schemas.microsoft.com/office/drawing/2014/main" id="{8BF6916E-F92A-2A77-40C1-CA4E115B0A4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0C2A0BED-6314-B2DE-60C7-2D9B8B4E828D}"/>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4E2770FA-D222-51BE-42F6-B9CDFE6413E5}"/>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2" name="object 4">
              <a:hlinkClick r:id="rId2" action="ppaction://hlinksldjump"/>
              <a:extLst>
                <a:ext uri="{FF2B5EF4-FFF2-40B4-BE49-F238E27FC236}">
                  <a16:creationId xmlns:a16="http://schemas.microsoft.com/office/drawing/2014/main" id="{682490C8-306A-23E1-A62A-ED28C077CE72}"/>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3" name="object 3">
              <a:hlinkClick r:id="rId2" action="ppaction://hlinksldjump"/>
              <a:extLst>
                <a:ext uri="{FF2B5EF4-FFF2-40B4-BE49-F238E27FC236}">
                  <a16:creationId xmlns:a16="http://schemas.microsoft.com/office/drawing/2014/main" id="{791ED28D-AA8D-2A47-629B-C704B020F70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345873308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2499AE-86A8-02A6-3552-826D3CE6A9CB}"/>
            </a:ext>
          </a:extLst>
        </p:cNvPr>
        <p:cNvGrpSpPr/>
        <p:nvPr/>
      </p:nvGrpSpPr>
      <p:grpSpPr>
        <a:xfrm>
          <a:off x="0" y="0"/>
          <a:ext cx="0" cy="0"/>
          <a:chOff x="0" y="0"/>
          <a:chExt cx="0" cy="0"/>
        </a:xfrm>
      </p:grpSpPr>
      <p:sp>
        <p:nvSpPr>
          <p:cNvPr id="16" name="Slide Number Placeholder 1">
            <a:extLst>
              <a:ext uri="{FF2B5EF4-FFF2-40B4-BE49-F238E27FC236}">
                <a16:creationId xmlns:a16="http://schemas.microsoft.com/office/drawing/2014/main" id="{AA90F45F-BF38-DAB3-288C-2F0CDCC04B8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DF9138B-6F9F-4691-8728-C60A75DB3DAC}" type="slidenum">
              <a:rPr lang="en-GB" spc="-25" noProof="0" smtClean="0"/>
              <a:t>53</a:t>
            </a:fld>
            <a:endParaRPr lang="en-GB" spc="-25" noProof="0" dirty="0"/>
          </a:p>
        </p:txBody>
      </p:sp>
      <p:sp>
        <p:nvSpPr>
          <p:cNvPr id="14" name="object 1">
            <a:extLst>
              <a:ext uri="{FF2B5EF4-FFF2-40B4-BE49-F238E27FC236}">
                <a16:creationId xmlns:a16="http://schemas.microsoft.com/office/drawing/2014/main" id="{8411FA4E-FFE6-8927-7D20-B0DF3A5617A8}"/>
              </a:ext>
            </a:extLst>
          </p:cNvPr>
          <p:cNvSpPr txBox="1">
            <a:spLocks noGrp="1"/>
          </p:cNvSpPr>
          <p:nvPr>
            <p:ph type="title" idx="4294967295"/>
          </p:nvPr>
        </p:nvSpPr>
        <p:spPr>
          <a:xfrm>
            <a:off x="428815" y="906502"/>
            <a:ext cx="6245036" cy="55399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lang="en-GB" sz="1800" spc="-10" noProof="0" dirty="0"/>
              <a:t>Impact of long-term condition(s) (excluding cancer) on day-to-day activities tables</a:t>
            </a:r>
            <a:r>
              <a:rPr lang="en-GB" sz="1800" spc="-10" noProof="0" dirty="0">
                <a:solidFill>
                  <a:schemeClr val="bg1"/>
                </a:solidFill>
              </a:rPr>
              <a:t>(</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13" name="object 2">
            <a:extLst>
              <a:ext uri="{FF2B5EF4-FFF2-40B4-BE49-F238E27FC236}">
                <a16:creationId xmlns:a16="http://schemas.microsoft.com/office/drawing/2014/main" id="{B51FA3B6-EFE7-ED1F-EB9C-0933A1602AD0}"/>
              </a:ext>
              <a:ext uri="{C183D7F6-B498-43B3-948B-1728B52AA6E4}">
                <adec:decorative xmlns:adec="http://schemas.microsoft.com/office/drawing/2017/decorative" val="1"/>
              </a:ext>
            </a:extLst>
          </p:cNvPr>
          <p:cNvSpPr txBox="1"/>
          <p:nvPr/>
        </p:nvSpPr>
        <p:spPr>
          <a:xfrm>
            <a:off x="431989" y="1612900"/>
            <a:ext cx="6775200" cy="449729"/>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p>
          <a:p>
            <a:pPr marL="97155" algn="l">
              <a:lnSpc>
                <a:spcPct val="100000"/>
              </a:lnSpc>
              <a:tabLst>
                <a:tab pos="313055" algn="l"/>
              </a:tabLst>
            </a:pPr>
            <a:r>
              <a:rPr lang="en-GB" sz="800" noProof="0" dirty="0">
                <a:latin typeface="Arial"/>
                <a:cs typeface="Arial"/>
              </a:rPr>
              <a:t>†	Please note: the ‘All’ column shows the overall score including all cases within the organisation. The impact of long-term condition(s) (excluding cancer) on day-to-day activities breakdown is based on a routed question, so figures may not align.</a:t>
            </a:r>
          </a:p>
        </p:txBody>
      </p:sp>
      <p:graphicFrame>
        <p:nvGraphicFramePr>
          <p:cNvPr id="4" name="ltc_impact_tbl_section6">
            <a:extLst>
              <a:ext uri="{FF2B5EF4-FFF2-40B4-BE49-F238E27FC236}">
                <a16:creationId xmlns:a16="http://schemas.microsoft.com/office/drawing/2014/main" id="{E4C77712-F630-D3C3-F405-AEDAD5882DEE}"/>
              </a:ext>
            </a:extLst>
          </p:cNvPr>
          <p:cNvGraphicFramePr>
            <a:graphicFrameLocks noGrp="1"/>
          </p:cNvGraphicFramePr>
          <p:nvPr>
            <p:extLst>
              <p:ext uri="{D42A27DB-BD31-4B8C-83A1-F6EECF244321}">
                <p14:modId xmlns:p14="http://schemas.microsoft.com/office/powerpoint/2010/main" val="45718546"/>
              </p:ext>
            </p:extLst>
          </p:nvPr>
        </p:nvGraphicFramePr>
        <p:xfrm>
          <a:off x="429133" y="2279015"/>
          <a:ext cx="6773144" cy="1134745"/>
        </p:xfrm>
        <a:graphic>
          <a:graphicData uri="http://schemas.openxmlformats.org/drawingml/2006/table">
            <a:tbl>
              <a:tblPr firstRow="1" bandRow="1">
                <a:tableStyleId>{2D5ABB26-0587-4C30-8999-92F81FD0307C}</a:tableStyleId>
              </a:tblPr>
              <a:tblGrid>
                <a:gridCol w="3119494">
                  <a:extLst>
                    <a:ext uri="{9D8B030D-6E8A-4147-A177-3AD203B41FA5}">
                      <a16:colId xmlns:a16="http://schemas.microsoft.com/office/drawing/2014/main" val="20000"/>
                    </a:ext>
                  </a:extLst>
                </a:gridCol>
                <a:gridCol w="730730">
                  <a:extLst>
                    <a:ext uri="{9D8B030D-6E8A-4147-A177-3AD203B41FA5}">
                      <a16:colId xmlns:a16="http://schemas.microsoft.com/office/drawing/2014/main" val="20001"/>
                    </a:ext>
                  </a:extLst>
                </a:gridCol>
                <a:gridCol w="730730">
                  <a:extLst>
                    <a:ext uri="{9D8B030D-6E8A-4147-A177-3AD203B41FA5}">
                      <a16:colId xmlns:a16="http://schemas.microsoft.com/office/drawing/2014/main" val="20002"/>
                    </a:ext>
                  </a:extLst>
                </a:gridCol>
                <a:gridCol w="730730">
                  <a:extLst>
                    <a:ext uri="{9D8B030D-6E8A-4147-A177-3AD203B41FA5}">
                      <a16:colId xmlns:a16="http://schemas.microsoft.com/office/drawing/2014/main" val="20003"/>
                    </a:ext>
                  </a:extLst>
                </a:gridCol>
                <a:gridCol w="730730">
                  <a:extLst>
                    <a:ext uri="{9D8B030D-6E8A-4147-A177-3AD203B41FA5}">
                      <a16:colId xmlns:a16="http://schemas.microsoft.com/office/drawing/2014/main" val="1977585922"/>
                    </a:ext>
                  </a:extLst>
                </a:gridCol>
                <a:gridCol w="730730">
                  <a:extLst>
                    <a:ext uri="{9D8B030D-6E8A-4147-A177-3AD203B41FA5}">
                      <a16:colId xmlns:a16="http://schemas.microsoft.com/office/drawing/2014/main" val="20004"/>
                    </a:ext>
                  </a:extLst>
                </a:gridCol>
              </a:tblGrid>
              <a:tr h="187960">
                <a:tc gridSpan="6">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CARE</a:t>
                      </a:r>
                      <a:r>
                        <a:rPr lang="en-GB" sz="1575" b="1" spc="-75"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PLANNING                                                     </a:t>
                      </a:r>
                      <a:r>
                        <a:rPr lang="en-GB" sz="850" noProof="0" dirty="0">
                          <a:solidFill>
                            <a:schemeClr val="tx1"/>
                          </a:solidFill>
                          <a:latin typeface="Arial"/>
                          <a:ea typeface="+mn-ea"/>
                          <a:cs typeface="Arial"/>
                        </a:rPr>
                        <a:t>Im</a:t>
                      </a:r>
                      <a:r>
                        <a:rPr lang="en-GB" sz="850" noProof="0" dirty="0">
                          <a:latin typeface="Arial"/>
                          <a:cs typeface="Arial"/>
                        </a:rPr>
                        <a:t>pact of long-term condition(s) (excluding cancer) on day-to-day activities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 </a:t>
                      </a:r>
                      <a:r>
                        <a:rPr lang="en-GB" sz="800" noProof="0" dirty="0">
                          <a:latin typeface="Arial"/>
                          <a:cs typeface="Arial"/>
                        </a:rPr>
                        <a:t>†</a:t>
                      </a:r>
                      <a:endParaRPr lang="en-GB" sz="850" b="1" spc="-25"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have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discussion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concerns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prior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57480">
                        <a:lnSpc>
                          <a:spcPts val="860"/>
                        </a:lnSpc>
                        <a:spcBef>
                          <a:spcPts val="155"/>
                        </a:spcBef>
                      </a:pPr>
                      <a:r>
                        <a:rPr lang="en-GB" sz="850" noProof="0" dirty="0">
                          <a:latin typeface="Arial" panose="020B0604020202020204" pitchFamily="34" charset="0"/>
                          <a:cs typeface="Arial" panose="020B0604020202020204" pitchFamily="34" charset="0"/>
                        </a:rPr>
                        <a:t>Q25.</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member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helped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 </a:t>
                      </a:r>
                      <a:r>
                        <a:rPr lang="en-GB" sz="850" noProof="0" dirty="0">
                          <a:latin typeface="Arial" panose="020B0604020202020204" pitchFamily="34" charset="0"/>
                          <a:cs typeface="Arial" panose="020B0604020202020204" pitchFamily="34" charset="0"/>
                        </a:rPr>
                        <a:t>create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address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needs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concerns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6065">
                <a:tc>
                  <a:txBody>
                    <a:bodyPr/>
                    <a:lstStyle/>
                    <a:p>
                      <a:pPr marL="27940" marR="142875">
                        <a:lnSpc>
                          <a:spcPts val="860"/>
                        </a:lnSpc>
                        <a:spcBef>
                          <a:spcPts val="155"/>
                        </a:spcBef>
                      </a:pPr>
                      <a:r>
                        <a:rPr lang="en-GB" sz="850" noProof="0" dirty="0">
                          <a:latin typeface="Arial" panose="020B0604020202020204" pitchFamily="34" charset="0"/>
                          <a:cs typeface="Arial" panose="020B0604020202020204" pitchFamily="34" charset="0"/>
                        </a:rPr>
                        <a:t>Q26.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reviewed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plan</a:t>
                      </a:r>
                      <a:r>
                        <a:rPr lang="en-GB" sz="850" spc="-20" noProof="0" dirty="0">
                          <a:latin typeface="Arial" panose="020B0604020202020204" pitchFamily="34" charset="0"/>
                          <a:cs typeface="Arial" panose="020B0604020202020204" pitchFamily="34" charset="0"/>
                        </a:rPr>
                        <a:t> with </a:t>
                      </a:r>
                      <a:r>
                        <a:rPr lang="en-GB" sz="850" noProof="0" dirty="0">
                          <a:latin typeface="Arial" panose="020B0604020202020204" pitchFamily="34" charset="0"/>
                          <a:cs typeface="Arial" panose="020B0604020202020204" pitchFamily="34" charset="0"/>
                        </a:rPr>
                        <a:t>them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ensure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it</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1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up</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0"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date</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100%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5" name="ltc_impact_tbl_section7">
            <a:extLst>
              <a:ext uri="{FF2B5EF4-FFF2-40B4-BE49-F238E27FC236}">
                <a16:creationId xmlns:a16="http://schemas.microsoft.com/office/drawing/2014/main" id="{646F7094-AE9C-F6A3-FAB9-66E9DBD80F1D}"/>
              </a:ext>
            </a:extLst>
          </p:cNvPr>
          <p:cNvGraphicFramePr>
            <a:graphicFrameLocks noGrp="1"/>
          </p:cNvGraphicFramePr>
          <p:nvPr>
            <p:extLst>
              <p:ext uri="{D42A27DB-BD31-4B8C-83A1-F6EECF244321}">
                <p14:modId xmlns:p14="http://schemas.microsoft.com/office/powerpoint/2010/main" val="1392068455"/>
              </p:ext>
            </p:extLst>
          </p:nvPr>
        </p:nvGraphicFramePr>
        <p:xfrm>
          <a:off x="429132" y="3727450"/>
          <a:ext cx="6773144" cy="1134110"/>
        </p:xfrm>
        <a:graphic>
          <a:graphicData uri="http://schemas.openxmlformats.org/drawingml/2006/table">
            <a:tbl>
              <a:tblPr firstRow="1" bandRow="1">
                <a:tableStyleId>{2D5ABB26-0587-4C30-8999-92F81FD0307C}</a:tableStyleId>
              </a:tblPr>
              <a:tblGrid>
                <a:gridCol w="3119494">
                  <a:extLst>
                    <a:ext uri="{9D8B030D-6E8A-4147-A177-3AD203B41FA5}">
                      <a16:colId xmlns:a16="http://schemas.microsoft.com/office/drawing/2014/main" val="20000"/>
                    </a:ext>
                  </a:extLst>
                </a:gridCol>
                <a:gridCol w="730730">
                  <a:extLst>
                    <a:ext uri="{9D8B030D-6E8A-4147-A177-3AD203B41FA5}">
                      <a16:colId xmlns:a16="http://schemas.microsoft.com/office/drawing/2014/main" val="20001"/>
                    </a:ext>
                  </a:extLst>
                </a:gridCol>
                <a:gridCol w="730730">
                  <a:extLst>
                    <a:ext uri="{9D8B030D-6E8A-4147-A177-3AD203B41FA5}">
                      <a16:colId xmlns:a16="http://schemas.microsoft.com/office/drawing/2014/main" val="20002"/>
                    </a:ext>
                  </a:extLst>
                </a:gridCol>
                <a:gridCol w="730730">
                  <a:extLst>
                    <a:ext uri="{9D8B030D-6E8A-4147-A177-3AD203B41FA5}">
                      <a16:colId xmlns:a16="http://schemas.microsoft.com/office/drawing/2014/main" val="20003"/>
                    </a:ext>
                  </a:extLst>
                </a:gridCol>
                <a:gridCol w="730730">
                  <a:extLst>
                    <a:ext uri="{9D8B030D-6E8A-4147-A177-3AD203B41FA5}">
                      <a16:colId xmlns:a16="http://schemas.microsoft.com/office/drawing/2014/main" val="459327120"/>
                    </a:ext>
                  </a:extLst>
                </a:gridCol>
                <a:gridCol w="730730">
                  <a:extLst>
                    <a:ext uri="{9D8B030D-6E8A-4147-A177-3AD203B41FA5}">
                      <a16:colId xmlns:a16="http://schemas.microsoft.com/office/drawing/2014/main" val="20004"/>
                    </a:ext>
                  </a:extLst>
                </a:gridCol>
              </a:tblGrid>
              <a:tr h="188595">
                <a:tc gridSpan="6">
                  <a:txBody>
                    <a:bodyPr/>
                    <a:lstStyle/>
                    <a:p>
                      <a:pPr marL="27940">
                        <a:lnSpc>
                          <a:spcPts val="1180"/>
                        </a:lnSpc>
                        <a:tabLst>
                          <a:tab pos="4022725" algn="l"/>
                        </a:tabLst>
                      </a:pPr>
                      <a:r>
                        <a:rPr lang="en-GB" sz="1575" b="1" spc="-30" baseline="-7936" noProof="0" dirty="0">
                          <a:solidFill>
                            <a:srgbClr val="336E9F"/>
                          </a:solidFill>
                          <a:latin typeface="Arial"/>
                          <a:cs typeface="Arial"/>
                        </a:rPr>
                        <a:t>SUPPORT</a:t>
                      </a:r>
                      <a:r>
                        <a:rPr lang="en-GB" sz="1575" b="1" spc="-5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HOSPITAL</a:t>
                      </a:r>
                      <a:r>
                        <a:rPr lang="en-GB" sz="1575" b="1" spc="-44" baseline="-7936" noProof="0" dirty="0">
                          <a:solidFill>
                            <a:srgbClr val="336E9F"/>
                          </a:solidFill>
                          <a:latin typeface="Arial"/>
                          <a:cs typeface="Arial"/>
                        </a:rPr>
                        <a:t> </a:t>
                      </a:r>
                      <a:r>
                        <a:rPr lang="en-GB" sz="1575" b="1" spc="-15" baseline="-7936" noProof="0" dirty="0">
                          <a:solidFill>
                            <a:srgbClr val="336E9F"/>
                          </a:solidFill>
                          <a:latin typeface="Arial"/>
                          <a:cs typeface="Arial"/>
                        </a:rPr>
                        <a:t>STAFF                      </a:t>
                      </a:r>
                      <a:r>
                        <a:rPr lang="en-GB" sz="850" noProof="0" dirty="0">
                          <a:solidFill>
                            <a:schemeClr val="tx1"/>
                          </a:solidFill>
                          <a:latin typeface="Arial"/>
                          <a:ea typeface="+mn-ea"/>
                          <a:cs typeface="Arial"/>
                        </a:rPr>
                        <a:t>Im</a:t>
                      </a:r>
                      <a:r>
                        <a:rPr lang="en-GB" sz="850" noProof="0" dirty="0">
                          <a:latin typeface="Arial"/>
                          <a:cs typeface="Arial"/>
                        </a:rPr>
                        <a:t>pact of long-term condition(s)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577850">
                        <a:lnSpc>
                          <a:spcPts val="860"/>
                        </a:lnSpc>
                        <a:spcBef>
                          <a:spcPts val="155"/>
                        </a:spcBef>
                      </a:pPr>
                      <a:r>
                        <a:rPr lang="en-GB" sz="850" noProof="0" dirty="0">
                          <a:latin typeface="Arial"/>
                          <a:cs typeface="Arial"/>
                        </a:rPr>
                        <a:t>Q27.</a:t>
                      </a:r>
                      <a:r>
                        <a:rPr lang="en-GB" sz="850" spc="-25"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provided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spc="-10" noProof="0" dirty="0">
                          <a:latin typeface="Arial"/>
                          <a:cs typeface="Arial"/>
                        </a:rPr>
                        <a:t>relevant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on</a:t>
                      </a:r>
                      <a:r>
                        <a:rPr lang="en-GB" sz="850" spc="-30" noProof="0" dirty="0">
                          <a:latin typeface="Arial"/>
                          <a:cs typeface="Arial"/>
                        </a:rPr>
                        <a:t> </a:t>
                      </a:r>
                      <a:r>
                        <a:rPr lang="en-GB" sz="850" noProof="0" dirty="0">
                          <a:latin typeface="Arial"/>
                          <a:cs typeface="Arial"/>
                        </a:rPr>
                        <a:t>available</a:t>
                      </a:r>
                      <a:r>
                        <a:rPr lang="en-GB" sz="850" spc="-30" noProof="0" dirty="0">
                          <a:latin typeface="Arial"/>
                          <a:cs typeface="Arial"/>
                        </a:rPr>
                        <a:t> </a:t>
                      </a:r>
                      <a:r>
                        <a:rPr lang="en-GB" sz="850" spc="-10" noProof="0" dirty="0">
                          <a:latin typeface="Arial"/>
                          <a:cs typeface="Arial"/>
                        </a:rPr>
                        <a:t>support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93%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103505">
                        <a:lnSpc>
                          <a:spcPts val="860"/>
                        </a:lnSpc>
                        <a:spcBef>
                          <a:spcPts val="155"/>
                        </a:spcBef>
                      </a:pPr>
                      <a:r>
                        <a:rPr lang="en-GB" sz="850" noProof="0" dirty="0">
                          <a:latin typeface="Arial"/>
                          <a:cs typeface="Arial"/>
                        </a:rPr>
                        <a:t>Q28.</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15" noProof="0" dirty="0">
                          <a:latin typeface="Arial"/>
                          <a:cs typeface="Arial"/>
                        </a:rPr>
                        <a:t> </a:t>
                      </a:r>
                      <a:r>
                        <a:rPr lang="en-GB" sz="850" noProof="0" dirty="0">
                          <a:latin typeface="Arial"/>
                          <a:cs typeface="Arial"/>
                        </a:rPr>
                        <a:t>level</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spc="-25" noProof="0" dirty="0">
                          <a:latin typeface="Arial"/>
                          <a:cs typeface="Arial"/>
                        </a:rPr>
                        <a:t>for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overall</a:t>
                      </a:r>
                      <a:r>
                        <a:rPr lang="en-GB" sz="850" spc="-20" noProof="0" dirty="0">
                          <a:latin typeface="Arial"/>
                          <a:cs typeface="Arial"/>
                        </a:rPr>
                        <a:t> </a:t>
                      </a:r>
                      <a:r>
                        <a:rPr lang="en-GB" sz="850" noProof="0" dirty="0">
                          <a:latin typeface="Arial"/>
                          <a:cs typeface="Arial"/>
                        </a:rPr>
                        <a:t>health</a:t>
                      </a:r>
                      <a:r>
                        <a:rPr lang="en-GB" sz="850" spc="-15"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well</a:t>
                      </a:r>
                      <a:r>
                        <a:rPr lang="en-GB" sz="850" spc="-20" noProof="0" dirty="0">
                          <a:latin typeface="Arial"/>
                          <a:cs typeface="Arial"/>
                        </a:rPr>
                        <a:t> </a:t>
                      </a:r>
                      <a:r>
                        <a:rPr lang="en-GB" sz="850" noProof="0" dirty="0">
                          <a:latin typeface="Arial"/>
                          <a:cs typeface="Arial"/>
                        </a:rPr>
                        <a:t>being</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4795">
                <a:tc>
                  <a:txBody>
                    <a:bodyPr/>
                    <a:lstStyle/>
                    <a:p>
                      <a:pPr marL="27940" marR="97790">
                        <a:lnSpc>
                          <a:spcPts val="860"/>
                        </a:lnSpc>
                        <a:spcBef>
                          <a:spcPts val="155"/>
                        </a:spcBef>
                      </a:pPr>
                      <a:r>
                        <a:rPr lang="en-GB" sz="850" noProof="0" dirty="0">
                          <a:latin typeface="Arial"/>
                          <a:cs typeface="Arial"/>
                        </a:rPr>
                        <a:t>Q29.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how</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25" noProof="0" dirty="0">
                          <a:latin typeface="Arial"/>
                          <a:cs typeface="Arial"/>
                        </a:rPr>
                        <a:t>get </a:t>
                      </a:r>
                      <a:r>
                        <a:rPr lang="en-GB" sz="850" noProof="0" dirty="0">
                          <a:latin typeface="Arial"/>
                          <a:cs typeface="Arial"/>
                        </a:rPr>
                        <a:t>financial</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spc="-10" noProof="0" dirty="0">
                          <a:latin typeface="Arial"/>
                          <a:cs typeface="Arial"/>
                        </a:rPr>
                        <a:t>benefits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6" name="ltc_impact_tbl_section8">
            <a:extLst>
              <a:ext uri="{FF2B5EF4-FFF2-40B4-BE49-F238E27FC236}">
                <a16:creationId xmlns:a16="http://schemas.microsoft.com/office/drawing/2014/main" id="{04BB10D4-C09B-1D61-4CA4-8AE84B106A66}"/>
              </a:ext>
            </a:extLst>
          </p:cNvPr>
          <p:cNvGraphicFramePr>
            <a:graphicFrameLocks noGrp="1"/>
          </p:cNvGraphicFramePr>
          <p:nvPr>
            <p:extLst>
              <p:ext uri="{D42A27DB-BD31-4B8C-83A1-F6EECF244321}">
                <p14:modId xmlns:p14="http://schemas.microsoft.com/office/powerpoint/2010/main" val="742389735"/>
              </p:ext>
            </p:extLst>
          </p:nvPr>
        </p:nvGraphicFramePr>
        <p:xfrm>
          <a:off x="429132" y="5159375"/>
          <a:ext cx="6773144" cy="3054985"/>
        </p:xfrm>
        <a:graphic>
          <a:graphicData uri="http://schemas.openxmlformats.org/drawingml/2006/table">
            <a:tbl>
              <a:tblPr firstRow="1" bandRow="1">
                <a:tableStyleId>{2D5ABB26-0587-4C30-8999-92F81FD0307C}</a:tableStyleId>
              </a:tblPr>
              <a:tblGrid>
                <a:gridCol w="3119494">
                  <a:extLst>
                    <a:ext uri="{9D8B030D-6E8A-4147-A177-3AD203B41FA5}">
                      <a16:colId xmlns:a16="http://schemas.microsoft.com/office/drawing/2014/main" val="20000"/>
                    </a:ext>
                  </a:extLst>
                </a:gridCol>
                <a:gridCol w="730730">
                  <a:extLst>
                    <a:ext uri="{9D8B030D-6E8A-4147-A177-3AD203B41FA5}">
                      <a16:colId xmlns:a16="http://schemas.microsoft.com/office/drawing/2014/main" val="20001"/>
                    </a:ext>
                  </a:extLst>
                </a:gridCol>
                <a:gridCol w="730730">
                  <a:extLst>
                    <a:ext uri="{9D8B030D-6E8A-4147-A177-3AD203B41FA5}">
                      <a16:colId xmlns:a16="http://schemas.microsoft.com/office/drawing/2014/main" val="20002"/>
                    </a:ext>
                  </a:extLst>
                </a:gridCol>
                <a:gridCol w="730730">
                  <a:extLst>
                    <a:ext uri="{9D8B030D-6E8A-4147-A177-3AD203B41FA5}">
                      <a16:colId xmlns:a16="http://schemas.microsoft.com/office/drawing/2014/main" val="20003"/>
                    </a:ext>
                  </a:extLst>
                </a:gridCol>
                <a:gridCol w="730730">
                  <a:extLst>
                    <a:ext uri="{9D8B030D-6E8A-4147-A177-3AD203B41FA5}">
                      <a16:colId xmlns:a16="http://schemas.microsoft.com/office/drawing/2014/main" val="2025186326"/>
                    </a:ext>
                  </a:extLst>
                </a:gridCol>
                <a:gridCol w="730730">
                  <a:extLst>
                    <a:ext uri="{9D8B030D-6E8A-4147-A177-3AD203B41FA5}">
                      <a16:colId xmlns:a16="http://schemas.microsoft.com/office/drawing/2014/main" val="20004"/>
                    </a:ext>
                  </a:extLst>
                </a:gridCol>
              </a:tblGrid>
              <a:tr h="187960">
                <a:tc gridSpan="6">
                  <a:txBody>
                    <a:bodyPr/>
                    <a:lstStyle/>
                    <a:p>
                      <a:pPr marL="27940">
                        <a:lnSpc>
                          <a:spcPts val="1180"/>
                        </a:lnSpc>
                        <a:tabLst>
                          <a:tab pos="4022725" algn="l"/>
                        </a:tabLst>
                      </a:pPr>
                      <a:r>
                        <a:rPr lang="en-GB" sz="1575" b="1" spc="-30" baseline="-7936" noProof="0" dirty="0">
                          <a:solidFill>
                            <a:srgbClr val="336E9F"/>
                          </a:solidFill>
                          <a:latin typeface="Arial"/>
                          <a:cs typeface="Arial"/>
                        </a:rPr>
                        <a:t>HOSPITAL CARE                                                        </a:t>
                      </a:r>
                      <a:r>
                        <a:rPr lang="en-GB" sz="850" noProof="0" dirty="0">
                          <a:solidFill>
                            <a:schemeClr val="tx1"/>
                          </a:solidFill>
                          <a:latin typeface="Arial"/>
                          <a:ea typeface="+mn-ea"/>
                          <a:cs typeface="Arial"/>
                        </a:rPr>
                        <a:t>Im</a:t>
                      </a:r>
                      <a:r>
                        <a:rPr lang="en-GB" sz="850" noProof="0" dirty="0">
                          <a:latin typeface="Arial"/>
                          <a:cs typeface="Arial"/>
                        </a:rPr>
                        <a:t>pact of long-term condition(s)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43180">
                        <a:lnSpc>
                          <a:spcPts val="860"/>
                        </a:lnSpc>
                        <a:spcBef>
                          <a:spcPts val="155"/>
                        </a:spcBef>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15"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spc="-20" noProof="0" dirty="0">
                          <a:latin typeface="Arial"/>
                          <a:cs typeface="Arial"/>
                        </a:rPr>
                        <a:t>team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374650">
                <a:tc>
                  <a:txBody>
                    <a:bodyPr/>
                    <a:lstStyle/>
                    <a:p>
                      <a:pPr marL="27940" marR="71120">
                        <a:lnSpc>
                          <a:spcPts val="860"/>
                        </a:lnSpc>
                        <a:spcBef>
                          <a:spcPts val="155"/>
                        </a:spcBef>
                      </a:pPr>
                      <a:r>
                        <a:rPr lang="en-GB" sz="850" noProof="0" dirty="0">
                          <a:latin typeface="Arial"/>
                          <a:cs typeface="Arial"/>
                        </a:rPr>
                        <a:t>Q32.</a:t>
                      </a:r>
                      <a:r>
                        <a:rPr lang="en-GB" sz="850" spc="-25"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spc="-10" noProof="0" dirty="0">
                          <a:latin typeface="Arial"/>
                          <a:cs typeface="Arial"/>
                        </a:rPr>
                        <a:t>definitely </a:t>
                      </a:r>
                      <a:r>
                        <a:rPr lang="en-GB" sz="850" noProof="0" dirty="0">
                          <a:latin typeface="Arial"/>
                          <a:cs typeface="Arial"/>
                        </a:rPr>
                        <a:t>able</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75%</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175895">
                        <a:lnSpc>
                          <a:spcPts val="860"/>
                        </a:lnSpc>
                        <a:spcBef>
                          <a:spcPts val="155"/>
                        </a:spcBef>
                      </a:pPr>
                      <a:r>
                        <a:rPr lang="en-GB" sz="850" noProof="0" dirty="0">
                          <a:latin typeface="Arial"/>
                          <a:cs typeface="Arial"/>
                        </a:rPr>
                        <a:t>Q33.</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5"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in</a:t>
                      </a:r>
                      <a:r>
                        <a:rPr lang="en-GB" sz="850" spc="-25"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spc="-10" noProof="0" dirty="0">
                          <a:latin typeface="Arial"/>
                          <a:cs typeface="Arial"/>
                        </a:rPr>
                        <a:t>about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whilst</a:t>
                      </a:r>
                      <a:r>
                        <a:rPr lang="en-GB" sz="850" spc="-15"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67%</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78%</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77%</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217804">
                        <a:lnSpc>
                          <a:spcPts val="860"/>
                        </a:lnSpc>
                        <a:spcBef>
                          <a:spcPts val="155"/>
                        </a:spcBef>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15" noProof="0" dirty="0">
                          <a:latin typeface="Arial"/>
                          <a:cs typeface="Arial"/>
                        </a:rPr>
                        <a:t> </a:t>
                      </a:r>
                      <a:r>
                        <a:rPr lang="en-GB" sz="850" spc="-20" noProof="0" dirty="0">
                          <a:latin typeface="Arial"/>
                          <a:cs typeface="Arial"/>
                        </a:rPr>
                        <a:t>ward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20" noProof="0" dirty="0">
                          <a:latin typeface="Arial"/>
                          <a:cs typeface="Arial"/>
                        </a:rPr>
                        <a:t> </a:t>
                      </a:r>
                      <a:r>
                        <a:rPr lang="en-GB" sz="850" spc="-10" noProof="0" dirty="0">
                          <a:latin typeface="Arial"/>
                          <a:cs typeface="Arial"/>
                        </a:rPr>
                        <a:t>needed</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81%</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74%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5430">
                <a:tc>
                  <a:txBody>
                    <a:bodyPr/>
                    <a:lstStyle/>
                    <a:p>
                      <a:pPr marL="27940" marR="163830">
                        <a:lnSpc>
                          <a:spcPts val="860"/>
                        </a:lnSpc>
                        <a:spcBef>
                          <a:spcPts val="155"/>
                        </a:spcBef>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75%</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68%</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6"/>
                  </a:ext>
                </a:extLst>
              </a:tr>
              <a:tr h="265430">
                <a:tc>
                  <a:txBody>
                    <a:bodyPr/>
                    <a:lstStyle/>
                    <a:p>
                      <a:pPr marL="27940" marR="85725">
                        <a:lnSpc>
                          <a:spcPts val="860"/>
                        </a:lnSpc>
                        <a:spcBef>
                          <a:spcPts val="155"/>
                        </a:spcBef>
                      </a:pPr>
                      <a:r>
                        <a:rPr lang="en-GB" sz="850" noProof="0" dirty="0">
                          <a:latin typeface="Arial"/>
                          <a:cs typeface="Arial"/>
                        </a:rPr>
                        <a:t>Q36.</a:t>
                      </a:r>
                      <a:r>
                        <a:rPr lang="en-GB" sz="850" spc="-2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5"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25" noProof="0" dirty="0">
                          <a:latin typeface="Arial"/>
                          <a:cs typeface="Arial"/>
                        </a:rPr>
                        <a:t>to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79%</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86%</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97%</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7"/>
                  </a:ext>
                </a:extLst>
              </a:tr>
              <a:tr h="265430">
                <a:tc>
                  <a:txBody>
                    <a:bodyPr/>
                    <a:lstStyle/>
                    <a:p>
                      <a:pPr marL="27940" marR="313690">
                        <a:lnSpc>
                          <a:spcPts val="860"/>
                        </a:lnSpc>
                        <a:spcBef>
                          <a:spcPts val="155"/>
                        </a:spcBef>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5" noProof="0" dirty="0">
                          <a:latin typeface="Arial"/>
                          <a:cs typeface="Arial"/>
                        </a:rPr>
                        <a:t> and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83%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90%</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95%</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87%</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8"/>
                  </a:ext>
                </a:extLst>
              </a:tr>
              <a:tr h="374650">
                <a:tc>
                  <a:txBody>
                    <a:bodyPr/>
                    <a:lstStyle/>
                    <a:p>
                      <a:pPr marL="27940" marR="199390">
                        <a:lnSpc>
                          <a:spcPts val="860"/>
                        </a:lnSpc>
                        <a:spcBef>
                          <a:spcPts val="155"/>
                        </a:spcBef>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5" noProof="0" dirty="0">
                          <a:latin typeface="Arial"/>
                          <a:cs typeface="Arial"/>
                        </a:rPr>
                        <a:t> </a:t>
                      </a:r>
                      <a:r>
                        <a:rPr lang="en-GB" sz="850" spc="-10" noProof="0" dirty="0">
                          <a:latin typeface="Arial"/>
                          <a:cs typeface="Arial"/>
                        </a:rPr>
                        <a:t>understandable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0" noProof="0" dirty="0">
                          <a:latin typeface="Arial"/>
                          <a:cs typeface="Arial"/>
                        </a:rPr>
                        <a:t> </a:t>
                      </a:r>
                      <a:r>
                        <a:rPr lang="en-GB" sz="850" spc="-25" noProof="0" dirty="0">
                          <a:latin typeface="Arial"/>
                          <a:cs typeface="Arial"/>
                        </a:rPr>
                        <a:t>do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93%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89%</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88%</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9"/>
                  </a:ext>
                </a:extLst>
              </a:tr>
              <a:tr h="375285">
                <a:tc>
                  <a:txBody>
                    <a:bodyPr/>
                    <a:lstStyle/>
                    <a:p>
                      <a:pPr marL="27940" marR="163830">
                        <a:lnSpc>
                          <a:spcPts val="860"/>
                        </a:lnSpc>
                        <a:spcBef>
                          <a:spcPts val="155"/>
                        </a:spcBef>
                      </a:pPr>
                      <a:r>
                        <a:rPr lang="en-GB" sz="850" noProof="0" dirty="0">
                          <a:latin typeface="Arial"/>
                          <a:cs typeface="Arial"/>
                        </a:rPr>
                        <a:t>Q39.</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5" noProof="0" dirty="0">
                          <a:latin typeface="Arial"/>
                          <a:cs typeface="Arial"/>
                        </a:rPr>
                        <a:t> and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spc="-25" noProof="0" dirty="0">
                          <a:latin typeface="Arial"/>
                          <a:cs typeface="Arial"/>
                        </a:rPr>
                        <a:t>an </a:t>
                      </a:r>
                      <a:r>
                        <a:rPr lang="en-GB" sz="850" noProof="0" dirty="0">
                          <a:latin typeface="Arial"/>
                          <a:cs typeface="Arial"/>
                        </a:rPr>
                        <a:t>outpatient</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79%</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82%</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10"/>
                  </a:ext>
                </a:extLst>
              </a:tr>
            </a:tbl>
          </a:graphicData>
        </a:graphic>
      </p:graphicFrame>
      <p:sp>
        <p:nvSpPr>
          <p:cNvPr id="2" name="txt_org_name">
            <a:extLst>
              <a:ext uri="{FF2B5EF4-FFF2-40B4-BE49-F238E27FC236}">
                <a16:creationId xmlns:a16="http://schemas.microsoft.com/office/drawing/2014/main" id="{4AD94915-2A50-F8D3-AC1D-22632AE6C0D0}"/>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2" name="txt_survey">
            <a:extLst>
              <a:ext uri="{FF2B5EF4-FFF2-40B4-BE49-F238E27FC236}">
                <a16:creationId xmlns:a16="http://schemas.microsoft.com/office/drawing/2014/main" id="{FF44D049-8B4E-8E5E-E661-5A0EB40884C6}"/>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9" name="Group 8">
            <a:extLst>
              <a:ext uri="{FF2B5EF4-FFF2-40B4-BE49-F238E27FC236}">
                <a16:creationId xmlns:a16="http://schemas.microsoft.com/office/drawing/2014/main" id="{B3EC9BED-5115-4DE1-753B-524321068126}"/>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0" name="object 4">
              <a:hlinkClick r:id="rId2" action="ppaction://hlinksldjump"/>
              <a:extLst>
                <a:ext uri="{FF2B5EF4-FFF2-40B4-BE49-F238E27FC236}">
                  <a16:creationId xmlns:a16="http://schemas.microsoft.com/office/drawing/2014/main" id="{2A285F14-6354-4256-38AE-44A9C6F80A4A}"/>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1" name="object 3">
              <a:hlinkClick r:id="rId2" action="ppaction://hlinksldjump"/>
              <a:extLst>
                <a:ext uri="{FF2B5EF4-FFF2-40B4-BE49-F238E27FC236}">
                  <a16:creationId xmlns:a16="http://schemas.microsoft.com/office/drawing/2014/main" id="{34700A8E-8759-C168-3EED-7B4AD31D8A5E}"/>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269123120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7E049F-D653-201E-878B-350E763ACA78}"/>
            </a:ext>
          </a:extLst>
        </p:cNvPr>
        <p:cNvGrpSpPr/>
        <p:nvPr/>
      </p:nvGrpSpPr>
      <p:grpSpPr>
        <a:xfrm>
          <a:off x="0" y="0"/>
          <a:ext cx="0" cy="0"/>
          <a:chOff x="0" y="0"/>
          <a:chExt cx="0" cy="0"/>
        </a:xfrm>
      </p:grpSpPr>
      <p:sp>
        <p:nvSpPr>
          <p:cNvPr id="17" name="Slide Number Placeholder 1">
            <a:extLst>
              <a:ext uri="{FF2B5EF4-FFF2-40B4-BE49-F238E27FC236}">
                <a16:creationId xmlns:a16="http://schemas.microsoft.com/office/drawing/2014/main" id="{1C5125D4-B896-BC09-5F8D-14AAC6DF70C4}"/>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A11DD7D-B60E-46E0-9073-1083EC81D7F4}" type="slidenum">
              <a:rPr lang="en-GB" spc="-25" noProof="0" smtClean="0"/>
              <a:t>54</a:t>
            </a:fld>
            <a:endParaRPr lang="en-GB" spc="-25" noProof="0" dirty="0"/>
          </a:p>
        </p:txBody>
      </p:sp>
      <p:sp>
        <p:nvSpPr>
          <p:cNvPr id="15" name="object 1">
            <a:extLst>
              <a:ext uri="{FF2B5EF4-FFF2-40B4-BE49-F238E27FC236}">
                <a16:creationId xmlns:a16="http://schemas.microsoft.com/office/drawing/2014/main" id="{17819DB3-6C2A-8129-8CF0-1B18204EA809}"/>
              </a:ext>
            </a:extLst>
          </p:cNvPr>
          <p:cNvSpPr txBox="1">
            <a:spLocks noGrp="1"/>
          </p:cNvSpPr>
          <p:nvPr>
            <p:ph type="title" idx="4294967295"/>
          </p:nvPr>
        </p:nvSpPr>
        <p:spPr>
          <a:xfrm>
            <a:off x="428814" y="906502"/>
            <a:ext cx="6245036" cy="55399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lang="en-GB" sz="1800" spc="-10" noProof="0" dirty="0"/>
              <a:t>Impact of long-term condition(s) (excluding cancer) on day-to-day activities tables</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4" name="ltc_impact_tbl_section9">
            <a:extLst>
              <a:ext uri="{FF2B5EF4-FFF2-40B4-BE49-F238E27FC236}">
                <a16:creationId xmlns:a16="http://schemas.microsoft.com/office/drawing/2014/main" id="{08740BA3-D809-AA72-A459-F66C63D640FE}"/>
              </a:ext>
            </a:extLst>
          </p:cNvPr>
          <p:cNvGraphicFramePr>
            <a:graphicFrameLocks noGrp="1"/>
          </p:cNvGraphicFramePr>
          <p:nvPr>
            <p:extLst>
              <p:ext uri="{D42A27DB-BD31-4B8C-83A1-F6EECF244321}">
                <p14:modId xmlns:p14="http://schemas.microsoft.com/office/powerpoint/2010/main" val="653596021"/>
              </p:ext>
            </p:extLst>
          </p:nvPr>
        </p:nvGraphicFramePr>
        <p:xfrm>
          <a:off x="429132" y="2276465"/>
          <a:ext cx="6773144" cy="3256915"/>
        </p:xfrm>
        <a:graphic>
          <a:graphicData uri="http://schemas.openxmlformats.org/drawingml/2006/table">
            <a:tbl>
              <a:tblPr firstRow="1" bandRow="1">
                <a:tableStyleId>{2D5ABB26-0587-4C30-8999-92F81FD0307C}</a:tableStyleId>
              </a:tblPr>
              <a:tblGrid>
                <a:gridCol w="3119494">
                  <a:extLst>
                    <a:ext uri="{9D8B030D-6E8A-4147-A177-3AD203B41FA5}">
                      <a16:colId xmlns:a16="http://schemas.microsoft.com/office/drawing/2014/main" val="20000"/>
                    </a:ext>
                  </a:extLst>
                </a:gridCol>
                <a:gridCol w="730730">
                  <a:extLst>
                    <a:ext uri="{9D8B030D-6E8A-4147-A177-3AD203B41FA5}">
                      <a16:colId xmlns:a16="http://schemas.microsoft.com/office/drawing/2014/main" val="20001"/>
                    </a:ext>
                  </a:extLst>
                </a:gridCol>
                <a:gridCol w="730730">
                  <a:extLst>
                    <a:ext uri="{9D8B030D-6E8A-4147-A177-3AD203B41FA5}">
                      <a16:colId xmlns:a16="http://schemas.microsoft.com/office/drawing/2014/main" val="20002"/>
                    </a:ext>
                  </a:extLst>
                </a:gridCol>
                <a:gridCol w="730730">
                  <a:extLst>
                    <a:ext uri="{9D8B030D-6E8A-4147-A177-3AD203B41FA5}">
                      <a16:colId xmlns:a16="http://schemas.microsoft.com/office/drawing/2014/main" val="20003"/>
                    </a:ext>
                  </a:extLst>
                </a:gridCol>
                <a:gridCol w="730730">
                  <a:extLst>
                    <a:ext uri="{9D8B030D-6E8A-4147-A177-3AD203B41FA5}">
                      <a16:colId xmlns:a16="http://schemas.microsoft.com/office/drawing/2014/main" val="3042240933"/>
                    </a:ext>
                  </a:extLst>
                </a:gridCol>
                <a:gridCol w="730730">
                  <a:extLst>
                    <a:ext uri="{9D8B030D-6E8A-4147-A177-3AD203B41FA5}">
                      <a16:colId xmlns:a16="http://schemas.microsoft.com/office/drawing/2014/main" val="20004"/>
                    </a:ext>
                  </a:extLst>
                </a:gridCol>
              </a:tblGrid>
              <a:tr h="187960">
                <a:tc gridSpan="6">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82" baseline="-7936" noProof="0" dirty="0">
                          <a:solidFill>
                            <a:srgbClr val="336E9F"/>
                          </a:solidFill>
                          <a:latin typeface="Arial" panose="020B0604020202020204" pitchFamily="34" charset="0"/>
                          <a:cs typeface="Arial" panose="020B0604020202020204" pitchFamily="34" charset="0"/>
                        </a:rPr>
                        <a:t> </a:t>
                      </a:r>
                      <a:r>
                        <a:rPr lang="en-GB" sz="1575" b="1" spc="-15" baseline="-7936" noProof="0" dirty="0">
                          <a:solidFill>
                            <a:srgbClr val="336E9F"/>
                          </a:solidFill>
                          <a:latin typeface="Arial" panose="020B0604020202020204" pitchFamily="34" charset="0"/>
                          <a:cs typeface="Arial" panose="020B0604020202020204" pitchFamily="34" charset="0"/>
                        </a:rPr>
                        <a:t>TREATMENT                                                 </a:t>
                      </a:r>
                      <a:r>
                        <a:rPr lang="en-GB" sz="850" noProof="0" dirty="0">
                          <a:solidFill>
                            <a:schemeClr val="tx1"/>
                          </a:solidFill>
                          <a:latin typeface="Arial"/>
                          <a:ea typeface="+mn-ea"/>
                          <a:cs typeface="Arial"/>
                        </a:rPr>
                        <a:t>Im</a:t>
                      </a:r>
                      <a:r>
                        <a:rPr lang="en-GB" sz="850" noProof="0" dirty="0">
                          <a:latin typeface="Arial"/>
                          <a:cs typeface="Arial"/>
                        </a:rPr>
                        <a:t>pact of long-term condition(s) (excluding cancer) on day-to-day activities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 </a:t>
                      </a:r>
                      <a:r>
                        <a:rPr lang="en-GB" sz="800" noProof="0" dirty="0">
                          <a:latin typeface="Arial"/>
                          <a:cs typeface="Arial"/>
                        </a:rPr>
                        <a:t>†</a:t>
                      </a:r>
                      <a:endParaRPr lang="en-GB" sz="850" b="1" spc="-25"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Q41_1.</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Q41_2.</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Q41_3.</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5430">
                <a:tc>
                  <a:txBody>
                    <a:bodyPr/>
                    <a:lstStyle/>
                    <a:p>
                      <a:pPr marL="27940" marR="223520">
                        <a:lnSpc>
                          <a:spcPts val="860"/>
                        </a:lnSpc>
                        <a:spcBef>
                          <a:spcPts val="155"/>
                        </a:spcBef>
                      </a:pPr>
                      <a:r>
                        <a:rPr lang="en-GB" sz="850" noProof="0" dirty="0">
                          <a:latin typeface="Arial" panose="020B0604020202020204" pitchFamily="34" charset="0"/>
                          <a:cs typeface="Arial" panose="020B0604020202020204" pitchFamily="34" charset="0"/>
                        </a:rPr>
                        <a:t>Q41_4.</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5430">
                <a:tc>
                  <a:txBody>
                    <a:bodyPr/>
                    <a:lstStyle/>
                    <a:p>
                      <a:pPr marL="27940" marR="234950">
                        <a:lnSpc>
                          <a:spcPts val="860"/>
                        </a:lnSpc>
                        <a:spcBef>
                          <a:spcPts val="155"/>
                        </a:spcBef>
                      </a:pPr>
                      <a:r>
                        <a:rPr lang="en-GB" sz="850" noProof="0" dirty="0">
                          <a:latin typeface="Arial" panose="020B0604020202020204" pitchFamily="34" charset="0"/>
                          <a:cs typeface="Arial" panose="020B0604020202020204" pitchFamily="34" charset="0"/>
                        </a:rPr>
                        <a:t>Q41_5.</a:t>
                      </a:r>
                      <a:r>
                        <a:rPr lang="en-GB" sz="850" spc="-3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Beforehand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enough </a:t>
                      </a:r>
                      <a:r>
                        <a:rPr lang="en-GB" sz="850" noProof="0" dirty="0">
                          <a:latin typeface="Arial" panose="020B0604020202020204" pitchFamily="34" charset="0"/>
                          <a:cs typeface="Arial" panose="020B0604020202020204" pitchFamily="34" charset="0"/>
                        </a:rPr>
                        <a:t>understandable</a:t>
                      </a:r>
                      <a:r>
                        <a:rPr lang="en-GB" sz="850" spc="-4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4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4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6"/>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Q42_1.</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surgery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7"/>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Q42_2.</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chemotherapy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8"/>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Q42_3.</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radiotherapy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9"/>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Q42_4.</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hormone</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10"/>
                  </a:ext>
                </a:extLst>
              </a:tr>
              <a:tr h="265430">
                <a:tc>
                  <a:txBody>
                    <a:bodyPr/>
                    <a:lstStyle/>
                    <a:p>
                      <a:pPr marL="27940" marR="37465">
                        <a:lnSpc>
                          <a:spcPts val="860"/>
                        </a:lnSpc>
                        <a:spcBef>
                          <a:spcPts val="155"/>
                        </a:spcBef>
                      </a:pPr>
                      <a:r>
                        <a:rPr lang="en-GB" sz="850" noProof="0" dirty="0">
                          <a:latin typeface="Arial" panose="020B0604020202020204" pitchFamily="34" charset="0"/>
                          <a:cs typeface="Arial" panose="020B0604020202020204" pitchFamily="34" charset="0"/>
                        </a:rPr>
                        <a:t>Q42_5.</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completely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had</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enough</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understandable </a:t>
                      </a:r>
                      <a:r>
                        <a:rPr lang="en-GB" sz="850" noProof="0" dirty="0">
                          <a:latin typeface="Arial" panose="020B0604020202020204" pitchFamily="34" charset="0"/>
                          <a:cs typeface="Arial" panose="020B0604020202020204" pitchFamily="34" charset="0"/>
                        </a:rPr>
                        <a:t>information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response</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immunotherapy</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11"/>
                  </a:ext>
                </a:extLst>
              </a:tr>
              <a:tr h="264795">
                <a:tc>
                  <a:txBody>
                    <a:bodyPr/>
                    <a:lstStyle/>
                    <a:p>
                      <a:pPr marL="27940" marR="79375">
                        <a:lnSpc>
                          <a:spcPts val="860"/>
                        </a:lnSpc>
                        <a:spcBef>
                          <a:spcPts val="155"/>
                        </a:spcBef>
                      </a:pPr>
                      <a:r>
                        <a:rPr lang="en-GB" sz="850" noProof="0" dirty="0">
                          <a:latin typeface="Arial" panose="020B0604020202020204" pitchFamily="34" charset="0"/>
                          <a:cs typeface="Arial" panose="020B0604020202020204" pitchFamily="34" charset="0"/>
                        </a:rPr>
                        <a:t>Q43.</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length</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waiting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time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clinic</a:t>
                      </a:r>
                      <a:r>
                        <a:rPr lang="en-GB" sz="850" spc="-15"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and </a:t>
                      </a:r>
                      <a:r>
                        <a:rPr lang="en-GB" sz="850" noProof="0" dirty="0">
                          <a:latin typeface="Arial" panose="020B0604020202020204" pitchFamily="34" charset="0"/>
                          <a:cs typeface="Arial" panose="020B0604020202020204" pitchFamily="34" charset="0"/>
                        </a:rPr>
                        <a:t>day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unit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for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right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73%</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82%</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77%</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12"/>
                  </a:ext>
                </a:extLst>
              </a:tr>
            </a:tbl>
          </a:graphicData>
        </a:graphic>
      </p:graphicFrame>
      <p:graphicFrame>
        <p:nvGraphicFramePr>
          <p:cNvPr id="5" name="ltc_impact_tbl_section10">
            <a:extLst>
              <a:ext uri="{FF2B5EF4-FFF2-40B4-BE49-F238E27FC236}">
                <a16:creationId xmlns:a16="http://schemas.microsoft.com/office/drawing/2014/main" id="{92340CB0-ABE0-12EE-988A-7C6A9C8C7CDC}"/>
              </a:ext>
            </a:extLst>
          </p:cNvPr>
          <p:cNvGraphicFramePr>
            <a:graphicFrameLocks noGrp="1"/>
          </p:cNvGraphicFramePr>
          <p:nvPr>
            <p:extLst>
              <p:ext uri="{D42A27DB-BD31-4B8C-83A1-F6EECF244321}">
                <p14:modId xmlns:p14="http://schemas.microsoft.com/office/powerpoint/2010/main" val="1298697633"/>
              </p:ext>
            </p:extLst>
          </p:nvPr>
        </p:nvGraphicFramePr>
        <p:xfrm>
          <a:off x="428814" y="5815591"/>
          <a:ext cx="6773143" cy="1993900"/>
        </p:xfrm>
        <a:graphic>
          <a:graphicData uri="http://schemas.openxmlformats.org/drawingml/2006/table">
            <a:tbl>
              <a:tblPr firstRow="1" bandRow="1">
                <a:tableStyleId>{2D5ABB26-0587-4C30-8999-92F81FD0307C}</a:tableStyleId>
              </a:tblPr>
              <a:tblGrid>
                <a:gridCol w="3116853">
                  <a:extLst>
                    <a:ext uri="{9D8B030D-6E8A-4147-A177-3AD203B41FA5}">
                      <a16:colId xmlns:a16="http://schemas.microsoft.com/office/drawing/2014/main" val="20000"/>
                    </a:ext>
                  </a:extLst>
                </a:gridCol>
                <a:gridCol w="731258">
                  <a:extLst>
                    <a:ext uri="{9D8B030D-6E8A-4147-A177-3AD203B41FA5}">
                      <a16:colId xmlns:a16="http://schemas.microsoft.com/office/drawing/2014/main" val="20001"/>
                    </a:ext>
                  </a:extLst>
                </a:gridCol>
                <a:gridCol w="731258">
                  <a:extLst>
                    <a:ext uri="{9D8B030D-6E8A-4147-A177-3AD203B41FA5}">
                      <a16:colId xmlns:a16="http://schemas.microsoft.com/office/drawing/2014/main" val="20002"/>
                    </a:ext>
                  </a:extLst>
                </a:gridCol>
                <a:gridCol w="731258">
                  <a:extLst>
                    <a:ext uri="{9D8B030D-6E8A-4147-A177-3AD203B41FA5}">
                      <a16:colId xmlns:a16="http://schemas.microsoft.com/office/drawing/2014/main" val="20003"/>
                    </a:ext>
                  </a:extLst>
                </a:gridCol>
                <a:gridCol w="731258">
                  <a:extLst>
                    <a:ext uri="{9D8B030D-6E8A-4147-A177-3AD203B41FA5}">
                      <a16:colId xmlns:a16="http://schemas.microsoft.com/office/drawing/2014/main" val="4180294382"/>
                    </a:ext>
                  </a:extLst>
                </a:gridCol>
                <a:gridCol w="731258">
                  <a:extLst>
                    <a:ext uri="{9D8B030D-6E8A-4147-A177-3AD203B41FA5}">
                      <a16:colId xmlns:a16="http://schemas.microsoft.com/office/drawing/2014/main" val="20004"/>
                    </a:ext>
                  </a:extLst>
                </a:gridCol>
              </a:tblGrid>
              <a:tr h="188595">
                <a:tc gridSpan="6">
                  <a:txBody>
                    <a:bodyPr/>
                    <a:lstStyle/>
                    <a:p>
                      <a:pPr marL="27940">
                        <a:lnSpc>
                          <a:spcPct val="100000"/>
                        </a:lnSpc>
                        <a:spcBef>
                          <a:spcPts val="45"/>
                        </a:spcBef>
                        <a:tabLst>
                          <a:tab pos="4022725" algn="l"/>
                        </a:tabLst>
                      </a:pPr>
                      <a:r>
                        <a:rPr lang="en-GB" sz="1050" b="1" spc="-20" noProof="0" dirty="0">
                          <a:solidFill>
                            <a:srgbClr val="336E9F"/>
                          </a:solidFill>
                          <a:latin typeface="Arial" panose="020B0604020202020204" pitchFamily="34" charset="0"/>
                          <a:cs typeface="Arial" panose="020B0604020202020204" pitchFamily="34" charset="0"/>
                        </a:rPr>
                        <a:t>IMMEDIATE</a:t>
                      </a:r>
                      <a:r>
                        <a:rPr lang="en-GB" sz="1050" b="1" spc="-50" noProof="0" dirty="0">
                          <a:solidFill>
                            <a:srgbClr val="336E9F"/>
                          </a:solidFill>
                          <a:latin typeface="Arial" panose="020B0604020202020204" pitchFamily="34" charset="0"/>
                          <a:cs typeface="Arial" panose="020B0604020202020204" pitchFamily="34" charset="0"/>
                        </a:rPr>
                        <a:t> </a:t>
                      </a:r>
                      <a:r>
                        <a:rPr lang="en-GB" sz="1050" b="1" spc="-20" noProof="0" dirty="0">
                          <a:solidFill>
                            <a:srgbClr val="336E9F"/>
                          </a:solidFill>
                          <a:latin typeface="Arial" panose="020B0604020202020204" pitchFamily="34" charset="0"/>
                          <a:cs typeface="Arial" panose="020B0604020202020204" pitchFamily="34" charset="0"/>
                        </a:rPr>
                        <a:t>AND</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LONG</a:t>
                      </a:r>
                      <a:r>
                        <a:rPr lang="en-GB" sz="1050" b="1" spc="-45" noProof="0" dirty="0">
                          <a:solidFill>
                            <a:srgbClr val="336E9F"/>
                          </a:solidFill>
                          <a:latin typeface="Arial" panose="020B0604020202020204" pitchFamily="34" charset="0"/>
                          <a:cs typeface="Arial" panose="020B0604020202020204" pitchFamily="34" charset="0"/>
                        </a:rPr>
                        <a:t>-</a:t>
                      </a:r>
                      <a:r>
                        <a:rPr lang="en-GB" sz="1050" b="1" spc="-20" noProof="0" dirty="0">
                          <a:solidFill>
                            <a:srgbClr val="336E9F"/>
                          </a:solidFill>
                          <a:latin typeface="Arial" panose="020B0604020202020204" pitchFamily="34" charset="0"/>
                          <a:cs typeface="Arial" panose="020B0604020202020204" pitchFamily="34" charset="0"/>
                        </a:rPr>
                        <a:t>TERM</a:t>
                      </a:r>
                      <a:r>
                        <a:rPr lang="en-GB" sz="1050" b="1" spc="-50"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SIDE</a:t>
                      </a:r>
                      <a:r>
                        <a:rPr lang="en-GB" sz="1050" b="1" spc="-45" noProof="0" dirty="0">
                          <a:solidFill>
                            <a:srgbClr val="336E9F"/>
                          </a:solidFill>
                          <a:latin typeface="Arial" panose="020B0604020202020204" pitchFamily="34" charset="0"/>
                          <a:cs typeface="Arial" panose="020B0604020202020204" pitchFamily="34" charset="0"/>
                        </a:rPr>
                        <a:t> </a:t>
                      </a:r>
                      <a:r>
                        <a:rPr lang="en-GB" sz="1050" b="1" spc="-10" noProof="0" dirty="0">
                          <a:solidFill>
                            <a:srgbClr val="336E9F"/>
                          </a:solidFill>
                          <a:latin typeface="Arial" panose="020B0604020202020204" pitchFamily="34" charset="0"/>
                          <a:cs typeface="Arial" panose="020B0604020202020204" pitchFamily="34" charset="0"/>
                        </a:rPr>
                        <a:t>EFFECTS    </a:t>
                      </a:r>
                      <a:r>
                        <a:rPr lang="en-GB" sz="850" noProof="0" dirty="0">
                          <a:solidFill>
                            <a:schemeClr val="tx1"/>
                          </a:solidFill>
                          <a:latin typeface="Arial"/>
                          <a:ea typeface="+mn-ea"/>
                          <a:cs typeface="Arial"/>
                        </a:rPr>
                        <a:t>Impact of long-term condition(s)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374650">
                <a:tc>
                  <a:txBody>
                    <a:bodyPr/>
                    <a:lstStyle/>
                    <a:p>
                      <a:pPr marL="27940" marR="433705">
                        <a:lnSpc>
                          <a:spcPts val="860"/>
                        </a:lnSpc>
                        <a:spcBef>
                          <a:spcPts val="155"/>
                        </a:spcBef>
                      </a:pPr>
                      <a:r>
                        <a:rPr lang="en-GB" sz="850" noProof="0" dirty="0">
                          <a:latin typeface="Arial" panose="020B0604020202020204" pitchFamily="34" charset="0"/>
                          <a:cs typeface="Arial" panose="020B0604020202020204" pitchFamily="34" charset="0"/>
                        </a:rPr>
                        <a:t>Q44.</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treatment</a:t>
                      </a:r>
                      <a:r>
                        <a:rPr lang="en-GB" sz="850" spc="-20" noProof="0" dirty="0">
                          <a:latin typeface="Arial" panose="020B0604020202020204" pitchFamily="34" charset="0"/>
                          <a:cs typeface="Arial" panose="020B0604020202020204" pitchFamily="34" charset="0"/>
                        </a:rPr>
                        <a:t> were </a:t>
                      </a:r>
                      <a:r>
                        <a:rPr lang="en-GB" sz="850" noProof="0" dirty="0">
                          <a:latin typeface="Arial" panose="020B0604020202020204" pitchFamily="34" charset="0"/>
                          <a:cs typeface="Arial" panose="020B0604020202020204" pitchFamily="34" charset="0"/>
                        </a:rPr>
                        <a:t>definitely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understand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70%</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76%</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75%</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5430">
                <a:tc>
                  <a:txBody>
                    <a:bodyPr/>
                    <a:lstStyle/>
                    <a:p>
                      <a:pPr marL="27940" marR="67945">
                        <a:lnSpc>
                          <a:spcPts val="860"/>
                        </a:lnSpc>
                        <a:spcBef>
                          <a:spcPts val="155"/>
                        </a:spcBef>
                      </a:pPr>
                      <a:r>
                        <a:rPr lang="en-GB" sz="850" noProof="0" dirty="0">
                          <a:latin typeface="Arial" panose="020B0604020202020204" pitchFamily="34" charset="0"/>
                          <a:cs typeface="Arial" panose="020B0604020202020204" pitchFamily="34" charset="0"/>
                        </a:rPr>
                        <a:t>Q45.</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always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offered</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practical</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advice</a:t>
                      </a:r>
                      <a:r>
                        <a:rPr lang="en-GB" sz="850" spc="-25" noProof="0" dirty="0">
                          <a:latin typeface="Arial" panose="020B0604020202020204" pitchFamily="34" charset="0"/>
                          <a:cs typeface="Arial" panose="020B0604020202020204" pitchFamily="34" charset="0"/>
                        </a:rPr>
                        <a:t> on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78%</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72%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374650">
                <a:tc>
                  <a:txBody>
                    <a:bodyPr/>
                    <a:lstStyle/>
                    <a:p>
                      <a:pPr marL="27940" marR="181610">
                        <a:lnSpc>
                          <a:spcPts val="860"/>
                        </a:lnSpc>
                        <a:spcBef>
                          <a:spcPts val="155"/>
                        </a:spcBef>
                      </a:pPr>
                      <a:r>
                        <a:rPr lang="en-GB" sz="850" noProof="0" dirty="0">
                          <a:latin typeface="Arial" panose="020B0604020202020204" pitchFamily="34" charset="0"/>
                          <a:cs typeface="Arial" panose="020B0604020202020204" pitchFamily="34" charset="0"/>
                        </a:rPr>
                        <a:t>Q46.</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given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information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that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could </a:t>
                      </a:r>
                      <a:r>
                        <a:rPr lang="en-GB" sz="850" noProof="0" dirty="0">
                          <a:latin typeface="Arial" panose="020B0604020202020204" pitchFamily="34" charset="0"/>
                          <a:cs typeface="Arial" panose="020B0604020202020204" pitchFamily="34" charset="0"/>
                        </a:rPr>
                        <a:t>access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about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support</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dealing</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with</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immediate</a:t>
                      </a:r>
                      <a:r>
                        <a:rPr lang="en-GB" sz="850" spc="-20" noProof="0" dirty="0">
                          <a:latin typeface="Arial" panose="020B0604020202020204" pitchFamily="34" charset="0"/>
                          <a:cs typeface="Arial" panose="020B0604020202020204" pitchFamily="34" charset="0"/>
                        </a:rPr>
                        <a:t> side </a:t>
                      </a:r>
                      <a:r>
                        <a:rPr lang="en-GB" sz="850" noProof="0" dirty="0">
                          <a:latin typeface="Arial" panose="020B0604020202020204" pitchFamily="34" charset="0"/>
                          <a:cs typeface="Arial" panose="020B0604020202020204" pitchFamily="34" charset="0"/>
                        </a:rPr>
                        <a:t>effects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85%</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374650">
                <a:tc>
                  <a:txBody>
                    <a:bodyPr/>
                    <a:lstStyle/>
                    <a:p>
                      <a:pPr marL="27940" marR="127635" algn="just">
                        <a:lnSpc>
                          <a:spcPts val="860"/>
                        </a:lnSpc>
                        <a:spcBef>
                          <a:spcPts val="155"/>
                        </a:spcBef>
                      </a:pPr>
                      <a:r>
                        <a:rPr lang="en-GB" sz="850" noProof="0" dirty="0">
                          <a:latin typeface="Arial" panose="020B0604020202020204" pitchFamily="34" charset="0"/>
                          <a:cs typeface="Arial" panose="020B0604020202020204" pitchFamily="34" charset="0"/>
                        </a:rPr>
                        <a:t>Q47.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felt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possible</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effects</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were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explained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in</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could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understand</a:t>
                      </a:r>
                      <a:r>
                        <a:rPr lang="en-GB" sz="850" spc="-25" noProof="0" dirty="0">
                          <a:latin typeface="Arial" panose="020B0604020202020204" pitchFamily="34" charset="0"/>
                          <a:cs typeface="Arial" panose="020B0604020202020204" pitchFamily="34" charset="0"/>
                        </a:rPr>
                        <a:t> in </a:t>
                      </a:r>
                      <a:r>
                        <a:rPr lang="en-GB" sz="850" noProof="0" dirty="0">
                          <a:latin typeface="Arial" panose="020B0604020202020204" pitchFamily="34" charset="0"/>
                          <a:cs typeface="Arial" panose="020B0604020202020204" pitchFamily="34" charset="0"/>
                        </a:rPr>
                        <a:t>advance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their</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treatment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52%</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69%</a:t>
                      </a:r>
                      <a:endParaRPr lang="en-GB" sz="850" noProof="0" dirty="0">
                        <a:latin typeface="Arial" panose="020B0604020202020204" pitchFamily="34" charset="0"/>
                        <a:cs typeface="Arial" panose="020B0604020202020204" pitchFamily="34" charset="0"/>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66%</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panose="020B0604020202020204" pitchFamily="34" charset="0"/>
                          <a:cs typeface="Arial" panose="020B0604020202020204" pitchFamily="34" charset="0"/>
                        </a:rPr>
                        <a:t>62%</a:t>
                      </a:r>
                      <a:endParaRPr lang="en-GB" sz="850" noProof="0" dirty="0">
                        <a:latin typeface="Arial" panose="020B0604020202020204" pitchFamily="34" charset="0"/>
                        <a:cs typeface="Arial" panose="020B0604020202020204" pitchFamily="34" charset="0"/>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5"/>
                  </a:ext>
                </a:extLst>
              </a:tr>
              <a:tr h="266065">
                <a:tc>
                  <a:txBody>
                    <a:bodyPr/>
                    <a:lstStyle/>
                    <a:p>
                      <a:pPr marL="27940" marR="121920">
                        <a:lnSpc>
                          <a:spcPts val="860"/>
                        </a:lnSpc>
                        <a:spcBef>
                          <a:spcPts val="155"/>
                        </a:spcBef>
                      </a:pPr>
                      <a:r>
                        <a:rPr lang="en-GB" sz="850" noProof="0" dirty="0">
                          <a:latin typeface="Arial" panose="020B0604020202020204" pitchFamily="34" charset="0"/>
                          <a:cs typeface="Arial" panose="020B0604020202020204" pitchFamily="34" charset="0"/>
                        </a:rPr>
                        <a:t>Q48.</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definitely</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able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discuss</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options</a:t>
                      </a:r>
                      <a:r>
                        <a:rPr lang="en-GB" sz="850" spc="-20" noProof="0" dirty="0">
                          <a:latin typeface="Arial" panose="020B0604020202020204" pitchFamily="34" charset="0"/>
                          <a:cs typeface="Arial" panose="020B0604020202020204" pitchFamily="34" charset="0"/>
                        </a:rPr>
                        <a:t> </a:t>
                      </a:r>
                      <a:r>
                        <a:rPr lang="en-GB" sz="850" spc="-25" noProof="0" dirty="0">
                          <a:latin typeface="Arial" panose="020B0604020202020204" pitchFamily="34" charset="0"/>
                          <a:cs typeface="Arial" panose="020B0604020202020204" pitchFamily="34" charset="0"/>
                        </a:rPr>
                        <a:t>for </a:t>
                      </a:r>
                      <a:r>
                        <a:rPr lang="en-GB" sz="850" noProof="0" dirty="0">
                          <a:latin typeface="Arial" panose="020B0604020202020204" pitchFamily="34" charset="0"/>
                          <a:cs typeface="Arial" panose="020B0604020202020204" pitchFamily="34" charset="0"/>
                        </a:rPr>
                        <a:t>managing</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impact</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any</a:t>
                      </a:r>
                      <a:r>
                        <a:rPr lang="en-GB" sz="850" spc="-10" noProof="0" dirty="0">
                          <a:latin typeface="Arial" panose="020B0604020202020204" pitchFamily="34" charset="0"/>
                          <a:cs typeface="Arial" panose="020B0604020202020204" pitchFamily="34" charset="0"/>
                        </a:rPr>
                        <a:t> long-</a:t>
                      </a:r>
                      <a:r>
                        <a:rPr lang="en-GB" sz="850" noProof="0" dirty="0">
                          <a:latin typeface="Arial" panose="020B0604020202020204" pitchFamily="34" charset="0"/>
                          <a:cs typeface="Arial" panose="020B0604020202020204" pitchFamily="34" charset="0"/>
                        </a:rPr>
                        <a:t>term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side</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effects</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56%</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60%</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58%</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6"/>
                  </a:ext>
                </a:extLst>
              </a:tr>
            </a:tbl>
          </a:graphicData>
        </a:graphic>
      </p:graphicFrame>
      <p:graphicFrame>
        <p:nvGraphicFramePr>
          <p:cNvPr id="6" name="ltc_impact_tbl_section11">
            <a:extLst>
              <a:ext uri="{FF2B5EF4-FFF2-40B4-BE49-F238E27FC236}">
                <a16:creationId xmlns:a16="http://schemas.microsoft.com/office/drawing/2014/main" id="{B791EF9C-16B1-BD82-9FE3-CD8D9D7333B6}"/>
              </a:ext>
            </a:extLst>
          </p:cNvPr>
          <p:cNvGraphicFramePr>
            <a:graphicFrameLocks noGrp="1"/>
          </p:cNvGraphicFramePr>
          <p:nvPr>
            <p:extLst>
              <p:ext uri="{D42A27DB-BD31-4B8C-83A1-F6EECF244321}">
                <p14:modId xmlns:p14="http://schemas.microsoft.com/office/powerpoint/2010/main" val="743892777"/>
              </p:ext>
            </p:extLst>
          </p:nvPr>
        </p:nvGraphicFramePr>
        <p:xfrm>
          <a:off x="429131" y="8087416"/>
          <a:ext cx="6772825" cy="1065179"/>
        </p:xfrm>
        <a:graphic>
          <a:graphicData uri="http://schemas.openxmlformats.org/drawingml/2006/table">
            <a:tbl>
              <a:tblPr firstRow="1" bandRow="1">
                <a:tableStyleId>{2D5ABB26-0587-4C30-8999-92F81FD0307C}</a:tableStyleId>
              </a:tblPr>
              <a:tblGrid>
                <a:gridCol w="3119675">
                  <a:extLst>
                    <a:ext uri="{9D8B030D-6E8A-4147-A177-3AD203B41FA5}">
                      <a16:colId xmlns:a16="http://schemas.microsoft.com/office/drawing/2014/main" val="20000"/>
                    </a:ext>
                  </a:extLst>
                </a:gridCol>
                <a:gridCol w="730630">
                  <a:extLst>
                    <a:ext uri="{9D8B030D-6E8A-4147-A177-3AD203B41FA5}">
                      <a16:colId xmlns:a16="http://schemas.microsoft.com/office/drawing/2014/main" val="20001"/>
                    </a:ext>
                  </a:extLst>
                </a:gridCol>
                <a:gridCol w="730630">
                  <a:extLst>
                    <a:ext uri="{9D8B030D-6E8A-4147-A177-3AD203B41FA5}">
                      <a16:colId xmlns:a16="http://schemas.microsoft.com/office/drawing/2014/main" val="20002"/>
                    </a:ext>
                  </a:extLst>
                </a:gridCol>
                <a:gridCol w="730630">
                  <a:extLst>
                    <a:ext uri="{9D8B030D-6E8A-4147-A177-3AD203B41FA5}">
                      <a16:colId xmlns:a16="http://schemas.microsoft.com/office/drawing/2014/main" val="1347181703"/>
                    </a:ext>
                  </a:extLst>
                </a:gridCol>
                <a:gridCol w="730630">
                  <a:extLst>
                    <a:ext uri="{9D8B030D-6E8A-4147-A177-3AD203B41FA5}">
                      <a16:colId xmlns:a16="http://schemas.microsoft.com/office/drawing/2014/main" val="1890501474"/>
                    </a:ext>
                  </a:extLst>
                </a:gridCol>
                <a:gridCol w="730630">
                  <a:extLst>
                    <a:ext uri="{9D8B030D-6E8A-4147-A177-3AD203B41FA5}">
                      <a16:colId xmlns:a16="http://schemas.microsoft.com/office/drawing/2014/main" val="20004"/>
                    </a:ext>
                  </a:extLst>
                </a:gridCol>
              </a:tblGrid>
              <a:tr h="184923">
                <a:tc gridSpan="6">
                  <a:txBody>
                    <a:bodyPr/>
                    <a:lstStyle/>
                    <a:p>
                      <a:pPr marL="27940">
                        <a:lnSpc>
                          <a:spcPts val="1180"/>
                        </a:lnSpc>
                        <a:tabLst>
                          <a:tab pos="4022725" algn="l"/>
                        </a:tabLst>
                      </a:pPr>
                      <a:r>
                        <a:rPr lang="en-GB" sz="1575" b="1" spc="-30" baseline="-7936" noProof="0" dirty="0">
                          <a:solidFill>
                            <a:srgbClr val="336E9F"/>
                          </a:solidFill>
                          <a:latin typeface="Arial"/>
                          <a:cs typeface="Arial"/>
                        </a:rPr>
                        <a:t>SUPPORT</a:t>
                      </a:r>
                      <a:r>
                        <a:rPr lang="en-GB" sz="1575" b="1" spc="-52" baseline="-7936" noProof="0" dirty="0">
                          <a:solidFill>
                            <a:srgbClr val="336E9F"/>
                          </a:solidFill>
                          <a:latin typeface="Arial"/>
                          <a:cs typeface="Arial"/>
                        </a:rPr>
                        <a:t> </a:t>
                      </a:r>
                      <a:r>
                        <a:rPr lang="en-GB" sz="1575" b="1" spc="-30" baseline="-7936" noProof="0" dirty="0">
                          <a:solidFill>
                            <a:srgbClr val="336E9F"/>
                          </a:solidFill>
                          <a:latin typeface="Arial"/>
                          <a:cs typeface="Arial"/>
                        </a:rPr>
                        <a:t>WHILE</a:t>
                      </a:r>
                      <a:r>
                        <a:rPr lang="en-GB" sz="1575" b="1" spc="-44" baseline="-7936" noProof="0" dirty="0">
                          <a:solidFill>
                            <a:srgbClr val="336E9F"/>
                          </a:solidFill>
                          <a:latin typeface="Arial"/>
                          <a:cs typeface="Arial"/>
                        </a:rPr>
                        <a:t> </a:t>
                      </a:r>
                      <a:r>
                        <a:rPr lang="en-GB" sz="1575" b="1" spc="-15" baseline="-7936" noProof="0" dirty="0">
                          <a:solidFill>
                            <a:srgbClr val="336E9F"/>
                          </a:solidFill>
                          <a:latin typeface="Arial"/>
                          <a:cs typeface="Arial"/>
                        </a:rPr>
                        <a:t>AT</a:t>
                      </a:r>
                      <a:r>
                        <a:rPr lang="en-GB" sz="1575" b="1" spc="-44" baseline="-7936" noProof="0" dirty="0">
                          <a:solidFill>
                            <a:srgbClr val="336E9F"/>
                          </a:solidFill>
                          <a:latin typeface="Arial"/>
                          <a:cs typeface="Arial"/>
                        </a:rPr>
                        <a:t> </a:t>
                      </a:r>
                      <a:r>
                        <a:rPr lang="en-GB" sz="1575" b="1" spc="-30" baseline="-7936" noProof="0" dirty="0">
                          <a:solidFill>
                            <a:srgbClr val="336E9F"/>
                          </a:solidFill>
                          <a:latin typeface="Arial"/>
                          <a:cs typeface="Arial"/>
                        </a:rPr>
                        <a:t>HOME                                     </a:t>
                      </a:r>
                      <a:r>
                        <a:rPr lang="en-GB" sz="850" noProof="0" dirty="0">
                          <a:solidFill>
                            <a:schemeClr val="tx1"/>
                          </a:solidFill>
                          <a:latin typeface="Arial"/>
                          <a:ea typeface="+mn-ea"/>
                          <a:cs typeface="Arial"/>
                        </a:rPr>
                        <a:t>Impact of long-term condition(s) (excluding cancer) on day-to-day activities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249895">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261141">
                <a:tc>
                  <a:txBody>
                    <a:bodyPr/>
                    <a:lstStyle/>
                    <a:p>
                      <a:pPr marL="27940" marR="49530">
                        <a:lnSpc>
                          <a:spcPts val="860"/>
                        </a:lnSpc>
                        <a:spcBef>
                          <a:spcPts val="155"/>
                        </a:spcBef>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spc="-25" noProof="0" dirty="0">
                          <a:latin typeface="Arial"/>
                          <a:cs typeface="Arial"/>
                        </a:rPr>
                        <a:t>the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52%</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63%</a:t>
                      </a:r>
                      <a:endParaRPr lang="en-GB" sz="850" noProof="0" dirty="0">
                        <a:latin typeface="Arial"/>
                        <a:cs typeface="Arial"/>
                      </a:endParaRPr>
                    </a:p>
                  </a:txBody>
                  <a:tcPr marL="0" marR="0" marT="5397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69%</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66%</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64%</a:t>
                      </a:r>
                      <a:endParaRPr lang="en-GB" sz="850" noProof="0" dirty="0">
                        <a:latin typeface="Arial"/>
                        <a:cs typeface="Arial"/>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369220">
                <a:tc>
                  <a:txBody>
                    <a:bodyPr/>
                    <a:lstStyle/>
                    <a:p>
                      <a:pPr marL="27940" marR="133985">
                        <a:lnSpc>
                          <a:spcPts val="860"/>
                        </a:lnSpc>
                        <a:spcBef>
                          <a:spcPts val="155"/>
                        </a:spcBef>
                      </a:pPr>
                      <a:r>
                        <a:rPr lang="en-GB" sz="850" noProof="0" dirty="0">
                          <a:latin typeface="Arial"/>
                          <a:cs typeface="Arial"/>
                        </a:rPr>
                        <a:t>Q50.</a:t>
                      </a:r>
                      <a:r>
                        <a:rPr lang="en-GB" sz="850" spc="-30" noProof="0" dirty="0">
                          <a:latin typeface="Arial"/>
                          <a:cs typeface="Arial"/>
                        </a:rPr>
                        <a:t> </a:t>
                      </a:r>
                      <a:r>
                        <a:rPr lang="en-GB" sz="850" noProof="0" dirty="0">
                          <a:latin typeface="Arial"/>
                          <a:cs typeface="Arial"/>
                        </a:rPr>
                        <a:t>During</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got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and</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46%</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56%</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74%</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57%</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14" name="object 2">
            <a:extLst>
              <a:ext uri="{FF2B5EF4-FFF2-40B4-BE49-F238E27FC236}">
                <a16:creationId xmlns:a16="http://schemas.microsoft.com/office/drawing/2014/main" id="{FB717F53-9202-1329-D083-009A78B5097F}"/>
              </a:ext>
              <a:ext uri="{C183D7F6-B498-43B3-948B-1728B52AA6E4}">
                <adec:decorative xmlns:adec="http://schemas.microsoft.com/office/drawing/2017/decorative" val="1"/>
              </a:ext>
            </a:extLst>
          </p:cNvPr>
          <p:cNvSpPr txBox="1"/>
          <p:nvPr/>
        </p:nvSpPr>
        <p:spPr>
          <a:xfrm>
            <a:off x="431989" y="1599216"/>
            <a:ext cx="6775200" cy="449729"/>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p>
          <a:p>
            <a:pPr marL="97155" algn="l">
              <a:lnSpc>
                <a:spcPct val="100000"/>
              </a:lnSpc>
              <a:tabLst>
                <a:tab pos="313055" algn="l"/>
              </a:tabLst>
            </a:pPr>
            <a:r>
              <a:rPr lang="en-GB" sz="800" noProof="0" dirty="0">
                <a:latin typeface="Arial"/>
                <a:cs typeface="Arial"/>
              </a:rPr>
              <a:t>†	Please note: the ‘All’ column shows the overall score including all cases within the organisation. The impact of long-term condition(s) (excluding cancer) on day-to-day activities breakdown is based on a routed question, so figures may not align.</a:t>
            </a:r>
          </a:p>
        </p:txBody>
      </p:sp>
      <p:sp>
        <p:nvSpPr>
          <p:cNvPr id="2" name="txt_org_name">
            <a:extLst>
              <a:ext uri="{FF2B5EF4-FFF2-40B4-BE49-F238E27FC236}">
                <a16:creationId xmlns:a16="http://schemas.microsoft.com/office/drawing/2014/main" id="{6962A6A8-04AB-5074-663F-DA9B6F4C393C}"/>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3" name="txt_survey">
            <a:extLst>
              <a:ext uri="{FF2B5EF4-FFF2-40B4-BE49-F238E27FC236}">
                <a16:creationId xmlns:a16="http://schemas.microsoft.com/office/drawing/2014/main" id="{B23F046A-F96B-270A-1F50-3EAEB1CE62C6}"/>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0" name="Group 9">
            <a:extLst>
              <a:ext uri="{FF2B5EF4-FFF2-40B4-BE49-F238E27FC236}">
                <a16:creationId xmlns:a16="http://schemas.microsoft.com/office/drawing/2014/main" id="{38A7BEF7-BC65-0398-BB7E-B90049153903}"/>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1" name="object 4">
              <a:hlinkClick r:id="rId2" action="ppaction://hlinksldjump"/>
              <a:extLst>
                <a:ext uri="{FF2B5EF4-FFF2-40B4-BE49-F238E27FC236}">
                  <a16:creationId xmlns:a16="http://schemas.microsoft.com/office/drawing/2014/main" id="{08E680CA-AE49-9CDD-3C77-76BF45758D3C}"/>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2" name="object 3">
              <a:hlinkClick r:id="rId2" action="ppaction://hlinksldjump"/>
              <a:extLst>
                <a:ext uri="{FF2B5EF4-FFF2-40B4-BE49-F238E27FC236}">
                  <a16:creationId xmlns:a16="http://schemas.microsoft.com/office/drawing/2014/main" id="{8D2CB301-F50B-8BC6-0135-6A60960B12BB}"/>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319416910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CF8B4E-FC0C-0E67-C8B9-BFC0B813CF7B}"/>
            </a:ext>
          </a:extLst>
        </p:cNvPr>
        <p:cNvGrpSpPr/>
        <p:nvPr/>
      </p:nvGrpSpPr>
      <p:grpSpPr>
        <a:xfrm>
          <a:off x="0" y="0"/>
          <a:ext cx="0" cy="0"/>
          <a:chOff x="0" y="0"/>
          <a:chExt cx="0" cy="0"/>
        </a:xfrm>
      </p:grpSpPr>
      <p:sp>
        <p:nvSpPr>
          <p:cNvPr id="15" name="Slide Number Placeholder 1">
            <a:extLst>
              <a:ext uri="{FF2B5EF4-FFF2-40B4-BE49-F238E27FC236}">
                <a16:creationId xmlns:a16="http://schemas.microsoft.com/office/drawing/2014/main" id="{49BEE9F1-F56A-C36D-88BE-B40FD2DA0FD3}"/>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5FABA2BA-510A-4C52-9055-8C235712BFEB}" type="slidenum">
              <a:rPr lang="en-GB" spc="-25" noProof="0" smtClean="0"/>
              <a:t>55</a:t>
            </a:fld>
            <a:endParaRPr lang="en-GB" spc="-25" noProof="0" dirty="0"/>
          </a:p>
        </p:txBody>
      </p:sp>
      <p:sp>
        <p:nvSpPr>
          <p:cNvPr id="13" name="object 1">
            <a:extLst>
              <a:ext uri="{FF2B5EF4-FFF2-40B4-BE49-F238E27FC236}">
                <a16:creationId xmlns:a16="http://schemas.microsoft.com/office/drawing/2014/main" id="{CE3211C5-E347-7540-1FAF-8A9884331A64}"/>
              </a:ext>
            </a:extLst>
          </p:cNvPr>
          <p:cNvSpPr txBox="1">
            <a:spLocks noGrp="1"/>
          </p:cNvSpPr>
          <p:nvPr>
            <p:ph type="title" idx="4294967295"/>
          </p:nvPr>
        </p:nvSpPr>
        <p:spPr>
          <a:xfrm>
            <a:off x="428814" y="906502"/>
            <a:ext cx="6397436" cy="553998"/>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lang="en-GB" sz="1800" spc="-10" noProof="0" dirty="0"/>
              <a:t>Impact of long-term condition(s) (excluding cancer) on day-to-day activities tables</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5" name="ltc_impact_tbl_section14">
            <a:extLst>
              <a:ext uri="{FF2B5EF4-FFF2-40B4-BE49-F238E27FC236}">
                <a16:creationId xmlns:a16="http://schemas.microsoft.com/office/drawing/2014/main" id="{E9E2B19D-2855-F4D4-1A84-83B8AA490536}"/>
              </a:ext>
            </a:extLst>
          </p:cNvPr>
          <p:cNvGraphicFramePr>
            <a:graphicFrameLocks noGrp="1"/>
          </p:cNvGraphicFramePr>
          <p:nvPr>
            <p:extLst>
              <p:ext uri="{D42A27DB-BD31-4B8C-83A1-F6EECF244321}">
                <p14:modId xmlns:p14="http://schemas.microsoft.com/office/powerpoint/2010/main" val="1643689213"/>
              </p:ext>
            </p:extLst>
          </p:nvPr>
        </p:nvGraphicFramePr>
        <p:xfrm>
          <a:off x="429132" y="5509122"/>
          <a:ext cx="6772874" cy="1255147"/>
        </p:xfrm>
        <a:graphic>
          <a:graphicData uri="http://schemas.openxmlformats.org/drawingml/2006/table">
            <a:tbl>
              <a:tblPr firstRow="1" bandRow="1">
                <a:tableStyleId>{2D5ABB26-0587-4C30-8999-92F81FD0307C}</a:tableStyleId>
              </a:tblPr>
              <a:tblGrid>
                <a:gridCol w="3111947">
                  <a:extLst>
                    <a:ext uri="{9D8B030D-6E8A-4147-A177-3AD203B41FA5}">
                      <a16:colId xmlns:a16="http://schemas.microsoft.com/office/drawing/2014/main" val="20000"/>
                    </a:ext>
                  </a:extLst>
                </a:gridCol>
                <a:gridCol w="738929">
                  <a:extLst>
                    <a:ext uri="{9D8B030D-6E8A-4147-A177-3AD203B41FA5}">
                      <a16:colId xmlns:a16="http://schemas.microsoft.com/office/drawing/2014/main" val="20001"/>
                    </a:ext>
                  </a:extLst>
                </a:gridCol>
                <a:gridCol w="738929">
                  <a:extLst>
                    <a:ext uri="{9D8B030D-6E8A-4147-A177-3AD203B41FA5}">
                      <a16:colId xmlns:a16="http://schemas.microsoft.com/office/drawing/2014/main" val="20002"/>
                    </a:ext>
                  </a:extLst>
                </a:gridCol>
                <a:gridCol w="738929">
                  <a:extLst>
                    <a:ext uri="{9D8B030D-6E8A-4147-A177-3AD203B41FA5}">
                      <a16:colId xmlns:a16="http://schemas.microsoft.com/office/drawing/2014/main" val="4030236539"/>
                    </a:ext>
                  </a:extLst>
                </a:gridCol>
                <a:gridCol w="738929">
                  <a:extLst>
                    <a:ext uri="{9D8B030D-6E8A-4147-A177-3AD203B41FA5}">
                      <a16:colId xmlns:a16="http://schemas.microsoft.com/office/drawing/2014/main" val="1006311904"/>
                    </a:ext>
                  </a:extLst>
                </a:gridCol>
                <a:gridCol w="705211">
                  <a:extLst>
                    <a:ext uri="{9D8B030D-6E8A-4147-A177-3AD203B41FA5}">
                      <a16:colId xmlns:a16="http://schemas.microsoft.com/office/drawing/2014/main" val="20004"/>
                    </a:ext>
                  </a:extLst>
                </a:gridCol>
              </a:tblGrid>
              <a:tr h="191291">
                <a:tc gridSpan="6">
                  <a:txBody>
                    <a:bodyPr/>
                    <a:lstStyle/>
                    <a:p>
                      <a:pPr marL="27940">
                        <a:lnSpc>
                          <a:spcPts val="1180"/>
                        </a:lnSpc>
                        <a:tabLst>
                          <a:tab pos="4022725" algn="l"/>
                        </a:tabLst>
                      </a:pPr>
                      <a:r>
                        <a:rPr lang="en-GB" sz="1575" b="1" spc="-30" baseline="-7936" noProof="0" dirty="0">
                          <a:solidFill>
                            <a:srgbClr val="336E9F"/>
                          </a:solidFill>
                          <a:latin typeface="Arial" panose="020B0604020202020204" pitchFamily="34" charset="0"/>
                          <a:cs typeface="Arial" panose="020B0604020202020204" pitchFamily="34" charset="0"/>
                        </a:rPr>
                        <a:t>YOUR</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OVERALL</a:t>
                      </a:r>
                      <a:r>
                        <a:rPr lang="en-GB" sz="1575" b="1" spc="-60"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NHS</a:t>
                      </a:r>
                      <a:r>
                        <a:rPr lang="en-GB" sz="1575" b="1" spc="-52" baseline="-7936" noProof="0" dirty="0">
                          <a:solidFill>
                            <a:srgbClr val="336E9F"/>
                          </a:solidFill>
                          <a:latin typeface="Arial" panose="020B0604020202020204" pitchFamily="34" charset="0"/>
                          <a:cs typeface="Arial" panose="020B0604020202020204" pitchFamily="34" charset="0"/>
                        </a:rPr>
                        <a:t> </a:t>
                      </a:r>
                      <a:r>
                        <a:rPr lang="en-GB" sz="1575" b="1" spc="-30" baseline="-7936" noProof="0" dirty="0">
                          <a:solidFill>
                            <a:srgbClr val="336E9F"/>
                          </a:solidFill>
                          <a:latin typeface="Arial" panose="020B0604020202020204" pitchFamily="34" charset="0"/>
                          <a:cs typeface="Arial" panose="020B0604020202020204" pitchFamily="34" charset="0"/>
                        </a:rPr>
                        <a:t>CARE                                    </a:t>
                      </a:r>
                      <a:r>
                        <a:rPr lang="en-GB" sz="850" noProof="0" dirty="0">
                          <a:solidFill>
                            <a:schemeClr val="tx1"/>
                          </a:solidFill>
                          <a:latin typeface="Arial"/>
                          <a:ea typeface="+mn-ea"/>
                          <a:cs typeface="Arial"/>
                        </a:rPr>
                        <a:t>Impact of long-term condition(s) (excluding cancer) on day-to-day activities</a:t>
                      </a:r>
                      <a:endParaRPr lang="en-GB" sz="850" noProof="0" dirty="0">
                        <a:latin typeface="Arial" panose="020B0604020202020204" pitchFamily="34" charset="0"/>
                        <a:cs typeface="Arial" panose="020B0604020202020204" pitchFamily="34" charset="0"/>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51200">
                <a:tc>
                  <a:txBody>
                    <a:bodyPr/>
                    <a:lstStyle/>
                    <a:p>
                      <a:pPr>
                        <a:lnSpc>
                          <a:spcPct val="100000"/>
                        </a:lnSpc>
                      </a:pPr>
                      <a:endParaRPr lang="en-GB" sz="800"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186782">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Q56.</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The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whole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team</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worked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well</a:t>
                      </a:r>
                      <a:r>
                        <a:rPr lang="en-GB" sz="850" spc="-15"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together</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83%</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90%</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94%</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186782">
                <a:tc>
                  <a:txBody>
                    <a:bodyPr/>
                    <a:lstStyle/>
                    <a:p>
                      <a:pPr marL="27940">
                        <a:lnSpc>
                          <a:spcPct val="100000"/>
                        </a:lnSpc>
                        <a:spcBef>
                          <a:spcPts val="105"/>
                        </a:spcBef>
                      </a:pPr>
                      <a:r>
                        <a:rPr lang="en-GB" sz="850" noProof="0" dirty="0">
                          <a:latin typeface="Arial" panose="020B0604020202020204" pitchFamily="34" charset="0"/>
                          <a:cs typeface="Arial" panose="020B0604020202020204" pitchFamily="34" charset="0"/>
                        </a:rPr>
                        <a:t>Q57.</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Administration</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was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good</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or</a:t>
                      </a:r>
                      <a:r>
                        <a:rPr lang="en-GB" sz="850" spc="-20" noProof="0" dirty="0">
                          <a:latin typeface="Arial" panose="020B0604020202020204" pitchFamily="34" charset="0"/>
                          <a:cs typeface="Arial" panose="020B0604020202020204" pitchFamily="34" charset="0"/>
                        </a:rPr>
                        <a:t> good</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81%</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86%</a:t>
                      </a:r>
                      <a:endParaRPr lang="en-GB" sz="850" noProof="0" dirty="0">
                        <a:latin typeface="Arial" panose="020B0604020202020204" pitchFamily="34" charset="0"/>
                        <a:cs typeface="Arial" panose="020B0604020202020204" pitchFamily="34" charset="0"/>
                      </a:endParaRPr>
                    </a:p>
                  </a:txBody>
                  <a:tcPr marL="0" marR="0" marT="1333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93%</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105"/>
                        </a:spcBef>
                      </a:pPr>
                      <a:r>
                        <a:rPr lang="en-GB" sz="850" noProof="0">
                          <a:latin typeface="Arial" panose="020B0604020202020204" pitchFamily="34" charset="0"/>
                          <a:cs typeface="Arial" panose="020B0604020202020204" pitchFamily="34" charset="0"/>
                        </a:rPr>
                        <a:t>88%</a:t>
                      </a:r>
                      <a:endParaRPr lang="en-GB" sz="850" noProof="0" dirty="0">
                        <a:latin typeface="Arial" panose="020B0604020202020204" pitchFamily="34" charset="0"/>
                        <a:cs typeface="Arial" panose="020B0604020202020204" pitchFamily="34" charset="0"/>
                      </a:endParaRPr>
                    </a:p>
                  </a:txBody>
                  <a:tcPr marL="0" marR="0" marT="1333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269224">
                <a:tc>
                  <a:txBody>
                    <a:bodyPr/>
                    <a:lstStyle/>
                    <a:p>
                      <a:pPr marL="27940" marR="193675">
                        <a:lnSpc>
                          <a:spcPts val="860"/>
                        </a:lnSpc>
                        <a:spcBef>
                          <a:spcPts val="155"/>
                        </a:spcBef>
                      </a:pPr>
                      <a:r>
                        <a:rPr lang="en-GB" sz="850" noProof="0" dirty="0">
                          <a:latin typeface="Arial" panose="020B0604020202020204" pitchFamily="34" charset="0"/>
                          <a:cs typeface="Arial" panose="020B0604020202020204" pitchFamily="34" charset="0"/>
                        </a:rPr>
                        <a:t>Q58.</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Cancer</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research</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opportunities</a:t>
                      </a:r>
                      <a:r>
                        <a:rPr lang="en-GB" sz="850" spc="-3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were</a:t>
                      </a:r>
                      <a:r>
                        <a:rPr lang="en-GB" sz="850" spc="-3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discussed </a:t>
                      </a:r>
                      <a:r>
                        <a:rPr lang="en-GB" sz="850" noProof="0" dirty="0">
                          <a:latin typeface="Arial" panose="020B0604020202020204" pitchFamily="34" charset="0"/>
                          <a:cs typeface="Arial" panose="020B0604020202020204" pitchFamily="34" charset="0"/>
                        </a:rPr>
                        <a:t>with</a:t>
                      </a:r>
                      <a:r>
                        <a:rPr lang="en-GB" sz="850" spc="-20" noProof="0" dirty="0">
                          <a:latin typeface="Arial" panose="020B0604020202020204" pitchFamily="34" charset="0"/>
                          <a:cs typeface="Arial" panose="020B0604020202020204" pitchFamily="34" charset="0"/>
                        </a:rPr>
                        <a:t> </a:t>
                      </a:r>
                      <a:r>
                        <a:rPr lang="en-GB" sz="850" spc="-10" noProof="0" dirty="0">
                          <a:latin typeface="Arial" panose="020B0604020202020204" pitchFamily="34" charset="0"/>
                          <a:cs typeface="Arial" panose="020B0604020202020204" pitchFamily="34" charset="0"/>
                        </a:rPr>
                        <a:t>patient</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30%</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34%</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43%</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44%</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39%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4"/>
                  </a:ext>
                </a:extLst>
              </a:tr>
              <a:tr h="269868">
                <a:tc>
                  <a:txBody>
                    <a:bodyPr/>
                    <a:lstStyle/>
                    <a:p>
                      <a:pPr marL="27940" marR="89535">
                        <a:lnSpc>
                          <a:spcPts val="860"/>
                        </a:lnSpc>
                        <a:spcBef>
                          <a:spcPts val="155"/>
                        </a:spcBef>
                      </a:pPr>
                      <a:r>
                        <a:rPr lang="en-GB" sz="850" noProof="0" dirty="0">
                          <a:latin typeface="Arial" panose="020B0604020202020204" pitchFamily="34" charset="0"/>
                          <a:cs typeface="Arial" panose="020B0604020202020204" pitchFamily="34" charset="0"/>
                        </a:rPr>
                        <a:t>Q59.</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Patient's</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average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rating</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of</a:t>
                      </a:r>
                      <a:r>
                        <a:rPr lang="en-GB" sz="850" spc="-2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care</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scored</a:t>
                      </a:r>
                      <a:r>
                        <a:rPr lang="en-GB" sz="850" spc="-20"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from</a:t>
                      </a:r>
                      <a:r>
                        <a:rPr lang="en-GB" sz="850" spc="-20" noProof="0" dirty="0">
                          <a:latin typeface="Arial" panose="020B0604020202020204" pitchFamily="34" charset="0"/>
                          <a:cs typeface="Arial" panose="020B0604020202020204" pitchFamily="34" charset="0"/>
                        </a:rPr>
                        <a:t> very </a:t>
                      </a:r>
                      <a:r>
                        <a:rPr lang="en-GB" sz="850" noProof="0" dirty="0">
                          <a:latin typeface="Arial" panose="020B0604020202020204" pitchFamily="34" charset="0"/>
                          <a:cs typeface="Arial" panose="020B0604020202020204" pitchFamily="34" charset="0"/>
                        </a:rPr>
                        <a:t>poor</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to</a:t>
                      </a:r>
                      <a:r>
                        <a:rPr lang="en-GB" sz="850" spc="-15" noProof="0" dirty="0">
                          <a:latin typeface="Arial" panose="020B0604020202020204" pitchFamily="34" charset="0"/>
                          <a:cs typeface="Arial" panose="020B0604020202020204" pitchFamily="34" charset="0"/>
                        </a:rPr>
                        <a:t> </a:t>
                      </a:r>
                      <a:r>
                        <a:rPr lang="en-GB" sz="850" noProof="0" dirty="0">
                          <a:latin typeface="Arial" panose="020B0604020202020204" pitchFamily="34" charset="0"/>
                          <a:cs typeface="Arial" panose="020B0604020202020204" pitchFamily="34" charset="0"/>
                        </a:rPr>
                        <a:t>very</a:t>
                      </a:r>
                      <a:r>
                        <a:rPr lang="en-GB" sz="850" spc="-15" noProof="0" dirty="0">
                          <a:latin typeface="Arial" panose="020B0604020202020204" pitchFamily="34" charset="0"/>
                          <a:cs typeface="Arial" panose="020B0604020202020204" pitchFamily="34" charset="0"/>
                        </a:rPr>
                        <a:t> </a:t>
                      </a:r>
                      <a:r>
                        <a:rPr lang="en-GB" sz="850" spc="-20" noProof="0" dirty="0">
                          <a:latin typeface="Arial" panose="020B0604020202020204" pitchFamily="34" charset="0"/>
                          <a:cs typeface="Arial" panose="020B0604020202020204" pitchFamily="34" charset="0"/>
                        </a:rPr>
                        <a:t>good</a:t>
                      </a:r>
                      <a:endParaRPr lang="en-GB" sz="850" noProof="0" dirty="0">
                        <a:latin typeface="Arial" panose="020B0604020202020204" pitchFamily="34" charset="0"/>
                        <a:cs typeface="Arial" panose="020B0604020202020204" pitchFamily="34" charset="0"/>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8.7</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8.9</a:t>
                      </a:r>
                      <a:endParaRPr lang="en-GB" sz="850" noProof="0" dirty="0">
                        <a:latin typeface="Arial" panose="020B0604020202020204" pitchFamily="34" charset="0"/>
                        <a:cs typeface="Arial" panose="020B0604020202020204" pitchFamily="34" charset="0"/>
                      </a:endParaRPr>
                    </a:p>
                  </a:txBody>
                  <a:tcPr marL="0" marR="0" marT="5397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9.2</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9.1</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panose="020B0604020202020204" pitchFamily="34" charset="0"/>
                          <a:cs typeface="Arial" panose="020B0604020202020204" pitchFamily="34" charset="0"/>
                        </a:rPr>
                        <a:t>9</a:t>
                      </a:r>
                      <a:endParaRPr lang="en-GB" sz="850" noProof="0" dirty="0">
                        <a:latin typeface="Arial" panose="020B0604020202020204" pitchFamily="34" charset="0"/>
                        <a:cs typeface="Arial" panose="020B0604020202020204" pitchFamily="34" charset="0"/>
                      </a:endParaRPr>
                    </a:p>
                  </a:txBody>
                  <a:tcPr marL="0" marR="0" marT="5397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5"/>
                  </a:ext>
                </a:extLst>
              </a:tr>
            </a:tbl>
          </a:graphicData>
        </a:graphic>
      </p:graphicFrame>
      <p:graphicFrame>
        <p:nvGraphicFramePr>
          <p:cNvPr id="4" name="ltc_impact_tbl_section13">
            <a:extLst>
              <a:ext uri="{FF2B5EF4-FFF2-40B4-BE49-F238E27FC236}">
                <a16:creationId xmlns:a16="http://schemas.microsoft.com/office/drawing/2014/main" id="{E9286A71-A539-65EB-B550-EDD8AA2EA0BE}"/>
              </a:ext>
              <a:ext uri="{C183D7F6-B498-43B3-948B-1728B52AA6E4}">
                <adec:decorative xmlns:adec="http://schemas.microsoft.com/office/drawing/2017/decorative" val="0"/>
              </a:ext>
            </a:extLst>
          </p:cNvPr>
          <p:cNvGraphicFramePr>
            <a:graphicFrameLocks noGrp="1"/>
          </p:cNvGraphicFramePr>
          <p:nvPr>
            <p:extLst>
              <p:ext uri="{D42A27DB-BD31-4B8C-83A1-F6EECF244321}">
                <p14:modId xmlns:p14="http://schemas.microsoft.com/office/powerpoint/2010/main" val="484596951"/>
              </p:ext>
            </p:extLst>
          </p:nvPr>
        </p:nvGraphicFramePr>
        <p:xfrm>
          <a:off x="429132" y="3769762"/>
          <a:ext cx="6772875" cy="1462405"/>
        </p:xfrm>
        <a:graphic>
          <a:graphicData uri="http://schemas.openxmlformats.org/drawingml/2006/table">
            <a:tbl>
              <a:tblPr firstRow="1" bandRow="1">
                <a:tableStyleId>{2D5ABB26-0587-4C30-8999-92F81FD0307C}</a:tableStyleId>
              </a:tblPr>
              <a:tblGrid>
                <a:gridCol w="3119370">
                  <a:extLst>
                    <a:ext uri="{9D8B030D-6E8A-4147-A177-3AD203B41FA5}">
                      <a16:colId xmlns:a16="http://schemas.microsoft.com/office/drawing/2014/main" val="20000"/>
                    </a:ext>
                  </a:extLst>
                </a:gridCol>
                <a:gridCol w="730701">
                  <a:extLst>
                    <a:ext uri="{9D8B030D-6E8A-4147-A177-3AD203B41FA5}">
                      <a16:colId xmlns:a16="http://schemas.microsoft.com/office/drawing/2014/main" val="20001"/>
                    </a:ext>
                  </a:extLst>
                </a:gridCol>
                <a:gridCol w="730701">
                  <a:extLst>
                    <a:ext uri="{9D8B030D-6E8A-4147-A177-3AD203B41FA5}">
                      <a16:colId xmlns:a16="http://schemas.microsoft.com/office/drawing/2014/main" val="20002"/>
                    </a:ext>
                  </a:extLst>
                </a:gridCol>
                <a:gridCol w="730701">
                  <a:extLst>
                    <a:ext uri="{9D8B030D-6E8A-4147-A177-3AD203B41FA5}">
                      <a16:colId xmlns:a16="http://schemas.microsoft.com/office/drawing/2014/main" val="20003"/>
                    </a:ext>
                  </a:extLst>
                </a:gridCol>
                <a:gridCol w="730701">
                  <a:extLst>
                    <a:ext uri="{9D8B030D-6E8A-4147-A177-3AD203B41FA5}">
                      <a16:colId xmlns:a16="http://schemas.microsoft.com/office/drawing/2014/main" val="1550817804"/>
                    </a:ext>
                  </a:extLst>
                </a:gridCol>
                <a:gridCol w="730701">
                  <a:extLst>
                    <a:ext uri="{9D8B030D-6E8A-4147-A177-3AD203B41FA5}">
                      <a16:colId xmlns:a16="http://schemas.microsoft.com/office/drawing/2014/main" val="20004"/>
                    </a:ext>
                  </a:extLst>
                </a:gridCol>
              </a:tblGrid>
              <a:tr h="187960">
                <a:tc gridSpan="6">
                  <a:txBody>
                    <a:bodyPr/>
                    <a:lstStyle/>
                    <a:p>
                      <a:pPr marL="27940">
                        <a:lnSpc>
                          <a:spcPct val="100000"/>
                        </a:lnSpc>
                        <a:spcBef>
                          <a:spcPts val="45"/>
                        </a:spcBef>
                        <a:tabLst>
                          <a:tab pos="4022725" algn="l"/>
                        </a:tabLst>
                      </a:pPr>
                      <a:r>
                        <a:rPr lang="en-GB" sz="1050" b="1" spc="-20" noProof="0" dirty="0">
                          <a:solidFill>
                            <a:srgbClr val="336E9F"/>
                          </a:solidFill>
                          <a:latin typeface="Arial"/>
                          <a:cs typeface="Arial"/>
                        </a:rPr>
                        <a:t>LIVING</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WITH</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BEYOND</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CANCER                   </a:t>
                      </a:r>
                      <a:r>
                        <a:rPr lang="en-GB" sz="850" noProof="0" dirty="0">
                          <a:solidFill>
                            <a:schemeClr val="tx1"/>
                          </a:solidFill>
                          <a:latin typeface="Arial"/>
                          <a:ea typeface="+mn-ea"/>
                          <a:cs typeface="Arial"/>
                        </a:rPr>
                        <a:t>Impact of long-term condition(s) (excluding cancer) on day-to-day activities</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374650">
                <a:tc>
                  <a:txBody>
                    <a:bodyPr/>
                    <a:lstStyle/>
                    <a:p>
                      <a:pPr marL="27940" marR="85725">
                        <a:lnSpc>
                          <a:spcPts val="860"/>
                        </a:lnSpc>
                        <a:spcBef>
                          <a:spcPts val="155"/>
                        </a:spcBef>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get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30" noProof="0" dirty="0">
                          <a:latin typeface="Arial"/>
                          <a:cs typeface="Arial"/>
                        </a:rPr>
                        <a:t> </a:t>
                      </a:r>
                      <a:r>
                        <a:rPr lang="en-GB" sz="850" spc="-25" noProof="0" dirty="0">
                          <a:latin typeface="Arial"/>
                          <a:cs typeface="Arial"/>
                        </a:rPr>
                        <a:t>or </a:t>
                      </a:r>
                      <a:r>
                        <a:rPr lang="en-GB" sz="850" noProof="0" dirty="0">
                          <a:latin typeface="Arial"/>
                          <a:cs typeface="Arial"/>
                        </a:rPr>
                        <a:t>voluntary</a:t>
                      </a:r>
                      <a:r>
                        <a:rPr lang="en-GB" sz="850" spc="-35" noProof="0" dirty="0">
                          <a:latin typeface="Arial"/>
                          <a:cs typeface="Arial"/>
                        </a:rPr>
                        <a:t> </a:t>
                      </a:r>
                      <a:r>
                        <a:rPr lang="en-GB" sz="850" spc="-10" noProof="0" dirty="0">
                          <a:latin typeface="Arial"/>
                          <a:cs typeface="Arial"/>
                        </a:rPr>
                        <a:t>services</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38%</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30%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44%</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29%</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34%</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374650">
                <a:tc>
                  <a:txBody>
                    <a:bodyPr/>
                    <a:lstStyle/>
                    <a:p>
                      <a:pPr marL="27940" marR="91440">
                        <a:lnSpc>
                          <a:spcPts val="860"/>
                        </a:lnSpc>
                        <a:spcBef>
                          <a:spcPts val="155"/>
                        </a:spcBef>
                      </a:pPr>
                      <a:r>
                        <a:rPr lang="en-GB" sz="850" noProof="0" dirty="0">
                          <a:latin typeface="Arial"/>
                          <a:cs typeface="Arial"/>
                        </a:rPr>
                        <a:t>Q54.</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5" noProof="0" dirty="0">
                          <a:latin typeface="Arial"/>
                          <a:cs typeface="Arial"/>
                        </a:rPr>
                        <a:t> was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5"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spc="-25" noProof="0" dirty="0">
                          <a:latin typeface="Arial"/>
                          <a:cs typeface="Arial"/>
                        </a:rPr>
                        <a:t>the </a:t>
                      </a:r>
                      <a:r>
                        <a:rPr lang="en-GB" sz="850" noProof="0" dirty="0">
                          <a:latin typeface="Arial"/>
                          <a:cs typeface="Arial"/>
                        </a:rPr>
                        <a:t>follow</a:t>
                      </a:r>
                      <a:r>
                        <a:rPr lang="en-GB" sz="850" spc="-20"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spc="-10" noProof="0" dirty="0">
                          <a:latin typeface="Arial"/>
                          <a:cs typeface="Arial"/>
                        </a:rPr>
                        <a:t>appointment</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73%</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85%</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83%</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855"/>
                        </a:spcBef>
                      </a:pPr>
                      <a:r>
                        <a:rPr lang="en-GB" sz="850" noProof="0">
                          <a:latin typeface="Arial"/>
                          <a:cs typeface="Arial"/>
                        </a:rPr>
                        <a:t>81%</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3"/>
                  </a:ext>
                </a:extLst>
              </a:tr>
              <a:tr h="375285">
                <a:tc>
                  <a:txBody>
                    <a:bodyPr/>
                    <a:lstStyle/>
                    <a:p>
                      <a:pPr marL="27940" marR="301625" algn="just">
                        <a:lnSpc>
                          <a:spcPts val="860"/>
                        </a:lnSpc>
                        <a:spcBef>
                          <a:spcPts val="155"/>
                        </a:spcBef>
                      </a:pPr>
                      <a:r>
                        <a:rPr lang="en-GB" sz="850" noProof="0" dirty="0">
                          <a:latin typeface="Arial"/>
                          <a:cs typeface="Arial"/>
                        </a:rPr>
                        <a:t>Q55.</a:t>
                      </a:r>
                      <a:r>
                        <a:rPr lang="en-GB" sz="850" spc="-3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spc="-10" noProof="0" dirty="0">
                          <a:latin typeface="Arial"/>
                          <a:cs typeface="Arial"/>
                        </a:rPr>
                        <a:t>about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possibility</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spc="-25" noProof="0" dirty="0">
                          <a:latin typeface="Arial"/>
                          <a:cs typeface="Arial"/>
                        </a:rPr>
                        <a:t>or </a:t>
                      </a:r>
                      <a:r>
                        <a:rPr lang="en-GB" sz="850" spc="-10" noProof="0" dirty="0">
                          <a:latin typeface="Arial"/>
                          <a:cs typeface="Arial"/>
                        </a:rPr>
                        <a:t>spreading</a:t>
                      </a:r>
                      <a:endParaRPr lang="en-GB" sz="850" noProof="0" dirty="0">
                        <a:latin typeface="Arial"/>
                        <a:cs typeface="Arial"/>
                      </a:endParaRP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60%</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72%</a:t>
                      </a:r>
                      <a:endParaRPr lang="en-GB" sz="850" noProof="0" dirty="0">
                        <a:latin typeface="Arial"/>
                        <a:cs typeface="Arial"/>
                      </a:endParaRPr>
                    </a:p>
                  </a:txBody>
                  <a:tcPr marL="0" marR="0" marT="1085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68%</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855"/>
                        </a:spcBef>
                      </a:pPr>
                      <a:r>
                        <a:rPr lang="en-GB" sz="850" noProof="0">
                          <a:latin typeface="Arial"/>
                          <a:cs typeface="Arial"/>
                        </a:rPr>
                        <a:t>67%</a:t>
                      </a:r>
                      <a:endParaRPr lang="en-GB" sz="850" noProof="0" dirty="0">
                        <a:latin typeface="Arial"/>
                        <a:cs typeface="Arial"/>
                      </a:endParaRPr>
                    </a:p>
                  </a:txBody>
                  <a:tcPr marL="0" marR="0" marT="108585"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4"/>
                  </a:ext>
                </a:extLst>
              </a:tr>
            </a:tbl>
          </a:graphicData>
        </a:graphic>
      </p:graphicFrame>
      <p:graphicFrame>
        <p:nvGraphicFramePr>
          <p:cNvPr id="7" name="ltc_impact_tbl_section12">
            <a:extLst>
              <a:ext uri="{FF2B5EF4-FFF2-40B4-BE49-F238E27FC236}">
                <a16:creationId xmlns:a16="http://schemas.microsoft.com/office/drawing/2014/main" id="{0FF03CB3-1861-6304-1430-C9CA4BDA0021}"/>
              </a:ext>
            </a:extLst>
          </p:cNvPr>
          <p:cNvGraphicFramePr>
            <a:graphicFrameLocks noGrp="1"/>
          </p:cNvGraphicFramePr>
          <p:nvPr>
            <p:extLst>
              <p:ext uri="{D42A27DB-BD31-4B8C-83A1-F6EECF244321}">
                <p14:modId xmlns:p14="http://schemas.microsoft.com/office/powerpoint/2010/main" val="1228544056"/>
              </p:ext>
            </p:extLst>
          </p:nvPr>
        </p:nvGraphicFramePr>
        <p:xfrm>
          <a:off x="428863" y="2292927"/>
          <a:ext cx="6773143" cy="1189105"/>
        </p:xfrm>
        <a:graphic>
          <a:graphicData uri="http://schemas.openxmlformats.org/drawingml/2006/table">
            <a:tbl>
              <a:tblPr firstRow="1" bandRow="1">
                <a:tableStyleId>{2D5ABB26-0587-4C30-8999-92F81FD0307C}</a:tableStyleId>
              </a:tblPr>
              <a:tblGrid>
                <a:gridCol w="3116853">
                  <a:extLst>
                    <a:ext uri="{9D8B030D-6E8A-4147-A177-3AD203B41FA5}">
                      <a16:colId xmlns:a16="http://schemas.microsoft.com/office/drawing/2014/main" val="20000"/>
                    </a:ext>
                  </a:extLst>
                </a:gridCol>
                <a:gridCol w="731258">
                  <a:extLst>
                    <a:ext uri="{9D8B030D-6E8A-4147-A177-3AD203B41FA5}">
                      <a16:colId xmlns:a16="http://schemas.microsoft.com/office/drawing/2014/main" val="20001"/>
                    </a:ext>
                  </a:extLst>
                </a:gridCol>
                <a:gridCol w="731258">
                  <a:extLst>
                    <a:ext uri="{9D8B030D-6E8A-4147-A177-3AD203B41FA5}">
                      <a16:colId xmlns:a16="http://schemas.microsoft.com/office/drawing/2014/main" val="20002"/>
                    </a:ext>
                  </a:extLst>
                </a:gridCol>
                <a:gridCol w="731258">
                  <a:extLst>
                    <a:ext uri="{9D8B030D-6E8A-4147-A177-3AD203B41FA5}">
                      <a16:colId xmlns:a16="http://schemas.microsoft.com/office/drawing/2014/main" val="1551823053"/>
                    </a:ext>
                  </a:extLst>
                </a:gridCol>
                <a:gridCol w="731258">
                  <a:extLst>
                    <a:ext uri="{9D8B030D-6E8A-4147-A177-3AD203B41FA5}">
                      <a16:colId xmlns:a16="http://schemas.microsoft.com/office/drawing/2014/main" val="609933913"/>
                    </a:ext>
                  </a:extLst>
                </a:gridCol>
                <a:gridCol w="731258">
                  <a:extLst>
                    <a:ext uri="{9D8B030D-6E8A-4147-A177-3AD203B41FA5}">
                      <a16:colId xmlns:a16="http://schemas.microsoft.com/office/drawing/2014/main" val="20004"/>
                    </a:ext>
                  </a:extLst>
                </a:gridCol>
              </a:tblGrid>
              <a:tr h="187960">
                <a:tc gridSpan="6">
                  <a:txBody>
                    <a:bodyPr/>
                    <a:lstStyle/>
                    <a:p>
                      <a:pPr marL="27940">
                        <a:lnSpc>
                          <a:spcPts val="1180"/>
                        </a:lnSpc>
                        <a:tabLst>
                          <a:tab pos="4022725" algn="l"/>
                        </a:tabLst>
                      </a:pPr>
                      <a:r>
                        <a:rPr lang="en-GB" sz="1575" b="1" spc="-30" baseline="-7936" noProof="0" dirty="0">
                          <a:solidFill>
                            <a:srgbClr val="336E9F"/>
                          </a:solidFill>
                          <a:latin typeface="Arial"/>
                          <a:cs typeface="Arial"/>
                        </a:rPr>
                        <a:t>CARE</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FROM</a:t>
                      </a:r>
                      <a:r>
                        <a:rPr lang="en-GB" sz="1575" b="1" spc="-89" baseline="-7936" noProof="0" dirty="0">
                          <a:solidFill>
                            <a:srgbClr val="336E9F"/>
                          </a:solidFill>
                          <a:latin typeface="Arial"/>
                          <a:cs typeface="Arial"/>
                        </a:rPr>
                        <a:t> </a:t>
                      </a:r>
                      <a:r>
                        <a:rPr lang="en-GB" sz="1575" b="1" spc="-30" baseline="-7936" noProof="0" dirty="0">
                          <a:solidFill>
                            <a:srgbClr val="336E9F"/>
                          </a:solidFill>
                          <a:latin typeface="Arial"/>
                          <a:cs typeface="Arial"/>
                        </a:rPr>
                        <a:t>YOUR</a:t>
                      </a:r>
                      <a:r>
                        <a:rPr lang="en-GB" sz="1575" b="1" spc="-82" baseline="-7936" noProof="0" dirty="0">
                          <a:solidFill>
                            <a:srgbClr val="336E9F"/>
                          </a:solidFill>
                          <a:latin typeface="Arial"/>
                          <a:cs typeface="Arial"/>
                        </a:rPr>
                        <a:t> </a:t>
                      </a:r>
                      <a:r>
                        <a:rPr lang="en-GB" sz="1575" b="1" baseline="-7936" noProof="0" dirty="0">
                          <a:solidFill>
                            <a:srgbClr val="336E9F"/>
                          </a:solidFill>
                          <a:latin typeface="Arial"/>
                          <a:cs typeface="Arial"/>
                        </a:rPr>
                        <a:t>GP</a:t>
                      </a:r>
                      <a:r>
                        <a:rPr lang="en-GB" sz="1575" b="1" spc="-82" baseline="-7936" noProof="0" dirty="0">
                          <a:solidFill>
                            <a:srgbClr val="336E9F"/>
                          </a:solidFill>
                          <a:latin typeface="Arial"/>
                          <a:cs typeface="Arial"/>
                        </a:rPr>
                        <a:t> </a:t>
                      </a:r>
                      <a:r>
                        <a:rPr lang="en-GB" sz="1575" b="1" spc="-15" baseline="-7936" noProof="0" dirty="0">
                          <a:solidFill>
                            <a:srgbClr val="336E9F"/>
                          </a:solidFill>
                          <a:latin typeface="Arial"/>
                          <a:cs typeface="Arial"/>
                        </a:rPr>
                        <a:t>PRACTICE                        </a:t>
                      </a:r>
                      <a:r>
                        <a:rPr lang="en-GB" sz="850" noProof="0" dirty="0">
                          <a:solidFill>
                            <a:schemeClr val="tx1"/>
                          </a:solidFill>
                          <a:latin typeface="Arial"/>
                          <a:ea typeface="+mn-ea"/>
                          <a:cs typeface="Arial"/>
                        </a:rPr>
                        <a:t>Impact of long-term condition(s) (excluding cancer) on day-to-day activities</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hMerge="1">
                  <a:txBody>
                    <a:bodyPr/>
                    <a:lstStyle/>
                    <a:p>
                      <a:endParaRPr/>
                    </a:p>
                  </a:txBody>
                  <a:tcPr marL="0" marR="0" marT="0" marB="0"/>
                </a:tc>
                <a:tc hMerge="1">
                  <a:txBody>
                    <a:bodyPr/>
                    <a:lstStyle/>
                    <a:p>
                      <a:endParaRPr/>
                    </a:p>
                  </a:txBody>
                  <a:tcPr marL="0" marR="0" marT="0" marB="0"/>
                </a:tc>
                <a:tc hMerge="1">
                  <a:txBody>
                    <a:bodyPr/>
                    <a:lstStyle/>
                    <a:p>
                      <a:endParaRPr lang="en-GB"/>
                    </a:p>
                  </a:txBody>
                  <a:tcPr/>
                </a:tc>
                <a:tc hMerge="1">
                  <a:txBody>
                    <a:bodyPr/>
                    <a:lstStyle/>
                    <a:p>
                      <a:endParaRPr lang="en-GB"/>
                    </a:p>
                  </a:txBody>
                  <a:tcPr/>
                </a:tc>
                <a:tc hMerge="1">
                  <a:txBody>
                    <a:bodyPr/>
                    <a:lstStyle/>
                    <a:p>
                      <a:endParaRPr/>
                    </a:p>
                  </a:txBody>
                  <a:tcPr marL="0" marR="0" marT="0" marB="0">
                    <a:lnL w="6350" cap="flat" cmpd="sng" algn="ctr">
                      <a:solidFill>
                        <a:srgbClr val="939598"/>
                      </a:solidFill>
                      <a:prstDash val="solid"/>
                      <a:round/>
                      <a:headEnd type="none" w="med" len="med"/>
                      <a:tailEnd type="none" w="med" len="med"/>
                    </a:lnL>
                  </a:tcPr>
                </a:tc>
                <a:extLst>
                  <a:ext uri="{0D108BD9-81ED-4DB2-BD59-A6C34878D82A}">
                    <a16:rowId xmlns:a16="http://schemas.microsoft.com/office/drawing/2014/main" val="10000"/>
                  </a:ext>
                </a:extLst>
              </a:tr>
              <a:tr h="149860">
                <a:tc>
                  <a:txBody>
                    <a:bodyPr/>
                    <a:lstStyle/>
                    <a:p>
                      <a:pPr>
                        <a:lnSpc>
                          <a:spcPct val="100000"/>
                        </a:lnSpc>
                      </a:pPr>
                      <a:endParaRPr lang="en-GB" sz="800" noProof="0" dirty="0">
                        <a:latin typeface="Times New Roman"/>
                        <a:cs typeface="Times New Roman"/>
                      </a:endParaRPr>
                    </a:p>
                  </a:txBody>
                  <a:tcPr marL="0" marR="0" marT="0" marB="0">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lot</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spc="-25" noProof="0" dirty="0">
                          <a:latin typeface="Arial"/>
                          <a:cs typeface="Arial"/>
                        </a:rPr>
                        <a:t>A little</a:t>
                      </a:r>
                      <a:endParaRPr lang="en-GB" sz="850" noProof="0" dirty="0">
                        <a:latin typeface="Arial"/>
                        <a:cs typeface="Arial"/>
                      </a:endParaRPr>
                    </a:p>
                  </a:txBody>
                  <a:tcPr marL="0" marR="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ts val="990"/>
                        </a:lnSpc>
                      </a:pPr>
                      <a:r>
                        <a:rPr lang="en-GB" sz="850" noProof="0" dirty="0">
                          <a:latin typeface="Arial"/>
                          <a:cs typeface="Arial"/>
                        </a:rPr>
                        <a:t>Not at all</a:t>
                      </a: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spc="-10" noProof="0" dirty="0">
                          <a:latin typeface="Arial"/>
                          <a:cs typeface="Arial"/>
                        </a:rPr>
                        <a:t>Not</a:t>
                      </a:r>
                      <a:r>
                        <a:rPr lang="en-GB" sz="850" spc="-45" noProof="0" dirty="0">
                          <a:latin typeface="Arial"/>
                          <a:cs typeface="Arial"/>
                        </a:rPr>
                        <a:t> </a:t>
                      </a:r>
                      <a:r>
                        <a:rPr lang="en-GB" sz="850" spc="-10" noProof="0" dirty="0">
                          <a:latin typeface="Arial"/>
                          <a:cs typeface="Arial"/>
                        </a:rPr>
                        <a:t>given</a:t>
                      </a:r>
                      <a:endParaRPr lang="en-GB" sz="850"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ts val="990"/>
                        </a:lnSpc>
                      </a:pPr>
                      <a:r>
                        <a:rPr lang="en-GB" sz="850" b="1" spc="-25" noProof="0" dirty="0">
                          <a:latin typeface="Arial"/>
                          <a:cs typeface="Arial"/>
                        </a:rPr>
                        <a:t>All </a:t>
                      </a:r>
                      <a:r>
                        <a:rPr lang="en-GB" sz="800" noProof="0" dirty="0">
                          <a:latin typeface="Arial"/>
                          <a:cs typeface="Arial"/>
                        </a:rPr>
                        <a:t>†</a:t>
                      </a:r>
                      <a:endParaRPr lang="en-GB" sz="850" b="1" spc="-25" noProof="0" dirty="0">
                        <a:latin typeface="Arial"/>
                        <a:cs typeface="Arial"/>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chemeClr val="bg1">
                          <a:lumMod val="50000"/>
                        </a:schemeClr>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1"/>
                  </a:ext>
                </a:extLst>
              </a:tr>
              <a:tr h="374400">
                <a:tc>
                  <a:txBody>
                    <a:bodyPr/>
                    <a:lstStyle/>
                    <a:p>
                      <a:pPr marL="27940" marR="253365">
                        <a:lnSpc>
                          <a:spcPts val="860"/>
                        </a:lnSpc>
                        <a:spcBef>
                          <a:spcPts val="155"/>
                        </a:spcBef>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45%</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51%</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tc>
                  <a:txBody>
                    <a:bodyPr/>
                    <a:lstStyle/>
                    <a:p>
                      <a:pPr algn="ctr">
                        <a:lnSpc>
                          <a:spcPct val="100000"/>
                        </a:lnSpc>
                        <a:spcBef>
                          <a:spcPts val="425"/>
                        </a:spcBef>
                      </a:pPr>
                      <a:r>
                        <a:rPr lang="en-GB" sz="850" noProof="0">
                          <a:latin typeface="Arial"/>
                          <a:cs typeface="Arial"/>
                        </a:rPr>
                        <a:t>49%</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2"/>
                  </a:ext>
                </a:extLst>
              </a:tr>
              <a:tr h="266065">
                <a:tc>
                  <a:txBody>
                    <a:bodyPr/>
                    <a:lstStyle/>
                    <a:p>
                      <a:pPr marL="27940" marR="187960">
                        <a:lnSpc>
                          <a:spcPts val="860"/>
                        </a:lnSpc>
                        <a:spcBef>
                          <a:spcPts val="155"/>
                        </a:spcBef>
                      </a:pPr>
                      <a:r>
                        <a:rPr lang="en-GB" sz="850" noProof="0" dirty="0">
                          <a:latin typeface="Arial"/>
                          <a:cs typeface="Arial"/>
                        </a:rPr>
                        <a:t>Q52.</a:t>
                      </a:r>
                      <a:r>
                        <a:rPr lang="en-GB" sz="850" spc="-20"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a:txBody>
                  <a:tcPr marL="0" marR="0" marT="19685"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40%</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41%</a:t>
                      </a:r>
                      <a:endParaRPr lang="en-GB" sz="850" noProof="0" dirty="0">
                        <a:latin typeface="Arial"/>
                        <a:cs typeface="Arial"/>
                      </a:endParaRPr>
                    </a:p>
                  </a:txBody>
                  <a:tcPr marL="0" marR="0" marT="53975"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42%</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ctr">
                        <a:lnSpc>
                          <a:spcPct val="100000"/>
                        </a:lnSpc>
                        <a:spcBef>
                          <a:spcPts val="425"/>
                        </a:spcBef>
                      </a:pPr>
                      <a:r>
                        <a:rPr lang="en-GB" sz="850" noProof="0">
                          <a:latin typeface="Arial"/>
                          <a:cs typeface="Arial"/>
                        </a:rPr>
                        <a:t>43%</a:t>
                      </a:r>
                      <a:endParaRPr lang="en-GB" sz="850" noProof="0" dirty="0">
                        <a:latin typeface="Arial"/>
                        <a:cs typeface="Arial"/>
                      </a:endParaRPr>
                    </a:p>
                  </a:txBody>
                  <a:tcPr marL="0" marR="0" marT="53975"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0003"/>
                  </a:ext>
                </a:extLst>
              </a:tr>
            </a:tbl>
          </a:graphicData>
        </a:graphic>
      </p:graphicFrame>
      <p:sp>
        <p:nvSpPr>
          <p:cNvPr id="12" name="object 2">
            <a:extLst>
              <a:ext uri="{FF2B5EF4-FFF2-40B4-BE49-F238E27FC236}">
                <a16:creationId xmlns:a16="http://schemas.microsoft.com/office/drawing/2014/main" id="{B6F44365-80ED-1A5C-2605-C9D07EA658D4}"/>
              </a:ext>
              <a:ext uri="{C183D7F6-B498-43B3-948B-1728B52AA6E4}">
                <adec:decorative xmlns:adec="http://schemas.microsoft.com/office/drawing/2017/decorative" val="1"/>
              </a:ext>
            </a:extLst>
          </p:cNvPr>
          <p:cNvSpPr txBox="1"/>
          <p:nvPr/>
        </p:nvSpPr>
        <p:spPr>
          <a:xfrm>
            <a:off x="431989" y="1612900"/>
            <a:ext cx="6775200" cy="449729"/>
          </a:xfrm>
          <a:prstGeom prst="rect">
            <a:avLst/>
          </a:prstGeom>
          <a:ln w="6350">
            <a:solidFill>
              <a:schemeClr val="bg1">
                <a:lumMod val="75000"/>
              </a:schemeClr>
            </a:solidFill>
          </a:ln>
        </p:spPr>
        <p:txBody>
          <a:bodyPr vert="horz" wrap="square" lIns="0" tIns="36000" rIns="0" bIns="36000" rtlCol="0">
            <a:spAutoFit/>
          </a:bodyPr>
          <a:lstStyle/>
          <a:p>
            <a:pPr marL="97155" algn="l">
              <a:lnSpc>
                <a:spcPct val="100000"/>
              </a:lnSpc>
              <a:spcBef>
                <a:spcPts val="905"/>
              </a:spcBef>
              <a:tabLst>
                <a:tab pos="313055" algn="l"/>
              </a:tabLst>
            </a:pPr>
            <a:r>
              <a:rPr lang="en-GB" sz="850" spc="-50" noProof="0" dirty="0">
                <a:latin typeface="Arial"/>
                <a:cs typeface="Arial"/>
              </a:rPr>
              <a:t>*</a:t>
            </a:r>
            <a:r>
              <a:rPr lang="en-GB" sz="850" noProof="0" dirty="0">
                <a:latin typeface="Arial"/>
                <a:cs typeface="Arial"/>
              </a:rPr>
              <a:t>	Indicates</a:t>
            </a:r>
            <a:r>
              <a:rPr lang="en-GB" sz="850" spc="-20" noProof="0" dirty="0">
                <a:latin typeface="Arial"/>
                <a:cs typeface="Arial"/>
              </a:rPr>
              <a:t> </a:t>
            </a:r>
            <a:r>
              <a:rPr lang="en-GB" sz="850" noProof="0" dirty="0">
                <a:latin typeface="Arial"/>
                <a:cs typeface="Arial"/>
              </a:rPr>
              <a:t>where</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score</a:t>
            </a:r>
            <a:r>
              <a:rPr lang="en-GB" sz="850" spc="-20" noProof="0" dirty="0">
                <a:latin typeface="Arial"/>
                <a:cs typeface="Arial"/>
              </a:rPr>
              <a:t> </a:t>
            </a:r>
            <a:r>
              <a:rPr lang="en-GB" sz="850" noProof="0" dirty="0">
                <a:latin typeface="Arial"/>
                <a:cs typeface="Arial"/>
              </a:rPr>
              <a:t>is</a:t>
            </a:r>
            <a:r>
              <a:rPr lang="en-GB" sz="850" spc="-20" noProof="0" dirty="0">
                <a:latin typeface="Arial"/>
                <a:cs typeface="Arial"/>
              </a:rPr>
              <a:t> </a:t>
            </a:r>
            <a:r>
              <a:rPr lang="en-GB" sz="850" noProof="0" dirty="0">
                <a:latin typeface="Arial"/>
                <a:cs typeface="Arial"/>
              </a:rPr>
              <a:t>not</a:t>
            </a:r>
            <a:r>
              <a:rPr lang="en-GB" sz="850" spc="-15" noProof="0" dirty="0">
                <a:latin typeface="Arial"/>
                <a:cs typeface="Arial"/>
              </a:rPr>
              <a:t> </a:t>
            </a:r>
            <a:r>
              <a:rPr lang="en-GB" sz="850" noProof="0" dirty="0">
                <a:latin typeface="Arial"/>
                <a:cs typeface="Arial"/>
              </a:rPr>
              <a:t>available</a:t>
            </a:r>
            <a:r>
              <a:rPr lang="en-GB" sz="850" spc="-20" noProof="0" dirty="0">
                <a:latin typeface="Arial"/>
                <a:cs typeface="Arial"/>
              </a:rPr>
              <a:t> </a:t>
            </a:r>
            <a:r>
              <a:rPr lang="en-GB" sz="850" noProof="0" dirty="0">
                <a:latin typeface="Arial"/>
                <a:cs typeface="Arial"/>
              </a:rPr>
              <a:t>due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suppression</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low</a:t>
            </a:r>
            <a:r>
              <a:rPr lang="en-GB" sz="850" spc="-20" noProof="0" dirty="0">
                <a:latin typeface="Arial"/>
                <a:cs typeface="Arial"/>
              </a:rPr>
              <a:t> </a:t>
            </a:r>
            <a:r>
              <a:rPr lang="en-GB" sz="850" noProof="0" dirty="0">
                <a:latin typeface="Arial"/>
                <a:cs typeface="Arial"/>
              </a:rPr>
              <a:t>base</a:t>
            </a:r>
            <a:r>
              <a:rPr lang="en-GB" sz="850" spc="-15" noProof="0" dirty="0">
                <a:latin typeface="Arial"/>
                <a:cs typeface="Arial"/>
              </a:rPr>
              <a:t> </a:t>
            </a:r>
            <a:r>
              <a:rPr lang="en-GB" sz="850" spc="-10" noProof="0" dirty="0">
                <a:latin typeface="Arial"/>
                <a:cs typeface="Arial"/>
              </a:rPr>
              <a:t>size</a:t>
            </a:r>
            <a:r>
              <a:rPr lang="en-GB" sz="800" spc="-10" noProof="0" dirty="0">
                <a:latin typeface="Arial"/>
                <a:cs typeface="Arial"/>
              </a:rPr>
              <a:t>.</a:t>
            </a:r>
          </a:p>
          <a:p>
            <a:pPr marL="97155" algn="l">
              <a:lnSpc>
                <a:spcPct val="100000"/>
              </a:lnSpc>
              <a:tabLst>
                <a:tab pos="313055" algn="l"/>
              </a:tabLst>
            </a:pPr>
            <a:r>
              <a:rPr lang="en-GB" sz="800" noProof="0" dirty="0">
                <a:latin typeface="Arial"/>
                <a:cs typeface="Arial"/>
              </a:rPr>
              <a:t>†	Please note: the ‘All’ column shows the overall score including all cases within the organisation. The impact of long-term condition(s) (excluding cancer) on day-to-day activities breakdown is based on a routed question, so figures may not align.</a:t>
            </a:r>
          </a:p>
        </p:txBody>
      </p:sp>
      <p:sp>
        <p:nvSpPr>
          <p:cNvPr id="2" name="txt_org_name">
            <a:extLst>
              <a:ext uri="{FF2B5EF4-FFF2-40B4-BE49-F238E27FC236}">
                <a16:creationId xmlns:a16="http://schemas.microsoft.com/office/drawing/2014/main" id="{9F745490-0681-B619-674E-88E5D6866C8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1" name="txt_survey">
            <a:extLst>
              <a:ext uri="{FF2B5EF4-FFF2-40B4-BE49-F238E27FC236}">
                <a16:creationId xmlns:a16="http://schemas.microsoft.com/office/drawing/2014/main" id="{61BCF8BC-EAAB-1937-CD7F-155E6A61B71B}"/>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BD9FB6EF-B91A-66C0-F6F9-FD17D853A587}"/>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9" name="object 4">
              <a:hlinkClick r:id="rId2" action="ppaction://hlinksldjump"/>
              <a:extLst>
                <a:ext uri="{FF2B5EF4-FFF2-40B4-BE49-F238E27FC236}">
                  <a16:creationId xmlns:a16="http://schemas.microsoft.com/office/drawing/2014/main" id="{7F4C5DFB-EF60-1BEB-95EA-DF2773EB862D}"/>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0" name="object 3">
              <a:hlinkClick r:id="rId2" action="ppaction://hlinksldjump"/>
              <a:extLst>
                <a:ext uri="{FF2B5EF4-FFF2-40B4-BE49-F238E27FC236}">
                  <a16:creationId xmlns:a16="http://schemas.microsoft.com/office/drawing/2014/main" id="{9025CCDF-5ABF-4306-21ED-24B63EB6B5A2}"/>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21703103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BB0012-ABB0-44C8-37D7-4B92385EA794}"/>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4BDCEC12-3F2C-6A93-A862-90BD105F6A6A}"/>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56</a:t>
            </a:fld>
            <a:endParaRPr lang="en-GB" spc="-25" noProof="0" dirty="0"/>
          </a:p>
        </p:txBody>
      </p:sp>
      <p:sp>
        <p:nvSpPr>
          <p:cNvPr id="51" name="object 1">
            <a:extLst>
              <a:ext uri="{FF2B5EF4-FFF2-40B4-BE49-F238E27FC236}">
                <a16:creationId xmlns:a16="http://schemas.microsoft.com/office/drawing/2014/main" id="{45698FF1-C161-91FD-F2B9-D5F44ED1F78C}"/>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21" name="object 5">
            <a:extLst>
              <a:ext uri="{FF2B5EF4-FFF2-40B4-BE49-F238E27FC236}">
                <a16:creationId xmlns:a16="http://schemas.microsoft.com/office/drawing/2014/main" id="{3252A674-7DF3-5A8C-E95C-53F68E0F4C67}"/>
              </a:ext>
              <a:ext uri="{C183D7F6-B498-43B3-948B-1728B52AA6E4}">
                <adec:decorative xmlns:adec="http://schemas.microsoft.com/office/drawing/2017/decorative" val="1"/>
              </a:ext>
            </a:extLst>
          </p:cNvPr>
          <p:cNvSpPr txBox="1"/>
          <p:nvPr/>
        </p:nvSpPr>
        <p:spPr>
          <a:xfrm>
            <a:off x="3035267" y="1183178"/>
            <a:ext cx="1344993"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67" name="object 4">
            <a:extLst>
              <a:ext uri="{FF2B5EF4-FFF2-40B4-BE49-F238E27FC236}">
                <a16:creationId xmlns:a16="http://schemas.microsoft.com/office/drawing/2014/main" id="{7E4783E5-CAE2-9CA3-DFCC-742276826F2C}"/>
              </a:ext>
              <a:ext uri="{C183D7F6-B498-43B3-948B-1728B52AA6E4}">
                <adec:decorative xmlns:adec="http://schemas.microsoft.com/office/drawing/2017/decorative" val="1"/>
              </a:ext>
            </a:extLst>
          </p:cNvPr>
          <p:cNvSpPr txBox="1"/>
          <p:nvPr/>
        </p:nvSpPr>
        <p:spPr>
          <a:xfrm>
            <a:off x="425450" y="1502814"/>
            <a:ext cx="1677379"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64" name="object 3">
            <a:extLst>
              <a:ext uri="{FF2B5EF4-FFF2-40B4-BE49-F238E27FC236}">
                <a16:creationId xmlns:a16="http://schemas.microsoft.com/office/drawing/2014/main" id="{DA1C6C0B-7259-1A76-D963-69181F691ABA}"/>
              </a:ext>
              <a:ext uri="{C183D7F6-B498-43B3-948B-1728B52AA6E4}">
                <adec:decorative xmlns:adec="http://schemas.microsoft.com/office/drawing/2017/decorative" val="1"/>
              </a:ext>
            </a:extLst>
          </p:cNvPr>
          <p:cNvSpPr txBox="1"/>
          <p:nvPr/>
        </p:nvSpPr>
        <p:spPr>
          <a:xfrm>
            <a:off x="509387" y="1190787"/>
            <a:ext cx="2489115"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65" name="object 2">
            <a:extLst>
              <a:ext uri="{FF2B5EF4-FFF2-40B4-BE49-F238E27FC236}">
                <a16:creationId xmlns:a16="http://schemas.microsoft.com/office/drawing/2014/main" id="{C6248AAF-CECE-354D-CCA6-6D517E53315F}"/>
              </a:ext>
              <a:ext uri="{C183D7F6-B498-43B3-948B-1728B52AA6E4}">
                <adec:decorative xmlns:adec="http://schemas.microsoft.com/office/drawing/2017/decorative" val="1"/>
              </a:ext>
            </a:extLst>
          </p:cNvPr>
          <p:cNvSpPr/>
          <p:nvPr/>
        </p:nvSpPr>
        <p:spPr>
          <a:xfrm>
            <a:off x="428961" y="1155700"/>
            <a:ext cx="6696074"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sp>
        <p:nvSpPr>
          <p:cNvPr id="23" name="object 6">
            <a:extLst>
              <a:ext uri="{FF2B5EF4-FFF2-40B4-BE49-F238E27FC236}">
                <a16:creationId xmlns:a16="http://schemas.microsoft.com/office/drawing/2014/main" id="{2EBF97D0-E482-23B2-0862-B8F45538B8B8}"/>
              </a:ext>
            </a:extLst>
          </p:cNvPr>
          <p:cNvSpPr txBox="1"/>
          <p:nvPr/>
        </p:nvSpPr>
        <p:spPr>
          <a:xfrm>
            <a:off x="435050" y="1859086"/>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kumimoji="0" lang="en-GB" sz="1050" b="1" i="0" u="none" strike="noStrike" kern="0" cap="none" spc="-20" normalizeH="0" baseline="0" noProof="0" dirty="0">
                <a:ln>
                  <a:noFill/>
                </a:ln>
                <a:solidFill>
                  <a:srgbClr val="336E9F"/>
                </a:solidFill>
                <a:effectLst/>
                <a:uLnTx/>
                <a:uFillTx/>
                <a:latin typeface="Arial"/>
                <a:cs typeface="Arial"/>
              </a:rPr>
              <a:t>SUPPORT</a:t>
            </a:r>
            <a:r>
              <a:rPr kumimoji="0" lang="en-GB" sz="1050" b="1" i="0" u="none" strike="noStrike" kern="0" cap="none" spc="-50" normalizeH="0" baseline="0" noProof="0" dirty="0">
                <a:ln>
                  <a:noFill/>
                </a:ln>
                <a:solidFill>
                  <a:srgbClr val="336E9F"/>
                </a:solidFill>
                <a:effectLst/>
                <a:uLnTx/>
                <a:uFillTx/>
                <a:latin typeface="Arial"/>
                <a:cs typeface="Arial"/>
              </a:rPr>
              <a:t> </a:t>
            </a:r>
            <a:r>
              <a:rPr kumimoji="0" lang="en-GB" sz="1050" b="1" i="0" u="none" strike="noStrike" kern="0" cap="none" spc="-10" normalizeH="0" baseline="0" noProof="0" dirty="0">
                <a:ln>
                  <a:noFill/>
                </a:ln>
                <a:solidFill>
                  <a:srgbClr val="336E9F"/>
                </a:solidFill>
                <a:effectLst/>
                <a:uLnTx/>
                <a:uFillTx/>
                <a:latin typeface="Arial"/>
                <a:cs typeface="Arial"/>
              </a:rPr>
              <a:t>FROM</a:t>
            </a:r>
            <a:r>
              <a:rPr kumimoji="0" lang="en-GB" sz="1050" b="1" i="0" u="none" strike="noStrike" kern="0" cap="none" spc="-50" normalizeH="0" baseline="0" noProof="0" dirty="0">
                <a:ln>
                  <a:noFill/>
                </a:ln>
                <a:solidFill>
                  <a:srgbClr val="336E9F"/>
                </a:solidFill>
                <a:effectLst/>
                <a:uLnTx/>
                <a:uFillTx/>
                <a:latin typeface="Arial"/>
                <a:cs typeface="Arial"/>
              </a:rPr>
              <a:t> </a:t>
            </a:r>
            <a:r>
              <a:rPr kumimoji="0" lang="en-GB" sz="1050" b="1" i="0" u="none" strike="noStrike" kern="0" cap="none" spc="-20" normalizeH="0" baseline="0" noProof="0" dirty="0">
                <a:ln>
                  <a:noFill/>
                </a:ln>
                <a:solidFill>
                  <a:srgbClr val="336E9F"/>
                </a:solidFill>
                <a:effectLst/>
                <a:uLnTx/>
                <a:uFillTx/>
                <a:latin typeface="Arial"/>
                <a:cs typeface="Arial"/>
              </a:rPr>
              <a:t>YOUR</a:t>
            </a:r>
            <a:r>
              <a:rPr kumimoji="0" lang="en-GB" sz="1050" b="1" i="0" u="none" strike="noStrike" kern="0" cap="none" spc="-45" normalizeH="0" baseline="0" noProof="0" dirty="0">
                <a:ln>
                  <a:noFill/>
                </a:ln>
                <a:solidFill>
                  <a:srgbClr val="336E9F"/>
                </a:solidFill>
                <a:effectLst/>
                <a:uLnTx/>
                <a:uFillTx/>
                <a:latin typeface="Arial"/>
                <a:cs typeface="Arial"/>
              </a:rPr>
              <a:t> </a:t>
            </a:r>
            <a:r>
              <a:rPr kumimoji="0" lang="en-GB" sz="1050" b="1" i="0" u="none" strike="noStrike" kern="0" cap="none" spc="0" normalizeH="0" baseline="0" noProof="0" dirty="0">
                <a:ln>
                  <a:noFill/>
                </a:ln>
                <a:solidFill>
                  <a:srgbClr val="336E9F"/>
                </a:solidFill>
                <a:effectLst/>
                <a:uLnTx/>
                <a:uFillTx/>
                <a:latin typeface="Arial"/>
                <a:cs typeface="Arial"/>
              </a:rPr>
              <a:t>GP</a:t>
            </a:r>
            <a:r>
              <a:rPr kumimoji="0" lang="en-GB" sz="1050" b="1" i="0" u="none" strike="noStrike" kern="0" cap="none" spc="-50" normalizeH="0" baseline="0" noProof="0" dirty="0">
                <a:ln>
                  <a:noFill/>
                </a:ln>
                <a:solidFill>
                  <a:srgbClr val="336E9F"/>
                </a:solidFill>
                <a:effectLst/>
                <a:uLnTx/>
                <a:uFillTx/>
                <a:latin typeface="Arial"/>
                <a:cs typeface="Arial"/>
              </a:rPr>
              <a:t> </a:t>
            </a:r>
            <a:r>
              <a:rPr kumimoji="0" lang="en-GB" sz="1050" b="1" i="0" u="none" strike="noStrike" kern="0" cap="none" spc="-10" normalizeH="0" baseline="0" noProof="0" dirty="0">
                <a:ln>
                  <a:noFill/>
                </a:ln>
                <a:solidFill>
                  <a:srgbClr val="336E9F"/>
                </a:solidFill>
                <a:effectLst/>
                <a:uLnTx/>
                <a:uFillTx/>
                <a:latin typeface="Arial"/>
                <a:cs typeface="Arial"/>
              </a:rPr>
              <a:t>PRACTICE</a:t>
            </a:r>
            <a:endParaRPr kumimoji="0" lang="en-GB" sz="1050" b="0" i="0" u="none" strike="noStrike" kern="0" cap="none" spc="0" normalizeH="0" baseline="0" noProof="0" dirty="0">
              <a:ln>
                <a:noFill/>
              </a:ln>
              <a:solidFill>
                <a:sysClr val="windowText" lastClr="000000"/>
              </a:solidFill>
              <a:effectLst/>
              <a:uLnTx/>
              <a:uFillTx/>
              <a:latin typeface="Arial"/>
              <a:cs typeface="Arial"/>
            </a:endParaRPr>
          </a:p>
        </p:txBody>
      </p:sp>
      <p:sp>
        <p:nvSpPr>
          <p:cNvPr id="27" name="text_q02">
            <a:extLst>
              <a:ext uri="{FF2B5EF4-FFF2-40B4-BE49-F238E27FC236}">
                <a16:creationId xmlns:a16="http://schemas.microsoft.com/office/drawing/2014/main" id="{C3F16D88-C384-5BAB-2F7F-8DAF6807F2B7}"/>
              </a:ext>
            </a:extLst>
          </p:cNvPr>
          <p:cNvSpPr txBox="1"/>
          <p:nvPr/>
        </p:nvSpPr>
        <p:spPr>
          <a:xfrm>
            <a:off x="476781" y="1957300"/>
            <a:ext cx="6595390" cy="218008"/>
          </a:xfrm>
          <a:prstGeom prst="rect">
            <a:avLst/>
          </a:prstGeom>
        </p:spPr>
        <p:txBody>
          <a:bodyPr vert="horz" wrap="square" lIns="0" tIns="86360" rIns="0" bIns="0" rtlCol="0" anchor="ctr">
            <a:spAutoFit/>
          </a:bodyPr>
          <a:lstStyle/>
          <a:p>
            <a:pPr marL="12700" marR="0" lvl="0" indent="0" algn="l"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Q2.</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only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spoke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to</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primary</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care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professional</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once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or</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twice</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before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cancer</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diagnosis</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39" name="text_q03">
            <a:extLst>
              <a:ext uri="{FF2B5EF4-FFF2-40B4-BE49-F238E27FC236}">
                <a16:creationId xmlns:a16="http://schemas.microsoft.com/office/drawing/2014/main" id="{A6274D00-47E7-8C10-E62C-FAD9E64BCB15}"/>
              </a:ext>
            </a:extLst>
          </p:cNvPr>
          <p:cNvSpPr txBox="1"/>
          <p:nvPr/>
        </p:nvSpPr>
        <p:spPr>
          <a:xfrm>
            <a:off x="483860" y="3619357"/>
            <a:ext cx="4321175" cy="423193"/>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Q3.</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Referral</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for</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diagnosis</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was</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explained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in</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could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completely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understand</a:t>
            </a:r>
            <a:endParaRPr kumimoji="0" lang="en-GB" sz="750" b="0" i="0" u="none" strike="noStrike" kern="0" cap="none" spc="0" normalizeH="0" baseline="0" noProof="0" dirty="0">
              <a:ln>
                <a:noFill/>
              </a:ln>
              <a:solidFill>
                <a:sysClr val="windowText" lastClr="000000"/>
              </a:solidFill>
              <a:effectLst/>
              <a:uLnTx/>
              <a:uFillTx/>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54" name="object 9">
            <a:extLst>
              <a:ext uri="{FF2B5EF4-FFF2-40B4-BE49-F238E27FC236}">
                <a16:creationId xmlns:a16="http://schemas.microsoft.com/office/drawing/2014/main" id="{9547FA48-FED3-821D-09BF-25A4AF487A18}"/>
              </a:ext>
            </a:extLst>
          </p:cNvPr>
          <p:cNvSpPr txBox="1"/>
          <p:nvPr/>
        </p:nvSpPr>
        <p:spPr>
          <a:xfrm>
            <a:off x="435050" y="5300875"/>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kumimoji="0" lang="en-GB" sz="1050" b="1" i="0" u="none" strike="noStrike" kern="0" cap="none" spc="-20" normalizeH="0" baseline="0" noProof="0" dirty="0">
                <a:ln>
                  <a:noFill/>
                </a:ln>
                <a:solidFill>
                  <a:srgbClr val="336E9F"/>
                </a:solidFill>
                <a:effectLst/>
                <a:uLnTx/>
                <a:uFillTx/>
                <a:latin typeface="Arial"/>
                <a:cs typeface="Arial"/>
              </a:rPr>
              <a:t>DIAGNOSTIC </a:t>
            </a:r>
            <a:r>
              <a:rPr kumimoji="0" lang="en-GB" sz="1050" b="1" i="0" u="none" strike="noStrike" kern="0" cap="none" spc="-10" normalizeH="0" baseline="0" noProof="0" dirty="0">
                <a:ln>
                  <a:noFill/>
                </a:ln>
                <a:solidFill>
                  <a:srgbClr val="336E9F"/>
                </a:solidFill>
                <a:effectLst/>
                <a:uLnTx/>
                <a:uFillTx/>
                <a:latin typeface="Arial"/>
                <a:cs typeface="Arial"/>
              </a:rPr>
              <a:t>TESTS</a:t>
            </a:r>
            <a:endParaRPr kumimoji="0" lang="en-GB" sz="1050" b="0" i="0" u="none" strike="noStrike" kern="0" cap="none" spc="0" normalizeH="0" baseline="0" noProof="0" dirty="0">
              <a:ln>
                <a:noFill/>
              </a:ln>
              <a:solidFill>
                <a:sysClr val="windowText" lastClr="000000"/>
              </a:solidFill>
              <a:effectLst/>
              <a:uLnTx/>
              <a:uFillTx/>
              <a:latin typeface="Arial"/>
              <a:cs typeface="Arial"/>
            </a:endParaRPr>
          </a:p>
        </p:txBody>
      </p:sp>
      <p:grpSp>
        <p:nvGrpSpPr>
          <p:cNvPr id="12" name="Group 11">
            <a:extLst>
              <a:ext uri="{FF2B5EF4-FFF2-40B4-BE49-F238E27FC236}">
                <a16:creationId xmlns:a16="http://schemas.microsoft.com/office/drawing/2014/main" id="{B732AC87-A94F-C48C-D679-9D723D2DF1CA}"/>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8" name="object 4">
              <a:hlinkClick r:id="rId2" action="ppaction://hlinksldjump"/>
              <a:extLst>
                <a:ext uri="{FF2B5EF4-FFF2-40B4-BE49-F238E27FC236}">
                  <a16:creationId xmlns:a16="http://schemas.microsoft.com/office/drawing/2014/main" id="{DA5B9F4C-F790-10B5-0865-805501E54906}"/>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0" name="object 3">
              <a:hlinkClick r:id="rId2" action="ppaction://hlinksldjump"/>
              <a:extLst>
                <a:ext uri="{FF2B5EF4-FFF2-40B4-BE49-F238E27FC236}">
                  <a16:creationId xmlns:a16="http://schemas.microsoft.com/office/drawing/2014/main" id="{67F82EFB-EB99-9041-7EC1-AAF163B018F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59" name="text_q05">
            <a:extLst>
              <a:ext uri="{FF2B5EF4-FFF2-40B4-BE49-F238E27FC236}">
                <a16:creationId xmlns:a16="http://schemas.microsoft.com/office/drawing/2014/main" id="{0DF17C94-5792-E3D2-E69B-9AE16DC8BD48}"/>
              </a:ext>
            </a:extLst>
          </p:cNvPr>
          <p:cNvSpPr txBox="1"/>
          <p:nvPr/>
        </p:nvSpPr>
        <p:spPr>
          <a:xfrm>
            <a:off x="501650" y="5412060"/>
            <a:ext cx="4027486"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Q5.</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received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all</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information</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needed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about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diagnostic</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test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in</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advance</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100" name="text_q06">
            <a:extLst>
              <a:ext uri="{FF2B5EF4-FFF2-40B4-BE49-F238E27FC236}">
                <a16:creationId xmlns:a16="http://schemas.microsoft.com/office/drawing/2014/main" id="{626911E8-D65B-E8C4-61C3-3E5EAEF2D19C}"/>
              </a:ext>
            </a:extLst>
          </p:cNvPr>
          <p:cNvSpPr txBox="1"/>
          <p:nvPr/>
        </p:nvSpPr>
        <p:spPr>
          <a:xfrm>
            <a:off x="502181" y="7056986"/>
            <a:ext cx="663709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Q6.</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Diagnostic test staff appeared to completely have all the information they needed about the patient </a:t>
            </a:r>
          </a:p>
        </p:txBody>
      </p:sp>
      <p:sp>
        <p:nvSpPr>
          <p:cNvPr id="111" name="text_q07">
            <a:extLst>
              <a:ext uri="{FF2B5EF4-FFF2-40B4-BE49-F238E27FC236}">
                <a16:creationId xmlns:a16="http://schemas.microsoft.com/office/drawing/2014/main" id="{6201CFB0-E3D3-D2EE-7E04-6E9000C23F34}"/>
              </a:ext>
              <a:ext uri="{C183D7F6-B498-43B3-948B-1728B52AA6E4}">
                <adec:decorative xmlns:adec="http://schemas.microsoft.com/office/drawing/2017/decorative" val="0"/>
              </a:ext>
            </a:extLst>
          </p:cNvPr>
          <p:cNvSpPr txBox="1"/>
          <p:nvPr/>
        </p:nvSpPr>
        <p:spPr>
          <a:xfrm>
            <a:off x="497020" y="8699500"/>
            <a:ext cx="4032116"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Q7. Patient felt the length of time waiting for diagnostic test results was about right</a:t>
            </a:r>
            <a:endParaRPr kumimoji="0" lang="en-GB" sz="850" b="0" i="0" u="none" strike="noStrike" kern="0" cap="none" spc="0" normalizeH="0" baseline="0" noProof="0" dirty="0">
              <a:ln>
                <a:noFill/>
              </a:ln>
              <a:solidFill>
                <a:sysClr val="windowText" lastClr="000000"/>
              </a:solidFill>
              <a:effectLst/>
              <a:highlight>
                <a:srgbClr val="FFFF00"/>
              </a:highlight>
              <a:uLnTx/>
              <a:uFillTx/>
              <a:latin typeface="Arial"/>
              <a:cs typeface="Arial"/>
            </a:endParaRPr>
          </a:p>
        </p:txBody>
      </p:sp>
      <p:graphicFrame>
        <p:nvGraphicFramePr>
          <p:cNvPr id="24" name="his_years_q07">
            <a:extLst>
              <a:ext uri="{FF2B5EF4-FFF2-40B4-BE49-F238E27FC236}">
                <a16:creationId xmlns:a16="http://schemas.microsoft.com/office/drawing/2014/main" id="{38B8D9E3-FEAE-9C38-76D9-D6896E61674E}"/>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148242964"/>
              </p:ext>
            </p:extLst>
          </p:nvPr>
        </p:nvGraphicFramePr>
        <p:xfrm>
          <a:off x="1411929" y="9975087"/>
          <a:ext cx="4953001" cy="274320"/>
        </p:xfrm>
        <a:graphic>
          <a:graphicData uri="http://schemas.openxmlformats.org/drawingml/2006/table">
            <a:tbl>
              <a:tblPr firstRow="1" bandRow="1">
                <a:tableStyleId>{5C22544A-7EE6-4342-B048-85BDC9FD1C3A}</a:tableStyleId>
              </a:tblPr>
              <a:tblGrid>
                <a:gridCol w="979965">
                  <a:extLst>
                    <a:ext uri="{9D8B030D-6E8A-4147-A177-3AD203B41FA5}">
                      <a16:colId xmlns:a16="http://schemas.microsoft.com/office/drawing/2014/main" val="3067006060"/>
                    </a:ext>
                  </a:extLst>
                </a:gridCol>
                <a:gridCol w="979965">
                  <a:extLst>
                    <a:ext uri="{9D8B030D-6E8A-4147-A177-3AD203B41FA5}">
                      <a16:colId xmlns:a16="http://schemas.microsoft.com/office/drawing/2014/main" val="1239682205"/>
                    </a:ext>
                  </a:extLst>
                </a:gridCol>
                <a:gridCol w="1033141">
                  <a:extLst>
                    <a:ext uri="{9D8B030D-6E8A-4147-A177-3AD203B41FA5}">
                      <a16:colId xmlns:a16="http://schemas.microsoft.com/office/drawing/2014/main" val="2709244201"/>
                    </a:ext>
                  </a:extLst>
                </a:gridCol>
                <a:gridCol w="979965">
                  <a:extLst>
                    <a:ext uri="{9D8B030D-6E8A-4147-A177-3AD203B41FA5}">
                      <a16:colId xmlns:a16="http://schemas.microsoft.com/office/drawing/2014/main" val="2324620774"/>
                    </a:ext>
                  </a:extLst>
                </a:gridCol>
                <a:gridCol w="979965">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0145746"/>
                  </a:ext>
                </a:extLst>
              </a:tr>
            </a:tbl>
          </a:graphicData>
        </a:graphic>
      </p:graphicFrame>
      <p:graphicFrame>
        <p:nvGraphicFramePr>
          <p:cNvPr id="17" name="chart_his_q07">
            <a:extLst>
              <a:ext uri="{FF2B5EF4-FFF2-40B4-BE49-F238E27FC236}">
                <a16:creationId xmlns:a16="http://schemas.microsoft.com/office/drawing/2014/main" id="{E0E32324-EF5A-BAE8-9C85-C40E0CE9090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503098061"/>
              </p:ext>
            </p:extLst>
          </p:nvPr>
        </p:nvGraphicFramePr>
        <p:xfrm>
          <a:off x="360680" y="8978172"/>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14" name="object 12">
            <a:extLst>
              <a:ext uri="{FF2B5EF4-FFF2-40B4-BE49-F238E27FC236}">
                <a16:creationId xmlns:a16="http://schemas.microsoft.com/office/drawing/2014/main" id="{E236C8AA-9DDA-D9B2-503E-62D60B9B8424}"/>
              </a:ext>
              <a:ext uri="{C183D7F6-B498-43B3-948B-1728B52AA6E4}">
                <adec:decorative xmlns:adec="http://schemas.microsoft.com/office/drawing/2017/decorative" val="1"/>
              </a:ext>
            </a:extLst>
          </p:cNvPr>
          <p:cNvSpPr/>
          <p:nvPr/>
        </p:nvSpPr>
        <p:spPr>
          <a:xfrm>
            <a:off x="435050" y="8712465"/>
            <a:ext cx="6696000" cy="151024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06">
            <a:extLst>
              <a:ext uri="{FF2B5EF4-FFF2-40B4-BE49-F238E27FC236}">
                <a16:creationId xmlns:a16="http://schemas.microsoft.com/office/drawing/2014/main" id="{BAE0F865-6026-237E-D3FD-C13D72A899C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4429451"/>
              </p:ext>
            </p:extLst>
          </p:nvPr>
        </p:nvGraphicFramePr>
        <p:xfrm>
          <a:off x="1467585" y="8318320"/>
          <a:ext cx="4953001" cy="274320"/>
        </p:xfrm>
        <a:graphic>
          <a:graphicData uri="http://schemas.openxmlformats.org/drawingml/2006/table">
            <a:tbl>
              <a:tblPr firstRow="1" bandRow="1">
                <a:tableStyleId>{5C22544A-7EE6-4342-B048-85BDC9FD1C3A}</a:tableStyleId>
              </a:tblPr>
              <a:tblGrid>
                <a:gridCol w="979965">
                  <a:extLst>
                    <a:ext uri="{9D8B030D-6E8A-4147-A177-3AD203B41FA5}">
                      <a16:colId xmlns:a16="http://schemas.microsoft.com/office/drawing/2014/main" val="3067006060"/>
                    </a:ext>
                  </a:extLst>
                </a:gridCol>
                <a:gridCol w="979965">
                  <a:extLst>
                    <a:ext uri="{9D8B030D-6E8A-4147-A177-3AD203B41FA5}">
                      <a16:colId xmlns:a16="http://schemas.microsoft.com/office/drawing/2014/main" val="1239682205"/>
                    </a:ext>
                  </a:extLst>
                </a:gridCol>
                <a:gridCol w="1033141">
                  <a:extLst>
                    <a:ext uri="{9D8B030D-6E8A-4147-A177-3AD203B41FA5}">
                      <a16:colId xmlns:a16="http://schemas.microsoft.com/office/drawing/2014/main" val="2709244201"/>
                    </a:ext>
                  </a:extLst>
                </a:gridCol>
                <a:gridCol w="979965">
                  <a:extLst>
                    <a:ext uri="{9D8B030D-6E8A-4147-A177-3AD203B41FA5}">
                      <a16:colId xmlns:a16="http://schemas.microsoft.com/office/drawing/2014/main" val="2324620774"/>
                    </a:ext>
                  </a:extLst>
                </a:gridCol>
                <a:gridCol w="979965">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5078912"/>
                  </a:ext>
                </a:extLst>
              </a:tr>
            </a:tbl>
          </a:graphicData>
        </a:graphic>
      </p:graphicFrame>
      <p:graphicFrame>
        <p:nvGraphicFramePr>
          <p:cNvPr id="16" name="chart_his_q06">
            <a:extLst>
              <a:ext uri="{FF2B5EF4-FFF2-40B4-BE49-F238E27FC236}">
                <a16:creationId xmlns:a16="http://schemas.microsoft.com/office/drawing/2014/main" id="{8B3ED5BD-DBD4-6CC1-4CC4-94F20672729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989983696"/>
              </p:ext>
            </p:extLst>
          </p:nvPr>
        </p:nvGraphicFramePr>
        <p:xfrm>
          <a:off x="360680" y="7337387"/>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3" name="object 11">
            <a:extLst>
              <a:ext uri="{FF2B5EF4-FFF2-40B4-BE49-F238E27FC236}">
                <a16:creationId xmlns:a16="http://schemas.microsoft.com/office/drawing/2014/main" id="{0FF9B079-9B77-D247-9C1F-FDA103E226FC}"/>
              </a:ext>
              <a:ext uri="{C183D7F6-B498-43B3-948B-1728B52AA6E4}">
                <adec:decorative xmlns:adec="http://schemas.microsoft.com/office/drawing/2017/decorative" val="1"/>
              </a:ext>
            </a:extLst>
          </p:cNvPr>
          <p:cNvSpPr/>
          <p:nvPr/>
        </p:nvSpPr>
        <p:spPr>
          <a:xfrm>
            <a:off x="435050" y="710332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4" name="his_years_q05">
            <a:extLst>
              <a:ext uri="{FF2B5EF4-FFF2-40B4-BE49-F238E27FC236}">
                <a16:creationId xmlns:a16="http://schemas.microsoft.com/office/drawing/2014/main" id="{D04EC27C-E35D-7B0D-6FA6-BB91736C3446}"/>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66680079"/>
              </p:ext>
            </p:extLst>
          </p:nvPr>
        </p:nvGraphicFramePr>
        <p:xfrm>
          <a:off x="1492250" y="6672580"/>
          <a:ext cx="4953001" cy="274320"/>
        </p:xfrm>
        <a:graphic>
          <a:graphicData uri="http://schemas.openxmlformats.org/drawingml/2006/table">
            <a:tbl>
              <a:tblPr firstRow="1" bandRow="1">
                <a:tableStyleId>{5C22544A-7EE6-4342-B048-85BDC9FD1C3A}</a:tableStyleId>
              </a:tblPr>
              <a:tblGrid>
                <a:gridCol w="979965">
                  <a:extLst>
                    <a:ext uri="{9D8B030D-6E8A-4147-A177-3AD203B41FA5}">
                      <a16:colId xmlns:a16="http://schemas.microsoft.com/office/drawing/2014/main" val="3067006060"/>
                    </a:ext>
                  </a:extLst>
                </a:gridCol>
                <a:gridCol w="979965">
                  <a:extLst>
                    <a:ext uri="{9D8B030D-6E8A-4147-A177-3AD203B41FA5}">
                      <a16:colId xmlns:a16="http://schemas.microsoft.com/office/drawing/2014/main" val="1239682205"/>
                    </a:ext>
                  </a:extLst>
                </a:gridCol>
                <a:gridCol w="1033141">
                  <a:extLst>
                    <a:ext uri="{9D8B030D-6E8A-4147-A177-3AD203B41FA5}">
                      <a16:colId xmlns:a16="http://schemas.microsoft.com/office/drawing/2014/main" val="2709244201"/>
                    </a:ext>
                  </a:extLst>
                </a:gridCol>
                <a:gridCol w="979965">
                  <a:extLst>
                    <a:ext uri="{9D8B030D-6E8A-4147-A177-3AD203B41FA5}">
                      <a16:colId xmlns:a16="http://schemas.microsoft.com/office/drawing/2014/main" val="2324620774"/>
                    </a:ext>
                  </a:extLst>
                </a:gridCol>
                <a:gridCol w="979965">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7177275"/>
                  </a:ext>
                </a:extLst>
              </a:tr>
            </a:tbl>
          </a:graphicData>
        </a:graphic>
      </p:graphicFrame>
      <p:graphicFrame>
        <p:nvGraphicFramePr>
          <p:cNvPr id="26" name="chart_his_q05">
            <a:extLst>
              <a:ext uri="{FF2B5EF4-FFF2-40B4-BE49-F238E27FC236}">
                <a16:creationId xmlns:a16="http://schemas.microsoft.com/office/drawing/2014/main" id="{250B6B81-1887-4139-CA0C-21A274C680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65382702"/>
              </p:ext>
            </p:extLst>
          </p:nvPr>
        </p:nvGraphicFramePr>
        <p:xfrm>
          <a:off x="360680" y="5696367"/>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11" name="object 10">
            <a:extLst>
              <a:ext uri="{FF2B5EF4-FFF2-40B4-BE49-F238E27FC236}">
                <a16:creationId xmlns:a16="http://schemas.microsoft.com/office/drawing/2014/main" id="{042C6773-623D-31E9-37E4-8F8BC9B501D2}"/>
              </a:ext>
              <a:ext uri="{C183D7F6-B498-43B3-948B-1728B52AA6E4}">
                <adec:decorative xmlns:adec="http://schemas.microsoft.com/office/drawing/2017/decorative" val="1"/>
              </a:ext>
            </a:extLst>
          </p:cNvPr>
          <p:cNvSpPr/>
          <p:nvPr/>
        </p:nvSpPr>
        <p:spPr>
          <a:xfrm>
            <a:off x="436557" y="5468229"/>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8" name="object 8">
            <a:extLst>
              <a:ext uri="{FF2B5EF4-FFF2-40B4-BE49-F238E27FC236}">
                <a16:creationId xmlns:a16="http://schemas.microsoft.com/office/drawing/2014/main" id="{56BF1D26-3E09-43A8-FD0C-17968A7A5CAD}"/>
              </a:ext>
              <a:ext uri="{C183D7F6-B498-43B3-948B-1728B52AA6E4}">
                <adec:decorative xmlns:adec="http://schemas.microsoft.com/office/drawing/2017/decorative" val="1"/>
              </a:ext>
            </a:extLst>
          </p:cNvPr>
          <p:cNvSpPr/>
          <p:nvPr/>
        </p:nvSpPr>
        <p:spPr>
          <a:xfrm>
            <a:off x="429035" y="367160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7" name="his_years_q02">
            <a:extLst>
              <a:ext uri="{FF2B5EF4-FFF2-40B4-BE49-F238E27FC236}">
                <a16:creationId xmlns:a16="http://schemas.microsoft.com/office/drawing/2014/main" id="{A5DCDAB5-1E37-0E60-B01A-2819E4D4BB8E}"/>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971215272"/>
              </p:ext>
            </p:extLst>
          </p:nvPr>
        </p:nvGraphicFramePr>
        <p:xfrm>
          <a:off x="1492248" y="3211297"/>
          <a:ext cx="4953000" cy="274320"/>
        </p:xfrm>
        <a:graphic>
          <a:graphicData uri="http://schemas.openxmlformats.org/drawingml/2006/table">
            <a:tbl>
              <a:tblPr firstRow="1" bandRow="1">
                <a:tableStyleId>{5C22544A-7EE6-4342-B048-85BDC9FD1C3A}</a:tableStyleId>
              </a:tblPr>
              <a:tblGrid>
                <a:gridCol w="990600">
                  <a:extLst>
                    <a:ext uri="{9D8B030D-6E8A-4147-A177-3AD203B41FA5}">
                      <a16:colId xmlns:a16="http://schemas.microsoft.com/office/drawing/2014/main" val="3067006060"/>
                    </a:ext>
                  </a:extLst>
                </a:gridCol>
                <a:gridCol w="990600">
                  <a:extLst>
                    <a:ext uri="{9D8B030D-6E8A-4147-A177-3AD203B41FA5}">
                      <a16:colId xmlns:a16="http://schemas.microsoft.com/office/drawing/2014/main" val="1239682205"/>
                    </a:ext>
                  </a:extLst>
                </a:gridCol>
                <a:gridCol w="990600">
                  <a:extLst>
                    <a:ext uri="{9D8B030D-6E8A-4147-A177-3AD203B41FA5}">
                      <a16:colId xmlns:a16="http://schemas.microsoft.com/office/drawing/2014/main" val="2709244201"/>
                    </a:ext>
                  </a:extLst>
                </a:gridCol>
                <a:gridCol w="990600">
                  <a:extLst>
                    <a:ext uri="{9D8B030D-6E8A-4147-A177-3AD203B41FA5}">
                      <a16:colId xmlns:a16="http://schemas.microsoft.com/office/drawing/2014/main" val="2324620774"/>
                    </a:ext>
                  </a:extLst>
                </a:gridCol>
                <a:gridCol w="990600">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b="1" noProof="0" dirty="0">
                        <a:solidFill>
                          <a:schemeClr val="tx1"/>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7427585"/>
                  </a:ext>
                </a:extLst>
              </a:tr>
            </a:tbl>
          </a:graphicData>
        </a:graphic>
      </p:graphicFrame>
      <p:graphicFrame>
        <p:nvGraphicFramePr>
          <p:cNvPr id="96" name="chart_his_q02">
            <a:extLst>
              <a:ext uri="{FF2B5EF4-FFF2-40B4-BE49-F238E27FC236}">
                <a16:creationId xmlns:a16="http://schemas.microsoft.com/office/drawing/2014/main" id="{6C121FDE-8725-E26E-3302-522C338C156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91520779"/>
              </p:ext>
            </p:extLst>
          </p:nvPr>
        </p:nvGraphicFramePr>
        <p:xfrm>
          <a:off x="360681" y="2220037"/>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7">
            <a:extLst>
              <a:ext uri="{FF2B5EF4-FFF2-40B4-BE49-F238E27FC236}">
                <a16:creationId xmlns:a16="http://schemas.microsoft.com/office/drawing/2014/main" id="{E5E57115-2277-A8B7-478E-122F7FD8285B}"/>
              </a:ext>
              <a:ext uri="{C183D7F6-B498-43B3-948B-1728B52AA6E4}">
                <adec:decorative xmlns:adec="http://schemas.microsoft.com/office/drawing/2017/decorative" val="1"/>
              </a:ext>
            </a:extLst>
          </p:cNvPr>
          <p:cNvSpPr/>
          <p:nvPr/>
        </p:nvSpPr>
        <p:spPr>
          <a:xfrm>
            <a:off x="435050" y="202778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 name="txt_org_name">
            <a:extLst>
              <a:ext uri="{FF2B5EF4-FFF2-40B4-BE49-F238E27FC236}">
                <a16:creationId xmlns:a16="http://schemas.microsoft.com/office/drawing/2014/main" id="{FFBA706D-E939-813C-9132-2D524C9C7F7F}"/>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9" name="txt_survey">
            <a:extLst>
              <a:ext uri="{FF2B5EF4-FFF2-40B4-BE49-F238E27FC236}">
                <a16:creationId xmlns:a16="http://schemas.microsoft.com/office/drawing/2014/main" id="{AB94E1B7-FFBC-62F7-B5E4-88E0E3E5FC91}"/>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15" name="TextBox 14">
            <a:extLst>
              <a:ext uri="{FF2B5EF4-FFF2-40B4-BE49-F238E27FC236}">
                <a16:creationId xmlns:a16="http://schemas.microsoft.com/office/drawing/2014/main" id="{CE2D1B7E-0F8F-BB53-9F4A-A51EFA66C5C8}"/>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graphicFrame>
        <p:nvGraphicFramePr>
          <p:cNvPr id="3" name="his_years_q03">
            <a:extLst>
              <a:ext uri="{FF2B5EF4-FFF2-40B4-BE49-F238E27FC236}">
                <a16:creationId xmlns:a16="http://schemas.microsoft.com/office/drawing/2014/main" id="{2852804D-B13F-A952-50E1-82464E16B2F0}"/>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555826202"/>
              </p:ext>
            </p:extLst>
          </p:nvPr>
        </p:nvGraphicFramePr>
        <p:xfrm>
          <a:off x="1492249" y="4889500"/>
          <a:ext cx="4953001" cy="274320"/>
        </p:xfrm>
        <a:graphic>
          <a:graphicData uri="http://schemas.openxmlformats.org/drawingml/2006/table">
            <a:tbl>
              <a:tblPr firstRow="1" bandRow="1">
                <a:tableStyleId>{5C22544A-7EE6-4342-B048-85BDC9FD1C3A}</a:tableStyleId>
              </a:tblPr>
              <a:tblGrid>
                <a:gridCol w="979965">
                  <a:extLst>
                    <a:ext uri="{9D8B030D-6E8A-4147-A177-3AD203B41FA5}">
                      <a16:colId xmlns:a16="http://schemas.microsoft.com/office/drawing/2014/main" val="3067006060"/>
                    </a:ext>
                  </a:extLst>
                </a:gridCol>
                <a:gridCol w="979965">
                  <a:extLst>
                    <a:ext uri="{9D8B030D-6E8A-4147-A177-3AD203B41FA5}">
                      <a16:colId xmlns:a16="http://schemas.microsoft.com/office/drawing/2014/main" val="1239682205"/>
                    </a:ext>
                  </a:extLst>
                </a:gridCol>
                <a:gridCol w="1033141">
                  <a:extLst>
                    <a:ext uri="{9D8B030D-6E8A-4147-A177-3AD203B41FA5}">
                      <a16:colId xmlns:a16="http://schemas.microsoft.com/office/drawing/2014/main" val="2709244201"/>
                    </a:ext>
                  </a:extLst>
                </a:gridCol>
                <a:gridCol w="979965">
                  <a:extLst>
                    <a:ext uri="{9D8B030D-6E8A-4147-A177-3AD203B41FA5}">
                      <a16:colId xmlns:a16="http://schemas.microsoft.com/office/drawing/2014/main" val="2324620774"/>
                    </a:ext>
                  </a:extLst>
                </a:gridCol>
                <a:gridCol w="979965">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276447"/>
                  </a:ext>
                </a:extLst>
              </a:tr>
            </a:tbl>
          </a:graphicData>
        </a:graphic>
      </p:graphicFrame>
      <p:graphicFrame>
        <p:nvGraphicFramePr>
          <p:cNvPr id="10" name="chart_his_q03">
            <a:extLst>
              <a:ext uri="{FF2B5EF4-FFF2-40B4-BE49-F238E27FC236}">
                <a16:creationId xmlns:a16="http://schemas.microsoft.com/office/drawing/2014/main" id="{83B12BC6-3E0D-0ECB-6139-1ED565607C7F}"/>
              </a:ext>
              <a:ext uri="{C183D7F6-B498-43B3-948B-1728B52AA6E4}">
                <adec:decorative xmlns:adec="http://schemas.microsoft.com/office/drawing/2017/decorative" val="1"/>
              </a:ext>
            </a:extLst>
          </p:cNvPr>
          <p:cNvGraphicFramePr>
            <a:graphicFrameLocks/>
          </p:cNvGraphicFramePr>
          <p:nvPr>
            <p:extLst>
              <p:ext uri="{D42A27DB-BD31-4B8C-83A1-F6EECF244321}">
                <p14:modId xmlns:p14="http://schemas.microsoft.com/office/powerpoint/2010/main" val="3937822635"/>
              </p:ext>
            </p:extLst>
          </p:nvPr>
        </p:nvGraphicFramePr>
        <p:xfrm>
          <a:off x="360681" y="3895469"/>
          <a:ext cx="6694169" cy="1180317"/>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23731904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3895D4-ACC1-C4F7-F758-0398E9E65A58}"/>
            </a:ext>
          </a:extLst>
        </p:cNvPr>
        <p:cNvGrpSpPr/>
        <p:nvPr/>
      </p:nvGrpSpPr>
      <p:grpSpPr>
        <a:xfrm>
          <a:off x="0" y="0"/>
          <a:ext cx="0" cy="0"/>
          <a:chOff x="0" y="0"/>
          <a:chExt cx="0" cy="0"/>
        </a:xfrm>
      </p:grpSpPr>
      <p:sp>
        <p:nvSpPr>
          <p:cNvPr id="83" name="Slide Number Placeholder 1">
            <a:extLst>
              <a:ext uri="{FF2B5EF4-FFF2-40B4-BE49-F238E27FC236}">
                <a16:creationId xmlns:a16="http://schemas.microsoft.com/office/drawing/2014/main" id="{FAF98454-D2BE-A47B-A987-FC7A819C51B2}"/>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034258D-1B64-464C-8D86-ECF8812D52F2}" type="slidenum">
              <a:rPr lang="en-GB" spc="-25" noProof="0" smtClean="0"/>
              <a:t>57</a:t>
            </a:fld>
            <a:endParaRPr lang="en-GB" spc="-25" noProof="0" dirty="0"/>
          </a:p>
        </p:txBody>
      </p:sp>
      <p:sp>
        <p:nvSpPr>
          <p:cNvPr id="25" name="object 1">
            <a:extLst>
              <a:ext uri="{FF2B5EF4-FFF2-40B4-BE49-F238E27FC236}">
                <a16:creationId xmlns:a16="http://schemas.microsoft.com/office/drawing/2014/main" id="{EEF5E5D0-FA3E-1A2A-2E92-76645A0C777A}"/>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(2)</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0" name="his_years_q14">
            <a:extLst>
              <a:ext uri="{FF2B5EF4-FFF2-40B4-BE49-F238E27FC236}">
                <a16:creationId xmlns:a16="http://schemas.microsoft.com/office/drawing/2014/main" id="{19577143-1A0F-50F3-C354-E8E20A3B2B4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837636595"/>
              </p:ext>
            </p:extLst>
          </p:nvPr>
        </p:nvGraphicFramePr>
        <p:xfrm>
          <a:off x="1478380" y="97205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3875211"/>
                  </a:ext>
                </a:extLst>
              </a:tr>
            </a:tbl>
          </a:graphicData>
        </a:graphic>
      </p:graphicFrame>
      <p:graphicFrame>
        <p:nvGraphicFramePr>
          <p:cNvPr id="26" name="chart_his_q14">
            <a:extLst>
              <a:ext uri="{FF2B5EF4-FFF2-40B4-BE49-F238E27FC236}">
                <a16:creationId xmlns:a16="http://schemas.microsoft.com/office/drawing/2014/main" id="{FDF84F4D-AC35-54A2-7879-2F90D6256AB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37442059"/>
              </p:ext>
            </p:extLst>
          </p:nvPr>
        </p:nvGraphicFramePr>
        <p:xfrm>
          <a:off x="360681" y="8748411"/>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47" name="text_q08">
            <a:extLst>
              <a:ext uri="{FF2B5EF4-FFF2-40B4-BE49-F238E27FC236}">
                <a16:creationId xmlns:a16="http://schemas.microsoft.com/office/drawing/2014/main" id="{3C12F59E-D493-CD2E-E5CE-B33FAD33D47E}"/>
              </a:ext>
            </a:extLst>
          </p:cNvPr>
          <p:cNvSpPr txBox="1"/>
          <p:nvPr/>
        </p:nvSpPr>
        <p:spPr>
          <a:xfrm>
            <a:off x="455762" y="1809335"/>
            <a:ext cx="4970680" cy="423193"/>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Q8.</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Diagnostic</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test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results</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were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explained</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in</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could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completely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understand</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39" name="text_q09">
            <a:extLst>
              <a:ext uri="{FF2B5EF4-FFF2-40B4-BE49-F238E27FC236}">
                <a16:creationId xmlns:a16="http://schemas.microsoft.com/office/drawing/2014/main" id="{CFB63CBE-AD2A-BBB2-073D-A984CAA5878C}"/>
              </a:ext>
            </a:extLst>
          </p:cNvPr>
          <p:cNvSpPr txBox="1"/>
          <p:nvPr/>
        </p:nvSpPr>
        <p:spPr>
          <a:xfrm>
            <a:off x="460565" y="3407130"/>
            <a:ext cx="4321175" cy="218008"/>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Q9.</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Enough</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privacy</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was</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always</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given</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to</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when</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receiving</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diagnostic</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test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results</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54" name="object 8">
            <a:extLst>
              <a:ext uri="{FF2B5EF4-FFF2-40B4-BE49-F238E27FC236}">
                <a16:creationId xmlns:a16="http://schemas.microsoft.com/office/drawing/2014/main" id="{33EA4CF7-58BE-316D-F89A-AF8E43EBD222}"/>
              </a:ext>
            </a:extLst>
          </p:cNvPr>
          <p:cNvSpPr txBox="1"/>
          <p:nvPr/>
        </p:nvSpPr>
        <p:spPr>
          <a:xfrm>
            <a:off x="425450" y="5081276"/>
            <a:ext cx="6696000" cy="167354"/>
          </a:xfrm>
          <a:prstGeom prst="rect">
            <a:avLst/>
          </a:prstGeom>
          <a:ln w="6350">
            <a:solidFill>
              <a:srgbClr val="939598"/>
            </a:solidFill>
          </a:ln>
        </p:spPr>
        <p:txBody>
          <a:bodyPr vert="horz" wrap="square" lIns="0" tIns="5715" rIns="0" bIns="0" rtlCol="0">
            <a:spAutoFit/>
          </a:bodyPr>
          <a:lstStyle/>
          <a:p>
            <a:pPr marL="12700" marR="0" lvl="0" indent="0" defTabSz="914400" eaLnBrk="1" fontAlgn="auto" latinLnBrk="0" hangingPunct="1">
              <a:lnSpc>
                <a:spcPct val="100000"/>
              </a:lnSpc>
              <a:spcBef>
                <a:spcPts val="405"/>
              </a:spcBef>
              <a:spcAft>
                <a:spcPts val="0"/>
              </a:spcAft>
              <a:buClrTx/>
              <a:buSzTx/>
              <a:buFontTx/>
              <a:buNone/>
              <a:tabLst/>
              <a:defRPr/>
            </a:pPr>
            <a:r>
              <a:rPr kumimoji="0" lang="en-GB" sz="1050" b="1" i="0" u="none" strike="noStrike" kern="0" cap="none" spc="-20" normalizeH="0" baseline="0" noProof="0" dirty="0">
                <a:ln>
                  <a:noFill/>
                </a:ln>
                <a:solidFill>
                  <a:srgbClr val="336E9F"/>
                </a:solidFill>
                <a:effectLst/>
                <a:uLnTx/>
                <a:uFillTx/>
                <a:latin typeface="Arial"/>
                <a:cs typeface="Arial"/>
              </a:rPr>
              <a:t>FINDING</a:t>
            </a:r>
            <a:r>
              <a:rPr kumimoji="0" lang="en-GB" sz="1050" b="1" i="0" u="none" strike="noStrike" kern="0" cap="none" spc="-45" normalizeH="0" baseline="0" noProof="0" dirty="0">
                <a:ln>
                  <a:noFill/>
                </a:ln>
                <a:solidFill>
                  <a:srgbClr val="336E9F"/>
                </a:solidFill>
                <a:effectLst/>
                <a:uLnTx/>
                <a:uFillTx/>
                <a:latin typeface="Arial"/>
                <a:cs typeface="Arial"/>
              </a:rPr>
              <a:t> </a:t>
            </a:r>
            <a:r>
              <a:rPr kumimoji="0" lang="en-GB" sz="1050" b="1" i="0" u="none" strike="noStrike" kern="0" cap="none" spc="-10" normalizeH="0" baseline="0" noProof="0" dirty="0">
                <a:ln>
                  <a:noFill/>
                </a:ln>
                <a:solidFill>
                  <a:srgbClr val="336E9F"/>
                </a:solidFill>
                <a:effectLst/>
                <a:uLnTx/>
                <a:uFillTx/>
                <a:latin typeface="Arial"/>
                <a:cs typeface="Arial"/>
              </a:rPr>
              <a:t>OUT</a:t>
            </a:r>
            <a:r>
              <a:rPr kumimoji="0" lang="en-GB" sz="1050" b="1" i="0" u="none" strike="noStrike" kern="0" cap="none" spc="-40" normalizeH="0" baseline="0" noProof="0" dirty="0">
                <a:ln>
                  <a:noFill/>
                </a:ln>
                <a:solidFill>
                  <a:srgbClr val="336E9F"/>
                </a:solidFill>
                <a:effectLst/>
                <a:uLnTx/>
                <a:uFillTx/>
                <a:latin typeface="Arial"/>
                <a:cs typeface="Arial"/>
              </a:rPr>
              <a:t> </a:t>
            </a:r>
            <a:r>
              <a:rPr kumimoji="0" lang="en-GB" sz="1050" b="1" i="0" u="none" strike="noStrike" kern="0" cap="none" spc="-20" normalizeH="0" baseline="0" noProof="0" dirty="0">
                <a:ln>
                  <a:noFill/>
                </a:ln>
                <a:solidFill>
                  <a:srgbClr val="336E9F"/>
                </a:solidFill>
                <a:effectLst/>
                <a:uLnTx/>
                <a:uFillTx/>
                <a:latin typeface="Arial"/>
                <a:cs typeface="Arial"/>
              </a:rPr>
              <a:t>THAT</a:t>
            </a:r>
            <a:r>
              <a:rPr kumimoji="0" lang="en-GB" sz="1050" b="1" i="0" u="none" strike="noStrike" kern="0" cap="none" spc="-45" normalizeH="0" baseline="0" noProof="0" dirty="0">
                <a:ln>
                  <a:noFill/>
                </a:ln>
                <a:solidFill>
                  <a:srgbClr val="336E9F"/>
                </a:solidFill>
                <a:effectLst/>
                <a:uLnTx/>
                <a:uFillTx/>
                <a:latin typeface="Arial"/>
                <a:cs typeface="Arial"/>
              </a:rPr>
              <a:t> </a:t>
            </a:r>
            <a:r>
              <a:rPr kumimoji="0" lang="en-GB" sz="1050" b="1" i="0" u="none" strike="noStrike" kern="0" cap="none" spc="-10" normalizeH="0" baseline="0" noProof="0" dirty="0">
                <a:ln>
                  <a:noFill/>
                </a:ln>
                <a:solidFill>
                  <a:srgbClr val="336E9F"/>
                </a:solidFill>
                <a:effectLst/>
                <a:uLnTx/>
                <a:uFillTx/>
                <a:latin typeface="Arial"/>
                <a:cs typeface="Arial"/>
              </a:rPr>
              <a:t>YOU</a:t>
            </a:r>
            <a:r>
              <a:rPr kumimoji="0" lang="en-GB" sz="1050" b="1" i="0" u="none" strike="noStrike" kern="0" cap="none" spc="-40" normalizeH="0" baseline="0" noProof="0" dirty="0">
                <a:ln>
                  <a:noFill/>
                </a:ln>
                <a:solidFill>
                  <a:srgbClr val="336E9F"/>
                </a:solidFill>
                <a:effectLst/>
                <a:uLnTx/>
                <a:uFillTx/>
                <a:latin typeface="Arial"/>
                <a:cs typeface="Arial"/>
              </a:rPr>
              <a:t> </a:t>
            </a:r>
            <a:r>
              <a:rPr kumimoji="0" lang="en-GB" sz="1050" b="1" i="0" u="none" strike="noStrike" kern="0" cap="none" spc="-20" normalizeH="0" baseline="0" noProof="0" dirty="0">
                <a:ln>
                  <a:noFill/>
                </a:ln>
                <a:solidFill>
                  <a:srgbClr val="336E9F"/>
                </a:solidFill>
                <a:effectLst/>
                <a:uLnTx/>
                <a:uFillTx/>
                <a:latin typeface="Arial"/>
                <a:cs typeface="Arial"/>
              </a:rPr>
              <a:t>HAD</a:t>
            </a:r>
            <a:r>
              <a:rPr kumimoji="0" lang="en-GB" sz="1050" b="1" i="0" u="none" strike="noStrike" kern="0" cap="none" spc="-45" normalizeH="0" baseline="0" noProof="0" dirty="0">
                <a:ln>
                  <a:noFill/>
                </a:ln>
                <a:solidFill>
                  <a:srgbClr val="336E9F"/>
                </a:solidFill>
                <a:effectLst/>
                <a:uLnTx/>
                <a:uFillTx/>
                <a:latin typeface="Arial"/>
                <a:cs typeface="Arial"/>
              </a:rPr>
              <a:t> </a:t>
            </a:r>
            <a:r>
              <a:rPr kumimoji="0" lang="en-GB" sz="1050" b="1" i="0" u="none" strike="noStrike" kern="0" cap="none" spc="-10" normalizeH="0" baseline="0" noProof="0" dirty="0">
                <a:ln>
                  <a:noFill/>
                </a:ln>
                <a:solidFill>
                  <a:srgbClr val="336E9F"/>
                </a:solidFill>
                <a:effectLst/>
                <a:uLnTx/>
                <a:uFillTx/>
                <a:latin typeface="Arial"/>
                <a:cs typeface="Arial"/>
              </a:rPr>
              <a:t>CANCER</a:t>
            </a:r>
            <a:endParaRPr kumimoji="0" lang="en-GB" sz="1050" b="0" i="0" u="none" strike="noStrike" kern="0" cap="none" spc="0" normalizeH="0" baseline="0" noProof="0" dirty="0">
              <a:ln>
                <a:noFill/>
              </a:ln>
              <a:solidFill>
                <a:sysClr val="windowText" lastClr="000000"/>
              </a:solidFill>
              <a:effectLst/>
              <a:uLnTx/>
              <a:uFillTx/>
              <a:latin typeface="Arial"/>
              <a:cs typeface="Arial"/>
            </a:endParaRPr>
          </a:p>
        </p:txBody>
      </p:sp>
      <p:sp>
        <p:nvSpPr>
          <p:cNvPr id="59" name="text_q12">
            <a:extLst>
              <a:ext uri="{FF2B5EF4-FFF2-40B4-BE49-F238E27FC236}">
                <a16:creationId xmlns:a16="http://schemas.microsoft.com/office/drawing/2014/main" id="{E0567596-FEB3-8A86-AD80-C4EDDD0B8B7B}"/>
              </a:ext>
            </a:extLst>
          </p:cNvPr>
          <p:cNvSpPr txBox="1"/>
          <p:nvPr/>
        </p:nvSpPr>
        <p:spPr>
          <a:xfrm>
            <a:off x="457082" y="5186699"/>
            <a:ext cx="4824000" cy="348813"/>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25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Q12.</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was</a:t>
            </a:r>
            <a:r>
              <a:rPr kumimoji="0" lang="en-GB" sz="850" b="0" i="0" u="none" strike="noStrike" kern="0" cap="none" spc="-1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told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could</a:t>
            </a:r>
            <a:r>
              <a:rPr kumimoji="0" lang="en-GB" sz="850" b="0" i="0" u="none" strike="noStrike" kern="0" cap="none" spc="-1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have</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a:t>
            </a:r>
            <a:r>
              <a:rPr kumimoji="0" lang="en-GB" sz="850" b="0" i="0" u="none" strike="noStrike" kern="0" cap="none" spc="-1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family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member,</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carer</a:t>
            </a:r>
            <a:r>
              <a:rPr kumimoji="0" lang="en-GB" sz="850" b="0" i="0" u="none" strike="noStrike" kern="0" cap="none" spc="-1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or</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friend</a:t>
            </a:r>
            <a:r>
              <a:rPr kumimoji="0" lang="en-GB" sz="850" b="0" i="0" u="none" strike="noStrike" kern="0" cap="none" spc="-1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with</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them</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when</a:t>
            </a:r>
            <a:r>
              <a:rPr kumimoji="0" lang="en-GB" sz="850" b="0" i="0" u="none" strike="noStrike" kern="0" cap="none" spc="-1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told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diagnosis</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100" name="text_q13">
            <a:extLst>
              <a:ext uri="{FF2B5EF4-FFF2-40B4-BE49-F238E27FC236}">
                <a16:creationId xmlns:a16="http://schemas.microsoft.com/office/drawing/2014/main" id="{6FD1BC8A-BE5A-D65F-4035-CBC351FEEF34}"/>
              </a:ext>
            </a:extLst>
          </p:cNvPr>
          <p:cNvSpPr txBox="1"/>
          <p:nvPr/>
        </p:nvSpPr>
        <p:spPr>
          <a:xfrm>
            <a:off x="454692" y="6817701"/>
            <a:ext cx="6695346" cy="222199"/>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Q13.</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was</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definitely</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told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sensitively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that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they</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had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cancer</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111" name="text_q14">
            <a:extLst>
              <a:ext uri="{FF2B5EF4-FFF2-40B4-BE49-F238E27FC236}">
                <a16:creationId xmlns:a16="http://schemas.microsoft.com/office/drawing/2014/main" id="{7100B4DB-0B5B-89E5-DC46-C5FAD5B2C813}"/>
              </a:ext>
            </a:extLst>
          </p:cNvPr>
          <p:cNvSpPr txBox="1"/>
          <p:nvPr/>
        </p:nvSpPr>
        <p:spPr>
          <a:xfrm>
            <a:off x="457659" y="8465390"/>
            <a:ext cx="4053779" cy="221212"/>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kumimoji="0" lang="en-GB" sz="850" b="0" i="0" u="none" strike="noStrike" kern="0" cap="none" spc="0" normalizeH="0" baseline="0" noProof="0" dirty="0">
                <a:ln>
                  <a:noFill/>
                </a:ln>
                <a:solidFill>
                  <a:sysClr val="windowText" lastClr="000000"/>
                </a:solidFill>
                <a:effectLst/>
                <a:uLnTx/>
                <a:uFillTx/>
                <a:latin typeface="Arial"/>
                <a:cs typeface="Arial"/>
              </a:rPr>
              <a:t>Q14.</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Cancer</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diagnosis</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explained</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in</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a</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way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the</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patient</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could</a:t>
            </a:r>
            <a:r>
              <a:rPr kumimoji="0" lang="en-GB" sz="850" b="0" i="0" u="none" strike="noStrike" kern="0" cap="none" spc="-25" normalizeH="0" baseline="0" noProof="0" dirty="0">
                <a:ln>
                  <a:noFill/>
                </a:ln>
                <a:solidFill>
                  <a:sysClr val="windowText" lastClr="000000"/>
                </a:solidFill>
                <a:effectLst/>
                <a:uLnTx/>
                <a:uFillTx/>
                <a:latin typeface="Arial"/>
                <a:cs typeface="Arial"/>
              </a:rPr>
              <a:t> </a:t>
            </a:r>
            <a:r>
              <a:rPr kumimoji="0" lang="en-GB" sz="850" b="0" i="0" u="none" strike="noStrike" kern="0" cap="none" spc="0" normalizeH="0" baseline="0" noProof="0" dirty="0">
                <a:ln>
                  <a:noFill/>
                </a:ln>
                <a:solidFill>
                  <a:sysClr val="windowText" lastClr="000000"/>
                </a:solidFill>
                <a:effectLst/>
                <a:uLnTx/>
                <a:uFillTx/>
                <a:latin typeface="Arial"/>
                <a:cs typeface="Arial"/>
              </a:rPr>
              <a:t>completely</a:t>
            </a:r>
            <a:r>
              <a:rPr kumimoji="0" lang="en-GB" sz="850" b="0" i="0" u="none" strike="noStrike" kern="0" cap="none" spc="-20" normalizeH="0" baseline="0" noProof="0" dirty="0">
                <a:ln>
                  <a:noFill/>
                </a:ln>
                <a:solidFill>
                  <a:sysClr val="windowText" lastClr="000000"/>
                </a:solidFill>
                <a:effectLst/>
                <a:uLnTx/>
                <a:uFillTx/>
                <a:latin typeface="Arial"/>
                <a:cs typeface="Arial"/>
              </a:rPr>
              <a:t> </a:t>
            </a:r>
            <a:r>
              <a:rPr kumimoji="0" lang="en-GB" sz="850" b="0" i="0" u="none" strike="noStrike" kern="0" cap="none" spc="-10" normalizeH="0" baseline="0" noProof="0" dirty="0">
                <a:ln>
                  <a:noFill/>
                </a:ln>
                <a:solidFill>
                  <a:sysClr val="windowText" lastClr="000000"/>
                </a:solidFill>
                <a:effectLst/>
                <a:uLnTx/>
                <a:uFillTx/>
                <a:latin typeface="Arial"/>
                <a:cs typeface="Arial"/>
              </a:rPr>
              <a:t>understand</a:t>
            </a: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23" name="object 11">
            <a:extLst>
              <a:ext uri="{FF2B5EF4-FFF2-40B4-BE49-F238E27FC236}">
                <a16:creationId xmlns:a16="http://schemas.microsoft.com/office/drawing/2014/main" id="{20CCD20B-8706-5C3E-5F53-FC65E7EA5ACE}"/>
              </a:ext>
              <a:ext uri="{C183D7F6-B498-43B3-948B-1728B52AA6E4}">
                <adec:decorative xmlns:adec="http://schemas.microsoft.com/office/drawing/2017/decorative" val="1"/>
              </a:ext>
            </a:extLst>
          </p:cNvPr>
          <p:cNvSpPr/>
          <p:nvPr/>
        </p:nvSpPr>
        <p:spPr>
          <a:xfrm>
            <a:off x="425450" y="851451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0" name="his_years_q13">
            <a:extLst>
              <a:ext uri="{FF2B5EF4-FFF2-40B4-BE49-F238E27FC236}">
                <a16:creationId xmlns:a16="http://schemas.microsoft.com/office/drawing/2014/main" id="{16B15210-5430-C383-ECA0-2908C3AFA988}"/>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993963126"/>
              </p:ext>
            </p:extLst>
          </p:nvPr>
        </p:nvGraphicFramePr>
        <p:xfrm>
          <a:off x="1474570" y="80899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5661222"/>
                  </a:ext>
                </a:extLst>
              </a:tr>
            </a:tbl>
          </a:graphicData>
        </a:graphic>
      </p:graphicFrame>
      <p:graphicFrame>
        <p:nvGraphicFramePr>
          <p:cNvPr id="2" name="chart_his_q13">
            <a:extLst>
              <a:ext uri="{FF2B5EF4-FFF2-40B4-BE49-F238E27FC236}">
                <a16:creationId xmlns:a16="http://schemas.microsoft.com/office/drawing/2014/main" id="{5350257F-DF1A-32C2-9828-9BABC12E72F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98064561"/>
              </p:ext>
            </p:extLst>
          </p:nvPr>
        </p:nvGraphicFramePr>
        <p:xfrm>
          <a:off x="360681" y="7110979"/>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21" name="object 10">
            <a:extLst>
              <a:ext uri="{FF2B5EF4-FFF2-40B4-BE49-F238E27FC236}">
                <a16:creationId xmlns:a16="http://schemas.microsoft.com/office/drawing/2014/main" id="{62A32F76-DD4A-E59F-FD0A-F1C6D38E74E3}"/>
              </a:ext>
              <a:ext uri="{C183D7F6-B498-43B3-948B-1728B52AA6E4}">
                <adec:decorative xmlns:adec="http://schemas.microsoft.com/office/drawing/2017/decorative" val="1"/>
              </a:ext>
            </a:extLst>
          </p:cNvPr>
          <p:cNvSpPr/>
          <p:nvPr/>
        </p:nvSpPr>
        <p:spPr>
          <a:xfrm>
            <a:off x="425450" y="6880728"/>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9" name="his_years_q12">
            <a:extLst>
              <a:ext uri="{FF2B5EF4-FFF2-40B4-BE49-F238E27FC236}">
                <a16:creationId xmlns:a16="http://schemas.microsoft.com/office/drawing/2014/main" id="{1049C00C-6DAC-0FEA-3456-5551671C4EC2}"/>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586915832"/>
              </p:ext>
            </p:extLst>
          </p:nvPr>
        </p:nvGraphicFramePr>
        <p:xfrm>
          <a:off x="1474570" y="64439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646017"/>
                  </a:ext>
                </a:extLst>
              </a:tr>
            </a:tbl>
          </a:graphicData>
        </a:graphic>
      </p:graphicFrame>
      <p:graphicFrame>
        <p:nvGraphicFramePr>
          <p:cNvPr id="13" name="chart_his_q12">
            <a:extLst>
              <a:ext uri="{FF2B5EF4-FFF2-40B4-BE49-F238E27FC236}">
                <a16:creationId xmlns:a16="http://schemas.microsoft.com/office/drawing/2014/main" id="{2778D0D2-BAA6-BD49-A161-C7ED2A81B92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10065048"/>
              </p:ext>
            </p:extLst>
          </p:nvPr>
        </p:nvGraphicFramePr>
        <p:xfrm>
          <a:off x="360681" y="5471811"/>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4" name="object 9">
            <a:extLst>
              <a:ext uri="{FF2B5EF4-FFF2-40B4-BE49-F238E27FC236}">
                <a16:creationId xmlns:a16="http://schemas.microsoft.com/office/drawing/2014/main" id="{7225F60C-D0E7-CE57-9093-49746DDBC473}"/>
              </a:ext>
              <a:ext uri="{C183D7F6-B498-43B3-948B-1728B52AA6E4}">
                <adec:decorative xmlns:adec="http://schemas.microsoft.com/office/drawing/2017/decorative" val="1"/>
              </a:ext>
            </a:extLst>
          </p:cNvPr>
          <p:cNvSpPr/>
          <p:nvPr/>
        </p:nvSpPr>
        <p:spPr>
          <a:xfrm>
            <a:off x="425450" y="5248697"/>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8" name="his_years_q09">
            <a:extLst>
              <a:ext uri="{FF2B5EF4-FFF2-40B4-BE49-F238E27FC236}">
                <a16:creationId xmlns:a16="http://schemas.microsoft.com/office/drawing/2014/main" id="{0C73A06A-90B4-7203-0E5A-9BDDD29188E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356353752"/>
              </p:ext>
            </p:extLst>
          </p:nvPr>
        </p:nvGraphicFramePr>
        <p:xfrm>
          <a:off x="1473300" y="46609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35395788"/>
                  </a:ext>
                </a:extLst>
              </a:tr>
            </a:tbl>
          </a:graphicData>
        </a:graphic>
      </p:graphicFrame>
      <p:graphicFrame>
        <p:nvGraphicFramePr>
          <p:cNvPr id="22" name="chart_his_q09">
            <a:extLst>
              <a:ext uri="{FF2B5EF4-FFF2-40B4-BE49-F238E27FC236}">
                <a16:creationId xmlns:a16="http://schemas.microsoft.com/office/drawing/2014/main" id="{46711E10-6FFE-0552-59F7-1874295006A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010162170"/>
              </p:ext>
            </p:extLst>
          </p:nvPr>
        </p:nvGraphicFramePr>
        <p:xfrm>
          <a:off x="360679" y="3703447"/>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12" name="object 7">
            <a:extLst>
              <a:ext uri="{FF2B5EF4-FFF2-40B4-BE49-F238E27FC236}">
                <a16:creationId xmlns:a16="http://schemas.microsoft.com/office/drawing/2014/main" id="{CE773F93-591C-0404-ABB9-A8047DAD8EDE}"/>
              </a:ext>
              <a:ext uri="{C183D7F6-B498-43B3-948B-1728B52AA6E4}">
                <adec:decorative xmlns:adec="http://schemas.microsoft.com/office/drawing/2017/decorative" val="1"/>
              </a:ext>
            </a:extLst>
          </p:cNvPr>
          <p:cNvSpPr/>
          <p:nvPr/>
        </p:nvSpPr>
        <p:spPr>
          <a:xfrm>
            <a:off x="425450" y="346353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7" name="his_years_q08">
            <a:extLst>
              <a:ext uri="{FF2B5EF4-FFF2-40B4-BE49-F238E27FC236}">
                <a16:creationId xmlns:a16="http://schemas.microsoft.com/office/drawing/2014/main" id="{FBF68DB3-937E-42FC-5C36-60B2C1D4F87A}"/>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159996315"/>
              </p:ext>
            </p:extLst>
          </p:nvPr>
        </p:nvGraphicFramePr>
        <p:xfrm>
          <a:off x="1473300" y="30607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8225"/>
                  </a:ext>
                </a:extLst>
              </a:tr>
            </a:tbl>
          </a:graphicData>
        </a:graphic>
      </p:graphicFrame>
      <p:graphicFrame>
        <p:nvGraphicFramePr>
          <p:cNvPr id="29" name="chart_his_q08">
            <a:extLst>
              <a:ext uri="{FF2B5EF4-FFF2-40B4-BE49-F238E27FC236}">
                <a16:creationId xmlns:a16="http://schemas.microsoft.com/office/drawing/2014/main" id="{94ED61EC-D099-B1A4-26A7-F977C949946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25316460"/>
              </p:ext>
            </p:extLst>
          </p:nvPr>
        </p:nvGraphicFramePr>
        <p:xfrm>
          <a:off x="360680" y="2092543"/>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3" name="object 6">
            <a:extLst>
              <a:ext uri="{FF2B5EF4-FFF2-40B4-BE49-F238E27FC236}">
                <a16:creationId xmlns:a16="http://schemas.microsoft.com/office/drawing/2014/main" id="{51EA48DC-7F3D-C0D4-81D1-D83EC07712E3}"/>
              </a:ext>
              <a:ext uri="{C183D7F6-B498-43B3-948B-1728B52AA6E4}">
                <adec:decorative xmlns:adec="http://schemas.microsoft.com/office/drawing/2017/decorative" val="1"/>
              </a:ext>
            </a:extLst>
          </p:cNvPr>
          <p:cNvSpPr/>
          <p:nvPr/>
        </p:nvSpPr>
        <p:spPr>
          <a:xfrm>
            <a:off x="428814" y="1848435"/>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7" name="txt_org_name">
            <a:extLst>
              <a:ext uri="{FF2B5EF4-FFF2-40B4-BE49-F238E27FC236}">
                <a16:creationId xmlns:a16="http://schemas.microsoft.com/office/drawing/2014/main" id="{89629DC2-0F90-96D1-0F11-38486AF19461}"/>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8" name="txt_survey">
            <a:extLst>
              <a:ext uri="{FF2B5EF4-FFF2-40B4-BE49-F238E27FC236}">
                <a16:creationId xmlns:a16="http://schemas.microsoft.com/office/drawing/2014/main" id="{8220C6CF-3B71-AECD-A585-20B2E32BA88F}"/>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1" name="Group 10">
            <a:extLst>
              <a:ext uri="{FF2B5EF4-FFF2-40B4-BE49-F238E27FC236}">
                <a16:creationId xmlns:a16="http://schemas.microsoft.com/office/drawing/2014/main" id="{76FCE434-B6A6-9C67-D7B8-B06EB63B9ABC}"/>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6" name="object 4">
              <a:hlinkClick r:id="rId7" action="ppaction://hlinksldjump"/>
              <a:extLst>
                <a:ext uri="{FF2B5EF4-FFF2-40B4-BE49-F238E27FC236}">
                  <a16:creationId xmlns:a16="http://schemas.microsoft.com/office/drawing/2014/main" id="{FB48C4A7-6028-EA38-9A50-9EDE56A5DFE8}"/>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8" name="object 3">
              <a:hlinkClick r:id="rId7" action="ppaction://hlinksldjump"/>
              <a:extLst>
                <a:ext uri="{FF2B5EF4-FFF2-40B4-BE49-F238E27FC236}">
                  <a16:creationId xmlns:a16="http://schemas.microsoft.com/office/drawing/2014/main" id="{8C6BE5F1-4041-C783-6AEE-1B5599B0C776}"/>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15" name="Group 1">
            <a:extLst>
              <a:ext uri="{FF2B5EF4-FFF2-40B4-BE49-F238E27FC236}">
                <a16:creationId xmlns:a16="http://schemas.microsoft.com/office/drawing/2014/main" id="{BFD6681F-4BE2-DCA3-6583-D7C2465D7631}"/>
              </a:ext>
              <a:ext uri="{C183D7F6-B498-43B3-948B-1728B52AA6E4}">
                <adec:decorative xmlns:adec="http://schemas.microsoft.com/office/drawing/2017/decorative" val="1"/>
              </a:ext>
            </a:extLst>
          </p:cNvPr>
          <p:cNvGrpSpPr/>
          <p:nvPr/>
        </p:nvGrpSpPr>
        <p:grpSpPr>
          <a:xfrm>
            <a:off x="425450" y="1155831"/>
            <a:ext cx="6699585" cy="611507"/>
            <a:chOff x="345548" y="81891"/>
            <a:chExt cx="6779338" cy="611507"/>
          </a:xfrm>
        </p:grpSpPr>
        <p:sp>
          <p:nvSpPr>
            <p:cNvPr id="17" name="object 5">
              <a:extLst>
                <a:ext uri="{FF2B5EF4-FFF2-40B4-BE49-F238E27FC236}">
                  <a16:creationId xmlns:a16="http://schemas.microsoft.com/office/drawing/2014/main" id="{69919EA4-0493-5C88-B5ED-EB61C55232EC}"/>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19" name="object 4">
              <a:extLst>
                <a:ext uri="{FF2B5EF4-FFF2-40B4-BE49-F238E27FC236}">
                  <a16:creationId xmlns:a16="http://schemas.microsoft.com/office/drawing/2014/main" id="{D6CBEE13-4519-91CD-24EB-B9A21B15EAAD}"/>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1" name="object 3">
              <a:extLst>
                <a:ext uri="{FF2B5EF4-FFF2-40B4-BE49-F238E27FC236}">
                  <a16:creationId xmlns:a16="http://schemas.microsoft.com/office/drawing/2014/main" id="{9389D0D6-EF68-25C3-2EC3-71D06DCE230B}"/>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2" name="object 2">
              <a:extLst>
                <a:ext uri="{FF2B5EF4-FFF2-40B4-BE49-F238E27FC236}">
                  <a16:creationId xmlns:a16="http://schemas.microsoft.com/office/drawing/2014/main" id="{8A377CB4-5F62-C435-6F41-F006E5536D8F}"/>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4" name="TextBox 33">
            <a:extLst>
              <a:ext uri="{FF2B5EF4-FFF2-40B4-BE49-F238E27FC236}">
                <a16:creationId xmlns:a16="http://schemas.microsoft.com/office/drawing/2014/main" id="{8405A57A-FD3C-94F4-9DBA-809FEBB62898}"/>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236173011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8D7140-F825-D57F-D0A1-723E0F78908E}"/>
            </a:ext>
          </a:extLst>
        </p:cNvPr>
        <p:cNvGrpSpPr/>
        <p:nvPr/>
      </p:nvGrpSpPr>
      <p:grpSpPr>
        <a:xfrm>
          <a:off x="0" y="0"/>
          <a:ext cx="0" cy="0"/>
          <a:chOff x="0" y="0"/>
          <a:chExt cx="0" cy="0"/>
        </a:xfrm>
      </p:grpSpPr>
      <p:sp>
        <p:nvSpPr>
          <p:cNvPr id="83" name="Slide Number Placeholder 1">
            <a:extLst>
              <a:ext uri="{FF2B5EF4-FFF2-40B4-BE49-F238E27FC236}">
                <a16:creationId xmlns:a16="http://schemas.microsoft.com/office/drawing/2014/main" id="{0C45A8F9-C5D0-2BCF-DED4-8895FC3EE5E5}"/>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034258D-1B64-464C-8D86-ECF8812D52F2}" type="slidenum">
              <a:rPr lang="en-GB" spc="-25" noProof="0" smtClean="0"/>
              <a:t>58</a:t>
            </a:fld>
            <a:endParaRPr lang="en-GB" spc="-25" noProof="0" dirty="0"/>
          </a:p>
        </p:txBody>
      </p:sp>
      <p:sp>
        <p:nvSpPr>
          <p:cNvPr id="25" name="object 1">
            <a:extLst>
              <a:ext uri="{FF2B5EF4-FFF2-40B4-BE49-F238E27FC236}">
                <a16:creationId xmlns:a16="http://schemas.microsoft.com/office/drawing/2014/main" id="{B68ED21A-0A50-2ADF-6FCC-D34E87E660ED}"/>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0" name="his_years_q19">
            <a:extLst>
              <a:ext uri="{FF2B5EF4-FFF2-40B4-BE49-F238E27FC236}">
                <a16:creationId xmlns:a16="http://schemas.microsoft.com/office/drawing/2014/main" id="{50147F1D-BC11-DB03-EFCF-3229E374340B}"/>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4241239291"/>
              </p:ext>
            </p:extLst>
          </p:nvPr>
        </p:nvGraphicFramePr>
        <p:xfrm>
          <a:off x="1474571" y="97205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9936640"/>
                  </a:ext>
                </a:extLst>
              </a:tr>
            </a:tbl>
          </a:graphicData>
        </a:graphic>
      </p:graphicFrame>
      <p:graphicFrame>
        <p:nvGraphicFramePr>
          <p:cNvPr id="13" name="chart_his_q19">
            <a:extLst>
              <a:ext uri="{FF2B5EF4-FFF2-40B4-BE49-F238E27FC236}">
                <a16:creationId xmlns:a16="http://schemas.microsoft.com/office/drawing/2014/main" id="{DC13F97D-6F84-45AF-1A03-F95941D9E6C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03211467"/>
              </p:ext>
            </p:extLst>
          </p:nvPr>
        </p:nvGraphicFramePr>
        <p:xfrm>
          <a:off x="360680" y="8751436"/>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23" name="object 11">
            <a:extLst>
              <a:ext uri="{FF2B5EF4-FFF2-40B4-BE49-F238E27FC236}">
                <a16:creationId xmlns:a16="http://schemas.microsoft.com/office/drawing/2014/main" id="{A028EC1B-B827-766D-27B3-61F97EFC8065}"/>
              </a:ext>
              <a:ext uri="{C183D7F6-B498-43B3-948B-1728B52AA6E4}">
                <adec:decorative xmlns:adec="http://schemas.microsoft.com/office/drawing/2017/decorative" val="1"/>
              </a:ext>
            </a:extLst>
          </p:cNvPr>
          <p:cNvSpPr/>
          <p:nvPr/>
        </p:nvSpPr>
        <p:spPr>
          <a:xfrm>
            <a:off x="425451" y="8515327"/>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9" name="his_years_q18">
            <a:extLst>
              <a:ext uri="{FF2B5EF4-FFF2-40B4-BE49-F238E27FC236}">
                <a16:creationId xmlns:a16="http://schemas.microsoft.com/office/drawing/2014/main" id="{C82CE841-6F5E-1468-7BF7-F08BB9C6F68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506216716"/>
              </p:ext>
            </p:extLst>
          </p:nvPr>
        </p:nvGraphicFramePr>
        <p:xfrm>
          <a:off x="1474571" y="80899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3587194"/>
                  </a:ext>
                </a:extLst>
              </a:tr>
            </a:tbl>
          </a:graphicData>
        </a:graphic>
      </p:graphicFrame>
      <p:graphicFrame>
        <p:nvGraphicFramePr>
          <p:cNvPr id="22" name="chart_his_q18">
            <a:extLst>
              <a:ext uri="{FF2B5EF4-FFF2-40B4-BE49-F238E27FC236}">
                <a16:creationId xmlns:a16="http://schemas.microsoft.com/office/drawing/2014/main" id="{D37F1285-B95C-9335-B119-E7705D180B6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28071296"/>
              </p:ext>
            </p:extLst>
          </p:nvPr>
        </p:nvGraphicFramePr>
        <p:xfrm>
          <a:off x="360682" y="7110141"/>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21" name="object 10">
            <a:extLst>
              <a:ext uri="{FF2B5EF4-FFF2-40B4-BE49-F238E27FC236}">
                <a16:creationId xmlns:a16="http://schemas.microsoft.com/office/drawing/2014/main" id="{47AD5EDD-F3A8-F23E-75AE-231E1F07E47B}"/>
              </a:ext>
              <a:ext uri="{C183D7F6-B498-43B3-948B-1728B52AA6E4}">
                <adec:decorative xmlns:adec="http://schemas.microsoft.com/office/drawing/2017/decorative" val="1"/>
              </a:ext>
            </a:extLst>
          </p:cNvPr>
          <p:cNvSpPr/>
          <p:nvPr/>
        </p:nvSpPr>
        <p:spPr>
          <a:xfrm>
            <a:off x="425451" y="688154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9" name="his_years_q17">
            <a:extLst>
              <a:ext uri="{FF2B5EF4-FFF2-40B4-BE49-F238E27FC236}">
                <a16:creationId xmlns:a16="http://schemas.microsoft.com/office/drawing/2014/main" id="{8AB8131A-A977-F323-ABBE-54B36B0FE93B}"/>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890198777"/>
              </p:ext>
            </p:extLst>
          </p:nvPr>
        </p:nvGraphicFramePr>
        <p:xfrm>
          <a:off x="1474571" y="64439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3628980"/>
                  </a:ext>
                </a:extLst>
              </a:tr>
            </a:tbl>
          </a:graphicData>
        </a:graphic>
      </p:graphicFrame>
      <p:graphicFrame>
        <p:nvGraphicFramePr>
          <p:cNvPr id="11" name="chart_his_q17">
            <a:extLst>
              <a:ext uri="{FF2B5EF4-FFF2-40B4-BE49-F238E27FC236}">
                <a16:creationId xmlns:a16="http://schemas.microsoft.com/office/drawing/2014/main" id="{EC00D5EF-A53B-5F33-C44C-C6D42AE3E70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874427193"/>
              </p:ext>
            </p:extLst>
          </p:nvPr>
        </p:nvGraphicFramePr>
        <p:xfrm>
          <a:off x="360682" y="5472624"/>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4" name="object 9">
            <a:extLst>
              <a:ext uri="{FF2B5EF4-FFF2-40B4-BE49-F238E27FC236}">
                <a16:creationId xmlns:a16="http://schemas.microsoft.com/office/drawing/2014/main" id="{C9530199-E157-82A4-CA71-142026D2AAC8}"/>
              </a:ext>
              <a:ext uri="{C183D7F6-B498-43B3-948B-1728B52AA6E4}">
                <adec:decorative xmlns:adec="http://schemas.microsoft.com/office/drawing/2017/decorative" val="1"/>
              </a:ext>
            </a:extLst>
          </p:cNvPr>
          <p:cNvSpPr/>
          <p:nvPr/>
        </p:nvSpPr>
        <p:spPr>
          <a:xfrm>
            <a:off x="425451" y="524951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8" name="his_years_q16">
            <a:extLst>
              <a:ext uri="{FF2B5EF4-FFF2-40B4-BE49-F238E27FC236}">
                <a16:creationId xmlns:a16="http://schemas.microsoft.com/office/drawing/2014/main" id="{E90A7794-8F46-F0E5-ACD9-B951CB4D9B46}"/>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517528080"/>
              </p:ext>
            </p:extLst>
          </p:nvPr>
        </p:nvGraphicFramePr>
        <p:xfrm>
          <a:off x="1474571" y="4670409"/>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4589580"/>
                  </a:ext>
                </a:extLst>
              </a:tr>
            </a:tbl>
          </a:graphicData>
        </a:graphic>
      </p:graphicFrame>
      <p:graphicFrame>
        <p:nvGraphicFramePr>
          <p:cNvPr id="20" name="chart_his_q16">
            <a:extLst>
              <a:ext uri="{FF2B5EF4-FFF2-40B4-BE49-F238E27FC236}">
                <a16:creationId xmlns:a16="http://schemas.microsoft.com/office/drawing/2014/main" id="{59F5ADB4-4DD0-82D5-10CC-FF833EC029B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24991770"/>
              </p:ext>
            </p:extLst>
          </p:nvPr>
        </p:nvGraphicFramePr>
        <p:xfrm>
          <a:off x="360680" y="3704437"/>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12" name="object 7">
            <a:extLst>
              <a:ext uri="{FF2B5EF4-FFF2-40B4-BE49-F238E27FC236}">
                <a16:creationId xmlns:a16="http://schemas.microsoft.com/office/drawing/2014/main" id="{9F8F1E73-88F6-6B54-4C45-CDA909114D20}"/>
              </a:ext>
              <a:ext uri="{C183D7F6-B498-43B3-948B-1728B52AA6E4}">
                <adec:decorative xmlns:adec="http://schemas.microsoft.com/office/drawing/2017/decorative" val="1"/>
              </a:ext>
            </a:extLst>
          </p:cNvPr>
          <p:cNvSpPr/>
          <p:nvPr/>
        </p:nvSpPr>
        <p:spPr>
          <a:xfrm>
            <a:off x="425451" y="3464343"/>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7" name="his_years_q15">
            <a:extLst>
              <a:ext uri="{FF2B5EF4-FFF2-40B4-BE49-F238E27FC236}">
                <a16:creationId xmlns:a16="http://schemas.microsoft.com/office/drawing/2014/main" id="{65CCBEAC-3DD2-03C8-F6E7-21C99C6515B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123205588"/>
              </p:ext>
            </p:extLst>
          </p:nvPr>
        </p:nvGraphicFramePr>
        <p:xfrm>
          <a:off x="1474571" y="30607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7946946"/>
                  </a:ext>
                </a:extLst>
              </a:tr>
            </a:tbl>
          </a:graphicData>
        </a:graphic>
      </p:graphicFrame>
      <p:graphicFrame>
        <p:nvGraphicFramePr>
          <p:cNvPr id="2" name="chart_his_q15">
            <a:extLst>
              <a:ext uri="{FF2B5EF4-FFF2-40B4-BE49-F238E27FC236}">
                <a16:creationId xmlns:a16="http://schemas.microsoft.com/office/drawing/2014/main" id="{EAE61E5C-167B-534E-711F-AABD9A5801C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05690969"/>
              </p:ext>
            </p:extLst>
          </p:nvPr>
        </p:nvGraphicFramePr>
        <p:xfrm>
          <a:off x="360681" y="2093173"/>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47" name="text_q15">
            <a:extLst>
              <a:ext uri="{FF2B5EF4-FFF2-40B4-BE49-F238E27FC236}">
                <a16:creationId xmlns:a16="http://schemas.microsoft.com/office/drawing/2014/main" id="{0B9C89A0-B00F-5E2C-C840-76CCB1B667BE}"/>
              </a:ext>
            </a:extLst>
          </p:cNvPr>
          <p:cNvSpPr txBox="1"/>
          <p:nvPr/>
        </p:nvSpPr>
        <p:spPr>
          <a:xfrm>
            <a:off x="455763" y="1810148"/>
            <a:ext cx="4970680" cy="423193"/>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Q15.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diagnosis</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an</a:t>
            </a:r>
            <a:r>
              <a:rPr lang="en-GB" sz="850" spc="-20" noProof="0" dirty="0">
                <a:latin typeface="Arial"/>
                <a:cs typeface="Arial"/>
              </a:rPr>
              <a:t> </a:t>
            </a:r>
            <a:r>
              <a:rPr lang="en-GB" sz="850" noProof="0" dirty="0">
                <a:latin typeface="Arial"/>
                <a:cs typeface="Arial"/>
              </a:rPr>
              <a:t>appropriate</a:t>
            </a:r>
            <a:r>
              <a:rPr lang="en-GB" sz="850" spc="-25" noProof="0" dirty="0">
                <a:latin typeface="Arial"/>
                <a:cs typeface="Arial"/>
              </a:rPr>
              <a:t> </a:t>
            </a:r>
            <a:r>
              <a:rPr lang="en-GB" sz="850" spc="-10" noProof="0" dirty="0">
                <a:latin typeface="Arial"/>
                <a:cs typeface="Arial"/>
              </a:rPr>
              <a:t>place</a:t>
            </a:r>
            <a:endParaRPr lang="en-GB" sz="850" noProof="0" dirty="0">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39" name="text_q16">
            <a:extLst>
              <a:ext uri="{FF2B5EF4-FFF2-40B4-BE49-F238E27FC236}">
                <a16:creationId xmlns:a16="http://schemas.microsoft.com/office/drawing/2014/main" id="{66F3D8A4-41B8-7A38-0B31-BC9F2C9C0EF8}"/>
              </a:ext>
            </a:extLst>
          </p:cNvPr>
          <p:cNvSpPr txBox="1"/>
          <p:nvPr/>
        </p:nvSpPr>
        <p:spPr>
          <a:xfrm>
            <a:off x="460566" y="3441700"/>
            <a:ext cx="4321175"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Q16.</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told</a:t>
            </a:r>
            <a:r>
              <a:rPr lang="en-GB" sz="850" spc="-20" noProof="0" dirty="0">
                <a:latin typeface="Arial"/>
                <a:cs typeface="Arial"/>
              </a:rPr>
              <a:t> </a:t>
            </a:r>
            <a:r>
              <a:rPr lang="en-GB" sz="850" noProof="0" dirty="0">
                <a:latin typeface="Arial"/>
                <a:cs typeface="Arial"/>
              </a:rPr>
              <a:t>they</a:t>
            </a:r>
            <a:r>
              <a:rPr lang="en-GB" sz="850" spc="-1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go</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noProof="0" dirty="0">
                <a:latin typeface="Arial"/>
                <a:cs typeface="Arial"/>
              </a:rPr>
              <a:t>later</a:t>
            </a:r>
            <a:r>
              <a:rPr lang="en-GB" sz="850" spc="-15"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more</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diagnosis</a:t>
            </a:r>
            <a:endParaRPr lang="en-GB" sz="850" noProof="0" dirty="0">
              <a:latin typeface="Arial"/>
              <a:cs typeface="Arial"/>
            </a:endParaRPr>
          </a:p>
        </p:txBody>
      </p:sp>
      <p:sp>
        <p:nvSpPr>
          <p:cNvPr id="54" name="object 8">
            <a:extLst>
              <a:ext uri="{FF2B5EF4-FFF2-40B4-BE49-F238E27FC236}">
                <a16:creationId xmlns:a16="http://schemas.microsoft.com/office/drawing/2014/main" id="{FCA7B71C-2F6E-32AF-E2BC-54C00207BBC7}"/>
              </a:ext>
            </a:extLst>
          </p:cNvPr>
          <p:cNvSpPr txBox="1"/>
          <p:nvPr/>
        </p:nvSpPr>
        <p:spPr>
          <a:xfrm>
            <a:off x="425451" y="5082089"/>
            <a:ext cx="6696000" cy="167354"/>
          </a:xfrm>
          <a:prstGeom prst="rect">
            <a:avLst/>
          </a:prstGeom>
          <a:ln w="6350">
            <a:solidFill>
              <a:srgbClr val="939598"/>
            </a:solidFill>
          </a:ln>
        </p:spPr>
        <p:txBody>
          <a:bodyPr vert="horz" wrap="square" lIns="0" tIns="5715" rIns="0" bIns="0" rtlCol="0">
            <a:spAutoFit/>
          </a:bodyPr>
          <a:lstStyle/>
          <a:p>
            <a:pPr marL="12700" marR="0" lvl="0" indent="0" defTabSz="914400" eaLnBrk="1" fontAlgn="auto" latinLnBrk="0" hangingPunct="1">
              <a:lnSpc>
                <a:spcPct val="100000"/>
              </a:lnSpc>
              <a:spcBef>
                <a:spcPts val="405"/>
              </a:spcBef>
              <a:spcAft>
                <a:spcPts val="0"/>
              </a:spcAft>
              <a:buClrTx/>
              <a:buSzTx/>
              <a:buFontTx/>
              <a:buNone/>
              <a:tabLst/>
              <a:defRPr/>
            </a:pPr>
            <a:r>
              <a:rPr lang="en-GB" sz="1050" b="1" spc="-20" noProof="0" dirty="0">
                <a:solidFill>
                  <a:srgbClr val="336E9F"/>
                </a:solidFill>
                <a:latin typeface="Arial"/>
                <a:cs typeface="Arial"/>
              </a:rPr>
              <a:t>SUPPORT FROM A MAIN CONTACT PERSON</a:t>
            </a:r>
          </a:p>
        </p:txBody>
      </p:sp>
      <p:sp>
        <p:nvSpPr>
          <p:cNvPr id="59" name="text_q17">
            <a:extLst>
              <a:ext uri="{FF2B5EF4-FFF2-40B4-BE49-F238E27FC236}">
                <a16:creationId xmlns:a16="http://schemas.microsoft.com/office/drawing/2014/main" id="{1C5B413C-714C-FC09-9E37-893F3BBDB091}"/>
              </a:ext>
            </a:extLst>
          </p:cNvPr>
          <p:cNvSpPr txBox="1"/>
          <p:nvPr/>
        </p:nvSpPr>
        <p:spPr>
          <a:xfrm>
            <a:off x="457083" y="5187512"/>
            <a:ext cx="4824000" cy="387286"/>
          </a:xfrm>
          <a:prstGeom prst="rect">
            <a:avLst/>
          </a:prstGeom>
        </p:spPr>
        <p:txBody>
          <a:bodyPr vert="horz" wrap="square" lIns="0" tIns="86360" rIns="0" bIns="0" rtlCol="0">
            <a:spAutoFit/>
          </a:bodyPr>
          <a:lstStyle/>
          <a:p>
            <a:pPr marL="12700">
              <a:spcBef>
                <a:spcPts val="250"/>
              </a:spcBef>
              <a:defRPr/>
            </a:pPr>
            <a:r>
              <a:rPr lang="en-GB" sz="850" noProof="0" dirty="0">
                <a:latin typeface="Arial"/>
                <a:cs typeface="Arial"/>
              </a:rPr>
              <a:t>Q17.</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main</a:t>
            </a:r>
            <a:r>
              <a:rPr lang="en-GB" sz="850" spc="-15" noProof="0" dirty="0">
                <a:latin typeface="Arial"/>
                <a:cs typeface="Arial"/>
              </a:rPr>
              <a:t> </a:t>
            </a:r>
            <a:r>
              <a:rPr lang="en-GB" sz="850" noProof="0" dirty="0">
                <a:latin typeface="Arial"/>
                <a:cs typeface="Arial"/>
              </a:rPr>
              <a:t>point</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within</a:t>
            </a:r>
            <a:r>
              <a:rPr lang="en-GB" sz="850" spc="-15"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team</a:t>
            </a:r>
            <a:endParaRPr lang="en-GB" sz="850" noProof="0" dirty="0">
              <a:latin typeface="Arial"/>
              <a:cs typeface="Arial"/>
            </a:endParaRPr>
          </a:p>
          <a:p>
            <a:pPr marL="12700" marR="0" lvl="0" indent="0" defTabSz="914400" eaLnBrk="1" fontAlgn="auto" latinLnBrk="0" hangingPunct="1">
              <a:lnSpc>
                <a:spcPct val="100000"/>
              </a:lnSpc>
              <a:spcBef>
                <a:spcPts val="250"/>
              </a:spcBef>
              <a:spcAft>
                <a:spcPts val="0"/>
              </a:spcAft>
              <a:buClrTx/>
              <a:buSzTx/>
              <a:buFontTx/>
              <a:buNone/>
              <a:tabLst/>
              <a:defRPr/>
            </a:pP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100" name="text_q18">
            <a:extLst>
              <a:ext uri="{FF2B5EF4-FFF2-40B4-BE49-F238E27FC236}">
                <a16:creationId xmlns:a16="http://schemas.microsoft.com/office/drawing/2014/main" id="{26F4819A-8C0F-56EA-2F4F-12A37D183FF4}"/>
              </a:ext>
            </a:extLst>
          </p:cNvPr>
          <p:cNvSpPr txBox="1"/>
          <p:nvPr/>
        </p:nvSpPr>
        <p:spPr>
          <a:xfrm>
            <a:off x="454693" y="6818514"/>
            <a:ext cx="6695346" cy="222199"/>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Q18.</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found</a:t>
            </a:r>
            <a:r>
              <a:rPr lang="en-GB" sz="850" spc="-20" noProof="0" dirty="0">
                <a:latin typeface="Arial"/>
                <a:cs typeface="Arial"/>
              </a:rPr>
              <a:t> </a:t>
            </a:r>
            <a:r>
              <a:rPr lang="en-GB" sz="850" noProof="0" dirty="0">
                <a:latin typeface="Arial"/>
                <a:cs typeface="Arial"/>
              </a:rPr>
              <a:t>it</a:t>
            </a:r>
            <a:r>
              <a:rPr lang="en-GB" sz="850" spc="-15"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quite</a:t>
            </a:r>
            <a:r>
              <a:rPr lang="en-GB" sz="850" spc="-20" noProof="0" dirty="0">
                <a:latin typeface="Arial"/>
                <a:cs typeface="Arial"/>
              </a:rPr>
              <a:t> </a:t>
            </a:r>
            <a:r>
              <a:rPr lang="en-GB" sz="850" noProof="0" dirty="0">
                <a:latin typeface="Arial"/>
                <a:cs typeface="Arial"/>
              </a:rPr>
              <a:t>easy</a:t>
            </a:r>
            <a:r>
              <a:rPr lang="en-GB" sz="850" spc="-15"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15" noProof="0" dirty="0">
                <a:latin typeface="Arial"/>
                <a:cs typeface="Arial"/>
              </a:rPr>
              <a:t> </a:t>
            </a:r>
            <a:r>
              <a:rPr lang="en-GB" sz="850" spc="-10" noProof="0" dirty="0">
                <a:latin typeface="Arial"/>
                <a:cs typeface="Arial"/>
              </a:rPr>
              <a:t>person</a:t>
            </a:r>
            <a:endParaRPr lang="en-GB" sz="850" noProof="0" dirty="0">
              <a:latin typeface="Arial"/>
              <a:cs typeface="Arial"/>
            </a:endParaRPr>
          </a:p>
        </p:txBody>
      </p:sp>
      <p:sp>
        <p:nvSpPr>
          <p:cNvPr id="111" name="text_q19">
            <a:extLst>
              <a:ext uri="{FF2B5EF4-FFF2-40B4-BE49-F238E27FC236}">
                <a16:creationId xmlns:a16="http://schemas.microsoft.com/office/drawing/2014/main" id="{E70E9C66-05D7-5D6B-263C-65D0956C8770}"/>
              </a:ext>
            </a:extLst>
          </p:cNvPr>
          <p:cNvSpPr txBox="1"/>
          <p:nvPr/>
        </p:nvSpPr>
        <p:spPr>
          <a:xfrm>
            <a:off x="457660" y="8466203"/>
            <a:ext cx="4053779" cy="221212"/>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Q19.</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found</a:t>
            </a:r>
            <a:r>
              <a:rPr lang="en-GB" sz="850" spc="-20" noProof="0" dirty="0">
                <a:latin typeface="Arial"/>
                <a:cs typeface="Arial"/>
              </a:rPr>
              <a:t> </a:t>
            </a:r>
            <a:r>
              <a:rPr lang="en-GB" sz="850" noProof="0" dirty="0">
                <a:latin typeface="Arial"/>
                <a:cs typeface="Arial"/>
              </a:rPr>
              <a:t>advice</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main</a:t>
            </a:r>
            <a:r>
              <a:rPr lang="en-GB" sz="850" spc="-20" noProof="0" dirty="0">
                <a:latin typeface="Arial"/>
                <a:cs typeface="Arial"/>
              </a:rPr>
              <a:t> </a:t>
            </a:r>
            <a:r>
              <a:rPr lang="en-GB" sz="850" noProof="0" dirty="0">
                <a:latin typeface="Arial"/>
                <a:cs typeface="Arial"/>
              </a:rPr>
              <a:t>contact</a:t>
            </a:r>
            <a:r>
              <a:rPr lang="en-GB" sz="850" spc="-20" noProof="0" dirty="0">
                <a:latin typeface="Arial"/>
                <a:cs typeface="Arial"/>
              </a:rPr>
              <a:t> </a:t>
            </a:r>
            <a:r>
              <a:rPr lang="en-GB" sz="850" noProof="0" dirty="0">
                <a:latin typeface="Arial"/>
                <a:cs typeface="Arial"/>
              </a:rPr>
              <a:t>person</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quite</a:t>
            </a:r>
            <a:r>
              <a:rPr lang="en-GB" sz="850" spc="-20" noProof="0" dirty="0">
                <a:latin typeface="Arial"/>
                <a:cs typeface="Arial"/>
              </a:rPr>
              <a:t> </a:t>
            </a:r>
            <a:r>
              <a:rPr lang="en-GB" sz="850" spc="-10" noProof="0" dirty="0">
                <a:latin typeface="Arial"/>
                <a:cs typeface="Arial"/>
              </a:rPr>
              <a:t>helpful</a:t>
            </a:r>
            <a:endParaRPr lang="en-GB" sz="850" noProof="0" dirty="0">
              <a:latin typeface="Arial"/>
              <a:cs typeface="Arial"/>
            </a:endParaRPr>
          </a:p>
        </p:txBody>
      </p:sp>
      <p:sp>
        <p:nvSpPr>
          <p:cNvPr id="3" name="object 6">
            <a:extLst>
              <a:ext uri="{FF2B5EF4-FFF2-40B4-BE49-F238E27FC236}">
                <a16:creationId xmlns:a16="http://schemas.microsoft.com/office/drawing/2014/main" id="{DB4D6D6C-12AC-A2B4-D2B3-DBEB15271C7D}"/>
              </a:ext>
              <a:ext uri="{C183D7F6-B498-43B3-948B-1728B52AA6E4}">
                <adec:decorative xmlns:adec="http://schemas.microsoft.com/office/drawing/2017/decorative" val="1"/>
              </a:ext>
            </a:extLst>
          </p:cNvPr>
          <p:cNvSpPr/>
          <p:nvPr/>
        </p:nvSpPr>
        <p:spPr>
          <a:xfrm>
            <a:off x="428815" y="1849248"/>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7" name="txt_org_name">
            <a:extLst>
              <a:ext uri="{FF2B5EF4-FFF2-40B4-BE49-F238E27FC236}">
                <a16:creationId xmlns:a16="http://schemas.microsoft.com/office/drawing/2014/main" id="{7D987F53-0522-FD84-EF51-8490C2CCF3AD}"/>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8" name="txt_survey">
            <a:extLst>
              <a:ext uri="{FF2B5EF4-FFF2-40B4-BE49-F238E27FC236}">
                <a16:creationId xmlns:a16="http://schemas.microsoft.com/office/drawing/2014/main" id="{DF2B4421-26E5-E452-C21D-EFBC919E23A0}"/>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6" name="Group 15">
            <a:extLst>
              <a:ext uri="{FF2B5EF4-FFF2-40B4-BE49-F238E27FC236}">
                <a16:creationId xmlns:a16="http://schemas.microsoft.com/office/drawing/2014/main" id="{6A2A2C8F-F501-0E3F-E256-C574BF4E8592}"/>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8" name="object 4">
              <a:hlinkClick r:id="rId7" action="ppaction://hlinksldjump"/>
              <a:extLst>
                <a:ext uri="{FF2B5EF4-FFF2-40B4-BE49-F238E27FC236}">
                  <a16:creationId xmlns:a16="http://schemas.microsoft.com/office/drawing/2014/main" id="{BFD8CF2E-2CB0-EFAD-2A50-CD3B2E77520A}"/>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6" name="object 3">
              <a:hlinkClick r:id="rId7" action="ppaction://hlinksldjump"/>
              <a:extLst>
                <a:ext uri="{FF2B5EF4-FFF2-40B4-BE49-F238E27FC236}">
                  <a16:creationId xmlns:a16="http://schemas.microsoft.com/office/drawing/2014/main" id="{442DFE49-8A37-10B4-AB20-9482DFF9189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15" name="Group 1">
            <a:extLst>
              <a:ext uri="{FF2B5EF4-FFF2-40B4-BE49-F238E27FC236}">
                <a16:creationId xmlns:a16="http://schemas.microsoft.com/office/drawing/2014/main" id="{74731F95-5C81-4AF5-924E-D027E4E4D1DF}"/>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17" name="object 5">
              <a:extLst>
                <a:ext uri="{FF2B5EF4-FFF2-40B4-BE49-F238E27FC236}">
                  <a16:creationId xmlns:a16="http://schemas.microsoft.com/office/drawing/2014/main" id="{C296A4C8-C739-D590-B52E-0D3155891073}"/>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19" name="object 4">
              <a:extLst>
                <a:ext uri="{FF2B5EF4-FFF2-40B4-BE49-F238E27FC236}">
                  <a16:creationId xmlns:a16="http://schemas.microsoft.com/office/drawing/2014/main" id="{1116967C-2A4E-CF40-4A0C-968233F22A57}"/>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1" name="object 3">
              <a:extLst>
                <a:ext uri="{FF2B5EF4-FFF2-40B4-BE49-F238E27FC236}">
                  <a16:creationId xmlns:a16="http://schemas.microsoft.com/office/drawing/2014/main" id="{A3601D9E-D569-6276-E12A-ADBE2B0020E9}"/>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2" name="object 2">
              <a:extLst>
                <a:ext uri="{FF2B5EF4-FFF2-40B4-BE49-F238E27FC236}">
                  <a16:creationId xmlns:a16="http://schemas.microsoft.com/office/drawing/2014/main" id="{C3C1F03F-A319-B52A-0E2A-98D0B17F8881}"/>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4" name="TextBox 33">
            <a:extLst>
              <a:ext uri="{FF2B5EF4-FFF2-40B4-BE49-F238E27FC236}">
                <a16:creationId xmlns:a16="http://schemas.microsoft.com/office/drawing/2014/main" id="{5C849951-57C9-83DA-7C72-ADBC3E03F627}"/>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323070776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447EFC-471E-5748-B4EC-149ACA7C4C46}"/>
            </a:ext>
          </a:extLst>
        </p:cNvPr>
        <p:cNvGrpSpPr/>
        <p:nvPr/>
      </p:nvGrpSpPr>
      <p:grpSpPr>
        <a:xfrm>
          <a:off x="0" y="0"/>
          <a:ext cx="0" cy="0"/>
          <a:chOff x="0" y="0"/>
          <a:chExt cx="0" cy="0"/>
        </a:xfrm>
      </p:grpSpPr>
      <p:grpSp>
        <p:nvGrpSpPr>
          <p:cNvPr id="21" name="Group 20">
            <a:extLst>
              <a:ext uri="{FF2B5EF4-FFF2-40B4-BE49-F238E27FC236}">
                <a16:creationId xmlns:a16="http://schemas.microsoft.com/office/drawing/2014/main" id="{B9FAB8B6-37EB-2BA8-FBF9-BFFE055D6121}"/>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5" name="object 4">
              <a:hlinkClick r:id="rId2" action="ppaction://hlinksldjump"/>
              <a:extLst>
                <a:ext uri="{FF2B5EF4-FFF2-40B4-BE49-F238E27FC236}">
                  <a16:creationId xmlns:a16="http://schemas.microsoft.com/office/drawing/2014/main" id="{15708EF7-3AC1-92D0-B4E7-EFD6AA6F42C2}"/>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6" name="object 3">
              <a:hlinkClick r:id="rId2" action="ppaction://hlinksldjump"/>
              <a:extLst>
                <a:ext uri="{FF2B5EF4-FFF2-40B4-BE49-F238E27FC236}">
                  <a16:creationId xmlns:a16="http://schemas.microsoft.com/office/drawing/2014/main" id="{D2552BDB-635A-ADC0-1FEF-692920662E8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71" name="Slide Number Placeholder 1">
            <a:extLst>
              <a:ext uri="{FF2B5EF4-FFF2-40B4-BE49-F238E27FC236}">
                <a16:creationId xmlns:a16="http://schemas.microsoft.com/office/drawing/2014/main" id="{F8649CCB-D046-94C2-98DC-64A3634579EA}"/>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59</a:t>
            </a:fld>
            <a:endParaRPr lang="en-GB" spc="-25" noProof="0" dirty="0"/>
          </a:p>
        </p:txBody>
      </p:sp>
      <p:sp>
        <p:nvSpPr>
          <p:cNvPr id="20" name="object 1">
            <a:extLst>
              <a:ext uri="{FF2B5EF4-FFF2-40B4-BE49-F238E27FC236}">
                <a16:creationId xmlns:a16="http://schemas.microsoft.com/office/drawing/2014/main" id="{D62ED841-7796-5CBE-C597-1315402FDB14}"/>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(4)</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1" name="his_years_q24">
            <a:extLst>
              <a:ext uri="{FF2B5EF4-FFF2-40B4-BE49-F238E27FC236}">
                <a16:creationId xmlns:a16="http://schemas.microsoft.com/office/drawing/2014/main" id="{90A19664-5408-E149-8501-968EBE9C527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782399309"/>
              </p:ext>
            </p:extLst>
          </p:nvPr>
        </p:nvGraphicFramePr>
        <p:xfrm>
          <a:off x="1480175" y="99491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21907762"/>
                  </a:ext>
                </a:extLst>
              </a:tr>
            </a:tbl>
          </a:graphicData>
        </a:graphic>
      </p:graphicFrame>
      <p:graphicFrame>
        <p:nvGraphicFramePr>
          <p:cNvPr id="17" name="chart_his_q24">
            <a:extLst>
              <a:ext uri="{FF2B5EF4-FFF2-40B4-BE49-F238E27FC236}">
                <a16:creationId xmlns:a16="http://schemas.microsoft.com/office/drawing/2014/main" id="{C4542C60-1C78-786E-0722-6869A53CE72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30433699"/>
              </p:ext>
            </p:extLst>
          </p:nvPr>
        </p:nvGraphicFramePr>
        <p:xfrm>
          <a:off x="366286" y="8994953"/>
          <a:ext cx="6694169" cy="118031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his_years_q23">
            <a:extLst>
              <a:ext uri="{FF2B5EF4-FFF2-40B4-BE49-F238E27FC236}">
                <a16:creationId xmlns:a16="http://schemas.microsoft.com/office/drawing/2014/main" id="{C529D9C6-CEB9-7B04-EE62-5A489BB4F6CF}"/>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506005525"/>
              </p:ext>
            </p:extLst>
          </p:nvPr>
        </p:nvGraphicFramePr>
        <p:xfrm>
          <a:off x="1478344" y="81661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0717515"/>
                  </a:ext>
                </a:extLst>
              </a:tr>
            </a:tbl>
          </a:graphicData>
        </a:graphic>
      </p:graphicFrame>
      <p:sp>
        <p:nvSpPr>
          <p:cNvPr id="14" name="object 12">
            <a:extLst>
              <a:ext uri="{FF2B5EF4-FFF2-40B4-BE49-F238E27FC236}">
                <a16:creationId xmlns:a16="http://schemas.microsoft.com/office/drawing/2014/main" id="{33F32C2A-7983-7DB4-88A4-88F2FEAEED22}"/>
              </a:ext>
              <a:ext uri="{C183D7F6-B498-43B3-948B-1728B52AA6E4}">
                <adec:decorative xmlns:adec="http://schemas.microsoft.com/office/drawing/2017/decorative" val="1"/>
              </a:ext>
            </a:extLst>
          </p:cNvPr>
          <p:cNvSpPr/>
          <p:nvPr/>
        </p:nvSpPr>
        <p:spPr>
          <a:xfrm>
            <a:off x="440655" y="873617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16" name="chart_his_q23">
            <a:extLst>
              <a:ext uri="{FF2B5EF4-FFF2-40B4-BE49-F238E27FC236}">
                <a16:creationId xmlns:a16="http://schemas.microsoft.com/office/drawing/2014/main" id="{4205EF05-5F32-3FFF-936F-2DA41EA900A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70759377"/>
              </p:ext>
            </p:extLst>
          </p:nvPr>
        </p:nvGraphicFramePr>
        <p:xfrm>
          <a:off x="364455" y="7191144"/>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3" name="object 10">
            <a:extLst>
              <a:ext uri="{FF2B5EF4-FFF2-40B4-BE49-F238E27FC236}">
                <a16:creationId xmlns:a16="http://schemas.microsoft.com/office/drawing/2014/main" id="{54B456A5-8240-986E-8718-2B0B8620F21E}"/>
              </a:ext>
              <a:ext uri="{C183D7F6-B498-43B3-948B-1728B52AA6E4}">
                <adec:decorative xmlns:adec="http://schemas.microsoft.com/office/drawing/2017/decorative" val="1"/>
              </a:ext>
            </a:extLst>
          </p:cNvPr>
          <p:cNvSpPr/>
          <p:nvPr/>
        </p:nvSpPr>
        <p:spPr>
          <a:xfrm>
            <a:off x="439148" y="6951952"/>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9" name="his_years_q22">
            <a:extLst>
              <a:ext uri="{FF2B5EF4-FFF2-40B4-BE49-F238E27FC236}">
                <a16:creationId xmlns:a16="http://schemas.microsoft.com/office/drawing/2014/main" id="{5E022845-4AF8-EC35-2B13-DF287569E945}"/>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890476779"/>
              </p:ext>
            </p:extLst>
          </p:nvPr>
        </p:nvGraphicFramePr>
        <p:xfrm>
          <a:off x="1478344" y="65201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8264716"/>
                  </a:ext>
                </a:extLst>
              </a:tr>
            </a:tbl>
          </a:graphicData>
        </a:graphic>
      </p:graphicFrame>
      <p:graphicFrame>
        <p:nvGraphicFramePr>
          <p:cNvPr id="12" name="chart_his_q22">
            <a:extLst>
              <a:ext uri="{FF2B5EF4-FFF2-40B4-BE49-F238E27FC236}">
                <a16:creationId xmlns:a16="http://schemas.microsoft.com/office/drawing/2014/main" id="{97D1D0E6-B53D-ED96-F2D5-D3442600355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59077310"/>
              </p:ext>
            </p:extLst>
          </p:nvPr>
        </p:nvGraphicFramePr>
        <p:xfrm>
          <a:off x="364455" y="5553627"/>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11" name="object 9">
            <a:extLst>
              <a:ext uri="{FF2B5EF4-FFF2-40B4-BE49-F238E27FC236}">
                <a16:creationId xmlns:a16="http://schemas.microsoft.com/office/drawing/2014/main" id="{98DD4C1F-564A-B5B6-372E-78625429A505}"/>
              </a:ext>
              <a:ext uri="{C183D7F6-B498-43B3-948B-1728B52AA6E4}">
                <adec:decorative xmlns:adec="http://schemas.microsoft.com/office/drawing/2017/decorative" val="1"/>
              </a:ext>
            </a:extLst>
          </p:cNvPr>
          <p:cNvSpPr/>
          <p:nvPr/>
        </p:nvSpPr>
        <p:spPr>
          <a:xfrm>
            <a:off x="440655" y="5291977"/>
            <a:ext cx="6696000" cy="1512642"/>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8" name="his_years_q21">
            <a:extLst>
              <a:ext uri="{FF2B5EF4-FFF2-40B4-BE49-F238E27FC236}">
                <a16:creationId xmlns:a16="http://schemas.microsoft.com/office/drawing/2014/main" id="{E51585A8-708C-D8F8-55F6-4C9E38F44810}"/>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120598099"/>
              </p:ext>
            </p:extLst>
          </p:nvPr>
        </p:nvGraphicFramePr>
        <p:xfrm>
          <a:off x="1478344" y="48437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768615"/>
                  </a:ext>
                </a:extLst>
              </a:tr>
            </a:tbl>
          </a:graphicData>
        </a:graphic>
      </p:graphicFrame>
      <p:graphicFrame>
        <p:nvGraphicFramePr>
          <p:cNvPr id="7" name="chart_his_q21">
            <a:extLst>
              <a:ext uri="{FF2B5EF4-FFF2-40B4-BE49-F238E27FC236}">
                <a16:creationId xmlns:a16="http://schemas.microsoft.com/office/drawing/2014/main" id="{43B59579-43A7-9322-09E0-F30D7257E2D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8679550"/>
              </p:ext>
            </p:extLst>
          </p:nvPr>
        </p:nvGraphicFramePr>
        <p:xfrm>
          <a:off x="364455" y="3877227"/>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8" name="object 8">
            <a:extLst>
              <a:ext uri="{FF2B5EF4-FFF2-40B4-BE49-F238E27FC236}">
                <a16:creationId xmlns:a16="http://schemas.microsoft.com/office/drawing/2014/main" id="{F5829333-38FE-A984-CA8C-740323058032}"/>
              </a:ext>
              <a:ext uri="{C183D7F6-B498-43B3-948B-1728B52AA6E4}">
                <adec:decorative xmlns:adec="http://schemas.microsoft.com/office/drawing/2017/decorative" val="1"/>
              </a:ext>
            </a:extLst>
          </p:cNvPr>
          <p:cNvSpPr/>
          <p:nvPr/>
        </p:nvSpPr>
        <p:spPr>
          <a:xfrm>
            <a:off x="432809" y="3653358"/>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20">
            <a:extLst>
              <a:ext uri="{FF2B5EF4-FFF2-40B4-BE49-F238E27FC236}">
                <a16:creationId xmlns:a16="http://schemas.microsoft.com/office/drawing/2014/main" id="{F6F99BC5-6D12-E240-FCA4-326A193CE2A4}"/>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522262836"/>
              </p:ext>
            </p:extLst>
          </p:nvPr>
        </p:nvGraphicFramePr>
        <p:xfrm>
          <a:off x="1478344" y="318539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4164229"/>
                  </a:ext>
                </a:extLst>
              </a:tr>
            </a:tbl>
          </a:graphicData>
        </a:graphic>
      </p:graphicFrame>
      <p:graphicFrame>
        <p:nvGraphicFramePr>
          <p:cNvPr id="10" name="chart_his_q20">
            <a:extLst>
              <a:ext uri="{FF2B5EF4-FFF2-40B4-BE49-F238E27FC236}">
                <a16:creationId xmlns:a16="http://schemas.microsoft.com/office/drawing/2014/main" id="{D720746B-0164-D0BC-8478-5161DF2407E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258261585"/>
              </p:ext>
            </p:extLst>
          </p:nvPr>
        </p:nvGraphicFramePr>
        <p:xfrm>
          <a:off x="364455" y="2201795"/>
          <a:ext cx="6694169" cy="1180317"/>
        </p:xfrm>
        <a:graphic>
          <a:graphicData uri="http://schemas.openxmlformats.org/drawingml/2006/chart">
            <c:chart xmlns:c="http://schemas.openxmlformats.org/drawingml/2006/chart" xmlns:r="http://schemas.openxmlformats.org/officeDocument/2006/relationships" r:id="rId7"/>
          </a:graphicData>
        </a:graphic>
      </p:graphicFrame>
      <p:sp>
        <p:nvSpPr>
          <p:cNvPr id="23" name="object 6">
            <a:extLst>
              <a:ext uri="{FF2B5EF4-FFF2-40B4-BE49-F238E27FC236}">
                <a16:creationId xmlns:a16="http://schemas.microsoft.com/office/drawing/2014/main" id="{1EE78CF7-C3FA-CFF5-FEEB-59AC6B62B679}"/>
              </a:ext>
            </a:extLst>
          </p:cNvPr>
          <p:cNvSpPr txBox="1"/>
          <p:nvPr/>
        </p:nvSpPr>
        <p:spPr>
          <a:xfrm>
            <a:off x="438824" y="1842190"/>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lang="en-GB" sz="1050" b="1" spc="-25" noProof="0" dirty="0">
                <a:solidFill>
                  <a:srgbClr val="336E9F"/>
                </a:solidFill>
                <a:latin typeface="Arial"/>
                <a:cs typeface="Arial"/>
              </a:rPr>
              <a:t>DECIDING</a:t>
            </a:r>
            <a:r>
              <a:rPr lang="en-GB" sz="1050" b="1" spc="-50" noProof="0" dirty="0">
                <a:solidFill>
                  <a:srgbClr val="336E9F"/>
                </a:solidFill>
                <a:latin typeface="Arial"/>
                <a:cs typeface="Arial"/>
              </a:rPr>
              <a:t> </a:t>
            </a:r>
            <a:r>
              <a:rPr lang="en-GB" sz="1050" b="1" noProof="0" dirty="0">
                <a:solidFill>
                  <a:srgbClr val="336E9F"/>
                </a:solidFill>
                <a:latin typeface="Arial"/>
                <a:cs typeface="Arial"/>
              </a:rPr>
              <a:t>ON</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THE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BEST</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TREATMENT</a:t>
            </a:r>
            <a:endParaRPr lang="en-GB" sz="1050" noProof="0" dirty="0">
              <a:latin typeface="Arial"/>
              <a:cs typeface="Arial"/>
            </a:endParaRPr>
          </a:p>
        </p:txBody>
      </p:sp>
      <p:sp>
        <p:nvSpPr>
          <p:cNvPr id="27" name="text_q20">
            <a:extLst>
              <a:ext uri="{FF2B5EF4-FFF2-40B4-BE49-F238E27FC236}">
                <a16:creationId xmlns:a16="http://schemas.microsoft.com/office/drawing/2014/main" id="{7E8F96C8-73B8-CC08-C99A-3FB26A0A8C3C}"/>
              </a:ext>
            </a:extLst>
          </p:cNvPr>
          <p:cNvSpPr txBox="1"/>
          <p:nvPr/>
        </p:nvSpPr>
        <p:spPr>
          <a:xfrm>
            <a:off x="480555" y="1939058"/>
            <a:ext cx="6595390" cy="218008"/>
          </a:xfrm>
          <a:prstGeom prst="rect">
            <a:avLst/>
          </a:prstGeom>
        </p:spPr>
        <p:txBody>
          <a:bodyPr vert="horz" wrap="square" lIns="0" tIns="86360" rIns="0" bIns="0" rtlCol="0" anchor="ctr">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Q20.</a:t>
            </a:r>
            <a:r>
              <a:rPr lang="en-GB" sz="850" spc="-25"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options</a:t>
            </a:r>
            <a:r>
              <a:rPr lang="en-GB" sz="850" spc="-25"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explained</a:t>
            </a:r>
            <a:r>
              <a:rPr lang="en-GB" sz="850" spc="-2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completely</a:t>
            </a:r>
            <a:r>
              <a:rPr lang="en-GB" sz="850" spc="-25" noProof="0" dirty="0">
                <a:latin typeface="Arial"/>
                <a:cs typeface="Arial"/>
              </a:rPr>
              <a:t> </a:t>
            </a:r>
            <a:r>
              <a:rPr lang="en-GB" sz="850" spc="-10" noProof="0" dirty="0">
                <a:latin typeface="Arial"/>
                <a:cs typeface="Arial"/>
              </a:rPr>
              <a:t>understand</a:t>
            </a:r>
            <a:endParaRPr lang="en-GB" sz="850" noProof="0" dirty="0">
              <a:latin typeface="Arial"/>
              <a:cs typeface="Arial"/>
            </a:endParaRPr>
          </a:p>
        </p:txBody>
      </p:sp>
      <p:sp>
        <p:nvSpPr>
          <p:cNvPr id="39" name="text_q21">
            <a:extLst>
              <a:ext uri="{FF2B5EF4-FFF2-40B4-BE49-F238E27FC236}">
                <a16:creationId xmlns:a16="http://schemas.microsoft.com/office/drawing/2014/main" id="{6D3E87B6-4A61-4D56-2A57-F6E9844C02DF}"/>
              </a:ext>
            </a:extLst>
          </p:cNvPr>
          <p:cNvSpPr txBox="1"/>
          <p:nvPr/>
        </p:nvSpPr>
        <p:spPr>
          <a:xfrm>
            <a:off x="487634" y="3601115"/>
            <a:ext cx="5367884" cy="423193"/>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Q21.</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15" noProof="0" dirty="0">
                <a:latin typeface="Arial"/>
                <a:cs typeface="Arial"/>
              </a:rPr>
              <a:t>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wanted</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be</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spc="-10" noProof="0" dirty="0">
                <a:latin typeface="Arial"/>
                <a:cs typeface="Arial"/>
              </a:rPr>
              <a:t>treatment</a:t>
            </a:r>
            <a:endParaRPr lang="en-GB" sz="850" noProof="0" dirty="0">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59" name="text_q22">
            <a:extLst>
              <a:ext uri="{FF2B5EF4-FFF2-40B4-BE49-F238E27FC236}">
                <a16:creationId xmlns:a16="http://schemas.microsoft.com/office/drawing/2014/main" id="{59FFDC5D-0449-E956-EAC4-6080C10B1C75}"/>
              </a:ext>
            </a:extLst>
          </p:cNvPr>
          <p:cNvSpPr txBox="1"/>
          <p:nvPr/>
        </p:nvSpPr>
        <p:spPr>
          <a:xfrm>
            <a:off x="505747" y="5235809"/>
            <a:ext cx="6617645" cy="218008"/>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Q22.</a:t>
            </a:r>
            <a:r>
              <a:rPr lang="en-GB" sz="850" spc="-25" noProof="0" dirty="0">
                <a:latin typeface="Arial"/>
                <a:cs typeface="Arial"/>
              </a:rPr>
              <a:t> </a:t>
            </a:r>
            <a:r>
              <a:rPr lang="en-GB" sz="850" noProof="0" dirty="0">
                <a:latin typeface="Arial"/>
                <a:cs typeface="Arial"/>
              </a:rPr>
              <a:t>Family</a:t>
            </a:r>
            <a:r>
              <a:rPr lang="en-GB" sz="850" spc="-20" noProof="0" dirty="0">
                <a:latin typeface="Arial"/>
                <a:cs typeface="Arial"/>
              </a:rPr>
              <a:t> </a:t>
            </a:r>
            <a:r>
              <a:rPr lang="en-GB" sz="850" noProof="0" dirty="0">
                <a:latin typeface="Arial"/>
                <a:cs typeface="Arial"/>
              </a:rPr>
              <a:t>and / or</a:t>
            </a:r>
            <a:r>
              <a:rPr lang="en-GB" sz="850" spc="-20" noProof="0" dirty="0">
                <a:latin typeface="Arial"/>
                <a:cs typeface="Arial"/>
              </a:rPr>
              <a:t> </a:t>
            </a:r>
            <a:r>
              <a:rPr lang="en-GB" sz="850" noProof="0" dirty="0">
                <a:latin typeface="Arial"/>
                <a:cs typeface="Arial"/>
              </a:rPr>
              <a:t>carers</a:t>
            </a:r>
            <a:r>
              <a:rPr lang="en-GB" sz="850" spc="-20"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involved</a:t>
            </a:r>
            <a:r>
              <a:rPr lang="en-GB" sz="850" spc="-20" noProof="0" dirty="0">
                <a:latin typeface="Arial"/>
                <a:cs typeface="Arial"/>
              </a:rPr>
              <a:t> </a:t>
            </a:r>
            <a:r>
              <a:rPr lang="en-GB" sz="850" noProof="0" dirty="0">
                <a:latin typeface="Arial"/>
                <a:cs typeface="Arial"/>
              </a:rPr>
              <a:t>as</a:t>
            </a:r>
            <a:r>
              <a:rPr lang="en-GB" sz="850" spc="-25" noProof="0" dirty="0">
                <a:latin typeface="Arial"/>
                <a:cs typeface="Arial"/>
              </a:rPr>
              <a:t> </a:t>
            </a:r>
            <a:r>
              <a:rPr lang="en-GB" sz="850" noProof="0" dirty="0">
                <a:latin typeface="Arial"/>
                <a:cs typeface="Arial"/>
              </a:rPr>
              <a:t>much</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wanted</a:t>
            </a:r>
            <a:r>
              <a:rPr lang="en-GB" sz="850" spc="-20" noProof="0" dirty="0">
                <a:latin typeface="Arial"/>
                <a:cs typeface="Arial"/>
              </a:rPr>
              <a:t> </a:t>
            </a:r>
            <a:r>
              <a:rPr lang="en-GB" sz="850" noProof="0" dirty="0">
                <a:latin typeface="Arial"/>
                <a:cs typeface="Arial"/>
              </a:rPr>
              <a:t>them</a:t>
            </a:r>
            <a:r>
              <a:rPr lang="en-GB" sz="850" spc="-2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noProof="0" dirty="0">
                <a:latin typeface="Arial"/>
                <a:cs typeface="Arial"/>
              </a:rPr>
              <a:t>be</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decisions</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spc="-10" noProof="0" dirty="0">
                <a:latin typeface="Arial"/>
                <a:cs typeface="Arial"/>
              </a:rPr>
              <a:t>options</a:t>
            </a:r>
            <a:endParaRPr lang="en-GB" sz="850" noProof="0" dirty="0">
              <a:latin typeface="Arial"/>
              <a:cs typeface="Arial"/>
            </a:endParaRPr>
          </a:p>
        </p:txBody>
      </p:sp>
      <p:sp>
        <p:nvSpPr>
          <p:cNvPr id="100" name="text_q23">
            <a:extLst>
              <a:ext uri="{FF2B5EF4-FFF2-40B4-BE49-F238E27FC236}">
                <a16:creationId xmlns:a16="http://schemas.microsoft.com/office/drawing/2014/main" id="{B4B4B05F-F180-49A7-4602-8B0A11CE2A75}"/>
              </a:ext>
            </a:extLst>
          </p:cNvPr>
          <p:cNvSpPr txBox="1"/>
          <p:nvPr/>
        </p:nvSpPr>
        <p:spPr>
          <a:xfrm>
            <a:off x="505747" y="6886344"/>
            <a:ext cx="6637093" cy="218008"/>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Q23.</a:t>
            </a:r>
            <a:r>
              <a:rPr lang="en-GB" sz="850" spc="-3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a:t>
            </a:r>
            <a:r>
              <a:rPr lang="en-GB" sz="850" noProof="0" dirty="0">
                <a:latin typeface="Arial"/>
                <a:cs typeface="Arial"/>
              </a:rPr>
              <a:t>get</a:t>
            </a:r>
            <a:r>
              <a:rPr lang="en-GB" sz="850" spc="-25" noProof="0" dirty="0">
                <a:latin typeface="Arial"/>
                <a:cs typeface="Arial"/>
              </a:rPr>
              <a:t> </a:t>
            </a:r>
            <a:r>
              <a:rPr lang="en-GB" sz="850" noProof="0" dirty="0">
                <a:latin typeface="Arial"/>
                <a:cs typeface="Arial"/>
              </a:rPr>
              <a:t>further</a:t>
            </a:r>
            <a:r>
              <a:rPr lang="en-GB" sz="850" spc="-25" noProof="0" dirty="0">
                <a:latin typeface="Arial"/>
                <a:cs typeface="Arial"/>
              </a:rPr>
              <a:t> </a:t>
            </a:r>
            <a:r>
              <a:rPr lang="en-GB" sz="850" noProof="0" dirty="0">
                <a:latin typeface="Arial"/>
                <a:cs typeface="Arial"/>
              </a:rPr>
              <a:t>advice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a</a:t>
            </a:r>
            <a:r>
              <a:rPr lang="en-GB" sz="850" spc="-25" noProof="0" dirty="0">
                <a:latin typeface="Arial"/>
                <a:cs typeface="Arial"/>
              </a:rPr>
              <a:t> </a:t>
            </a:r>
            <a:r>
              <a:rPr lang="en-GB" sz="850" noProof="0" dirty="0">
                <a:latin typeface="Arial"/>
                <a:cs typeface="Arial"/>
              </a:rPr>
              <a:t>different</a:t>
            </a:r>
            <a:r>
              <a:rPr lang="en-GB" sz="850" spc="-25" noProof="0" dirty="0">
                <a:latin typeface="Arial"/>
                <a:cs typeface="Arial"/>
              </a:rPr>
              <a:t> </a:t>
            </a:r>
            <a:r>
              <a:rPr lang="en-GB" sz="850" noProof="0" dirty="0">
                <a:latin typeface="Arial"/>
                <a:cs typeface="Arial"/>
              </a:rPr>
              <a:t>healthcare</a:t>
            </a:r>
            <a:r>
              <a:rPr lang="en-GB" sz="850" spc="-25" noProof="0" dirty="0">
                <a:latin typeface="Arial"/>
                <a:cs typeface="Arial"/>
              </a:rPr>
              <a:t> </a:t>
            </a:r>
            <a:r>
              <a:rPr lang="en-GB" sz="850" noProof="0" dirty="0">
                <a:latin typeface="Arial"/>
                <a:cs typeface="Arial"/>
              </a:rPr>
              <a:t>professional</a:t>
            </a:r>
            <a:r>
              <a:rPr lang="en-GB" sz="850" spc="-25" noProof="0" dirty="0">
                <a:latin typeface="Arial"/>
                <a:cs typeface="Arial"/>
              </a:rPr>
              <a:t> </a:t>
            </a:r>
            <a:r>
              <a:rPr lang="en-GB" sz="850" noProof="0" dirty="0">
                <a:latin typeface="Arial"/>
                <a:cs typeface="Arial"/>
              </a:rPr>
              <a:t>before</a:t>
            </a:r>
            <a:r>
              <a:rPr lang="en-GB" sz="850" spc="-25" noProof="0" dirty="0">
                <a:latin typeface="Arial"/>
                <a:cs typeface="Arial"/>
              </a:rPr>
              <a:t> </a:t>
            </a:r>
            <a:r>
              <a:rPr lang="en-GB" sz="850" noProof="0" dirty="0">
                <a:latin typeface="Arial"/>
                <a:cs typeface="Arial"/>
              </a:rPr>
              <a:t>making</a:t>
            </a:r>
            <a:r>
              <a:rPr lang="en-GB" sz="850" spc="-25" noProof="0" dirty="0">
                <a:latin typeface="Arial"/>
                <a:cs typeface="Arial"/>
              </a:rPr>
              <a:t> </a:t>
            </a:r>
            <a:r>
              <a:rPr lang="en-GB" sz="850" noProof="0" dirty="0">
                <a:latin typeface="Arial"/>
                <a:cs typeface="Arial"/>
              </a:rPr>
              <a:t>decisions</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spc="-10" noProof="0" dirty="0">
                <a:latin typeface="Arial"/>
                <a:cs typeface="Arial"/>
              </a:rPr>
              <a:t>options</a:t>
            </a:r>
            <a:endParaRPr lang="en-GB" sz="850" noProof="0" dirty="0">
              <a:latin typeface="Arial"/>
              <a:cs typeface="Arial"/>
            </a:endParaRPr>
          </a:p>
        </p:txBody>
      </p:sp>
      <p:sp>
        <p:nvSpPr>
          <p:cNvPr id="54" name="object 11">
            <a:extLst>
              <a:ext uri="{FF2B5EF4-FFF2-40B4-BE49-F238E27FC236}">
                <a16:creationId xmlns:a16="http://schemas.microsoft.com/office/drawing/2014/main" id="{EAF5A1FD-8324-A8AC-ED22-8DED0EEFE37B}"/>
              </a:ext>
            </a:extLst>
          </p:cNvPr>
          <p:cNvSpPr txBox="1"/>
          <p:nvPr/>
        </p:nvSpPr>
        <p:spPr>
          <a:xfrm>
            <a:off x="438824" y="8570462"/>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lang="en-GB" sz="1050" b="1" spc="-20" noProof="0" dirty="0">
                <a:solidFill>
                  <a:srgbClr val="336E9F"/>
                </a:solidFill>
                <a:latin typeface="Arial"/>
                <a:cs typeface="Arial"/>
              </a:rPr>
              <a:t>CARE</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PLANNING</a:t>
            </a:r>
            <a:endParaRPr lang="en-GB" sz="1050" noProof="0" dirty="0">
              <a:latin typeface="Arial"/>
              <a:cs typeface="Arial"/>
            </a:endParaRPr>
          </a:p>
        </p:txBody>
      </p:sp>
      <p:sp>
        <p:nvSpPr>
          <p:cNvPr id="111" name="text_q24">
            <a:extLst>
              <a:ext uri="{FF2B5EF4-FFF2-40B4-BE49-F238E27FC236}">
                <a16:creationId xmlns:a16="http://schemas.microsoft.com/office/drawing/2014/main" id="{17AE42F2-2BEA-1542-A6B2-45DE5664ED09}"/>
              </a:ext>
            </a:extLst>
          </p:cNvPr>
          <p:cNvSpPr txBox="1"/>
          <p:nvPr/>
        </p:nvSpPr>
        <p:spPr>
          <a:xfrm>
            <a:off x="495100" y="8695426"/>
            <a:ext cx="522977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Q24.</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have</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discussion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needs</a:t>
            </a:r>
            <a:r>
              <a:rPr lang="en-GB" sz="850" spc="-20" noProof="0" dirty="0">
                <a:latin typeface="Arial"/>
                <a:cs typeface="Arial"/>
              </a:rPr>
              <a:t> </a:t>
            </a:r>
            <a:r>
              <a:rPr lang="en-GB" sz="850" noProof="0" dirty="0">
                <a:latin typeface="Arial"/>
                <a:cs typeface="Arial"/>
              </a:rPr>
              <a:t>or</a:t>
            </a:r>
            <a:r>
              <a:rPr lang="en-GB" sz="850" spc="-15" noProof="0" dirty="0">
                <a:latin typeface="Arial"/>
                <a:cs typeface="Arial"/>
              </a:rPr>
              <a:t> </a:t>
            </a:r>
            <a:r>
              <a:rPr lang="en-GB" sz="850" noProof="0" dirty="0">
                <a:latin typeface="Arial"/>
                <a:cs typeface="Arial"/>
              </a:rPr>
              <a:t>concerns</a:t>
            </a:r>
            <a:r>
              <a:rPr lang="en-GB" sz="850" spc="-20" noProof="0" dirty="0">
                <a:latin typeface="Arial"/>
                <a:cs typeface="Arial"/>
              </a:rPr>
              <a:t> </a:t>
            </a:r>
            <a:r>
              <a:rPr lang="en-GB" sz="850" noProof="0" dirty="0">
                <a:latin typeface="Arial"/>
                <a:cs typeface="Arial"/>
              </a:rPr>
              <a:t>prior</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p:txBody>
      </p:sp>
      <p:sp>
        <p:nvSpPr>
          <p:cNvPr id="6" name="object 7">
            <a:extLst>
              <a:ext uri="{FF2B5EF4-FFF2-40B4-BE49-F238E27FC236}">
                <a16:creationId xmlns:a16="http://schemas.microsoft.com/office/drawing/2014/main" id="{D0E944D2-4F33-208B-0A5C-6C9FEC161184}"/>
              </a:ext>
              <a:ext uri="{C183D7F6-B498-43B3-948B-1728B52AA6E4}">
                <adec:decorative xmlns:adec="http://schemas.microsoft.com/office/drawing/2017/decorative" val="1"/>
              </a:ext>
            </a:extLst>
          </p:cNvPr>
          <p:cNvSpPr/>
          <p:nvPr/>
        </p:nvSpPr>
        <p:spPr>
          <a:xfrm>
            <a:off x="438824" y="200954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2" name="txt_org_name">
            <a:extLst>
              <a:ext uri="{FF2B5EF4-FFF2-40B4-BE49-F238E27FC236}">
                <a16:creationId xmlns:a16="http://schemas.microsoft.com/office/drawing/2014/main" id="{44516C3C-6970-7A16-AC6B-FB714F9C75CD}"/>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4" name="txt_survey">
            <a:extLst>
              <a:ext uri="{FF2B5EF4-FFF2-40B4-BE49-F238E27FC236}">
                <a16:creationId xmlns:a16="http://schemas.microsoft.com/office/drawing/2014/main" id="{521BF24C-B494-2651-E7D5-7F8A44F44CF3}"/>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3" name="Group 1">
            <a:extLst>
              <a:ext uri="{FF2B5EF4-FFF2-40B4-BE49-F238E27FC236}">
                <a16:creationId xmlns:a16="http://schemas.microsoft.com/office/drawing/2014/main" id="{A5CD59D3-993B-7F8B-DAC9-A865D959A9FE}"/>
              </a:ext>
              <a:ext uri="{C183D7F6-B498-43B3-948B-1728B52AA6E4}">
                <adec:decorative xmlns:adec="http://schemas.microsoft.com/office/drawing/2017/decorative" val="1"/>
              </a:ext>
            </a:extLst>
          </p:cNvPr>
          <p:cNvGrpSpPr/>
          <p:nvPr/>
        </p:nvGrpSpPr>
        <p:grpSpPr>
          <a:xfrm>
            <a:off x="431465" y="1155700"/>
            <a:ext cx="6699585" cy="611507"/>
            <a:chOff x="345548" y="81891"/>
            <a:chExt cx="6779338" cy="611507"/>
          </a:xfrm>
        </p:grpSpPr>
        <p:sp>
          <p:nvSpPr>
            <p:cNvPr id="4" name="object 5">
              <a:extLst>
                <a:ext uri="{FF2B5EF4-FFF2-40B4-BE49-F238E27FC236}">
                  <a16:creationId xmlns:a16="http://schemas.microsoft.com/office/drawing/2014/main" id="{77D4CDFA-2C82-F10C-4074-60B271520559}"/>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32" name="object 4">
              <a:extLst>
                <a:ext uri="{FF2B5EF4-FFF2-40B4-BE49-F238E27FC236}">
                  <a16:creationId xmlns:a16="http://schemas.microsoft.com/office/drawing/2014/main" id="{BDD36033-2577-6281-C2E4-3955A5AD02EA}"/>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3" name="object 3">
              <a:extLst>
                <a:ext uri="{FF2B5EF4-FFF2-40B4-BE49-F238E27FC236}">
                  <a16:creationId xmlns:a16="http://schemas.microsoft.com/office/drawing/2014/main" id="{F29A2C6F-DEFC-6899-39B5-FFB67131F6AE}"/>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4" name="object 2">
              <a:extLst>
                <a:ext uri="{FF2B5EF4-FFF2-40B4-BE49-F238E27FC236}">
                  <a16:creationId xmlns:a16="http://schemas.microsoft.com/office/drawing/2014/main" id="{A44E6760-74B0-A703-6A99-DFE7B184E924}"/>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6" name="TextBox 35">
            <a:extLst>
              <a:ext uri="{FF2B5EF4-FFF2-40B4-BE49-F238E27FC236}">
                <a16:creationId xmlns:a16="http://schemas.microsoft.com/office/drawing/2014/main" id="{79246649-7C77-373A-5DE6-91D54D876B04}"/>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37963417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64BB99-0FAF-5DE8-3B76-BA9601CEB2DE}"/>
            </a:ext>
          </a:extLst>
        </p:cNvPr>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AB1175D8-56F3-DD4B-610C-D936604CB177}"/>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A1C76D6E-3F99-474C-83F3-8BCD17E4B821}" type="slidenum">
              <a:rPr lang="en-GB" spc="-25" noProof="0"/>
              <a:t>6</a:t>
            </a:fld>
            <a:endParaRPr lang="en-GB" spc="-25" noProof="0" dirty="0"/>
          </a:p>
        </p:txBody>
      </p:sp>
      <p:sp>
        <p:nvSpPr>
          <p:cNvPr id="3" name="Title 2" hidden="1">
            <a:extLst>
              <a:ext uri="{FF2B5EF4-FFF2-40B4-BE49-F238E27FC236}">
                <a16:creationId xmlns:a16="http://schemas.microsoft.com/office/drawing/2014/main" id="{FB6EA185-4E3B-DDC5-8B34-9C089A43EE6E}"/>
              </a:ext>
            </a:extLst>
          </p:cNvPr>
          <p:cNvSpPr>
            <a:spLocks noGrp="1"/>
          </p:cNvSpPr>
          <p:nvPr>
            <p:ph type="title" idx="4294967295"/>
          </p:nvPr>
        </p:nvSpPr>
        <p:spPr>
          <a:xfrm>
            <a:off x="887298" y="-384721"/>
            <a:ext cx="5178425" cy="384721"/>
          </a:xfrm>
        </p:spPr>
        <p:txBody>
          <a:bodyPr wrap="square" lIns="0" tIns="0" rIns="0" bIns="0" anchor="b">
            <a:spAutoFit/>
          </a:bodyPr>
          <a:lstStyle/>
          <a:p>
            <a:r>
              <a:rPr lang="en-GB" noProof="0" dirty="0"/>
              <a:t>Methodology (2)</a:t>
            </a:r>
          </a:p>
        </p:txBody>
      </p:sp>
      <p:sp>
        <p:nvSpPr>
          <p:cNvPr id="2" name="object 1">
            <a:extLst>
              <a:ext uri="{FF2B5EF4-FFF2-40B4-BE49-F238E27FC236}">
                <a16:creationId xmlns:a16="http://schemas.microsoft.com/office/drawing/2014/main" id="{3388877A-9D9A-8BE0-1A1C-0FF1EA3E72E3}"/>
              </a:ext>
            </a:extLst>
          </p:cNvPr>
          <p:cNvSpPr txBox="1"/>
          <p:nvPr/>
        </p:nvSpPr>
        <p:spPr>
          <a:xfrm>
            <a:off x="425450" y="1029972"/>
            <a:ext cx="6696000" cy="8548494"/>
          </a:xfrm>
          <a:prstGeom prst="rect">
            <a:avLst/>
          </a:prstGeom>
        </p:spPr>
        <p:txBody>
          <a:bodyPr vert="horz" wrap="square" lIns="0" tIns="0" rIns="0" bIns="0" rtlCol="0">
            <a:spAutoFit/>
          </a:bodyPr>
          <a:lstStyle/>
          <a:p>
            <a:pPr marL="12700" marR="0" lvl="0" indent="0" algn="l" defTabSz="914400" eaLnBrk="1" fontAlgn="auto" latinLnBrk="0" hangingPunct="1">
              <a:lnSpc>
                <a:spcPct val="100000"/>
              </a:lnSpc>
              <a:spcBef>
                <a:spcPts val="600"/>
              </a:spcBef>
              <a:spcAft>
                <a:spcPts val="0"/>
              </a:spcAft>
              <a:buClrTx/>
              <a:buSzTx/>
              <a:buFontTx/>
              <a:buNone/>
              <a:tabLst/>
              <a:defRPr/>
            </a:pPr>
            <a:r>
              <a:rPr kumimoji="0" lang="en-GB" sz="1200" b="1" i="0" u="none" strike="noStrike" kern="0" cap="none" spc="0" normalizeH="0" baseline="0" noProof="0" dirty="0">
                <a:ln>
                  <a:noFill/>
                </a:ln>
                <a:solidFill>
                  <a:srgbClr val="336E9F"/>
                </a:solidFill>
                <a:effectLst/>
                <a:uLnTx/>
                <a:uFillTx/>
                <a:latin typeface="Arial" panose="020B0604020202020204" pitchFamily="34" charset="0"/>
                <a:cs typeface="Arial" panose="020B0604020202020204" pitchFamily="34" charset="0"/>
              </a:rPr>
              <a:t>How alliance results are derived</a:t>
            </a:r>
          </a:p>
          <a:p>
            <a:pPr marL="12700" marR="0" lvl="0" indent="0" algn="l" defTabSz="914400" eaLnBrk="1" fontAlgn="auto" latinLnBrk="0" hangingPunct="1">
              <a:lnSpc>
                <a:spcPct val="100000"/>
              </a:lnSpc>
              <a:spcBef>
                <a:spcPts val="600"/>
              </a:spcBef>
              <a:spcAft>
                <a:spcPts val="0"/>
              </a:spcAft>
              <a:buClrTx/>
              <a:buSzTx/>
              <a:buFontTx/>
              <a:buNone/>
              <a:tabLst/>
              <a:defRPr/>
            </a:pP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Alliance and ICB results are not derived by mapping trust results. Alliance and ICB results are derived using </a:t>
            </a:r>
            <a:r>
              <a:rPr kumimoji="0" lang="en-GB" sz="115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the postcode of each patient. Alliance and ICB results therefore reflect the experience of people referred from within the geographical footprint. This mapping is achieved using lookup files released by the Office for National Statistics</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Alliance and ICB results are therefore presented at the ‘England’ level and exclude other UK postcodes. Please note that due to updates in Cancer Alliance boundaries, historical data has been recalculated for certain alliances.</a:t>
            </a:r>
          </a:p>
          <a:p>
            <a:pPr marL="12700" algn="l">
              <a:spcBef>
                <a:spcPts val="600"/>
              </a:spcBef>
            </a:pPr>
            <a:r>
              <a:rPr lang="en-GB" sz="1200" b="1" noProof="0" dirty="0">
                <a:solidFill>
                  <a:srgbClr val="336E9F"/>
                </a:solidFill>
                <a:latin typeface="Arial" panose="020B0604020202020204" pitchFamily="34" charset="0"/>
                <a:cs typeface="Arial" panose="020B0604020202020204" pitchFamily="34" charset="0"/>
              </a:rPr>
              <a:t>Case mix </a:t>
            </a:r>
            <a:r>
              <a:rPr lang="en-GB" sz="1200" b="1" spc="-10" noProof="0" dirty="0">
                <a:solidFill>
                  <a:srgbClr val="336E9F"/>
                </a:solidFill>
                <a:latin typeface="Arial" panose="020B0604020202020204" pitchFamily="34" charset="0"/>
                <a:cs typeface="Arial" panose="020B0604020202020204" pitchFamily="34" charset="0"/>
              </a:rPr>
              <a:t>adjustment</a:t>
            </a:r>
          </a:p>
          <a:p>
            <a:pPr marL="12700" algn="l">
              <a:spcBef>
                <a:spcPts val="600"/>
              </a:spcBef>
            </a:pPr>
            <a:r>
              <a:rPr lang="en-GB" sz="1150" noProof="0" dirty="0">
                <a:latin typeface="Arial" panose="020B0604020202020204" pitchFamily="34" charset="0"/>
                <a:cs typeface="Arial" panose="020B0604020202020204" pitchFamily="34" charset="0"/>
              </a:rPr>
              <a:t>Both</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unadjusted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adjusted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scores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presented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this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report.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Case mix</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adjusted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scores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allow</a:t>
            </a:r>
            <a:r>
              <a:rPr lang="en-GB" sz="1150" spc="-10"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us </a:t>
            </a:r>
            <a:r>
              <a:rPr lang="en-GB" sz="1150" noProof="0" dirty="0">
                <a:latin typeface="Arial" panose="020B0604020202020204" pitchFamily="34" charset="0"/>
                <a:cs typeface="Arial" panose="020B0604020202020204" pitchFamily="34" charset="0"/>
              </a:rPr>
              <a:t>to</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account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impact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that</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differing</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patient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populations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might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have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using</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case mix</a:t>
            </a:r>
            <a:r>
              <a:rPr lang="en-GB" sz="1150" spc="-2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adjusted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estimates</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obtain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greater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understanding</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how</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 alliance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performing</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given</a:t>
            </a:r>
            <a:r>
              <a:rPr lang="en-GB" sz="1150" spc="-10" noProof="0" dirty="0">
                <a:latin typeface="Arial" panose="020B0604020202020204" pitchFamily="34" charset="0"/>
                <a:cs typeface="Arial" panose="020B0604020202020204" pitchFamily="34" charset="0"/>
              </a:rPr>
              <a:t> their </a:t>
            </a:r>
            <a:r>
              <a:rPr lang="en-GB" sz="1150" noProof="0" dirty="0">
                <a:latin typeface="Arial" panose="020B0604020202020204" pitchFamily="34" charset="0"/>
                <a:cs typeface="Arial" panose="020B0604020202020204" pitchFamily="34" charset="0"/>
              </a:rPr>
              <a:t>patient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population.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factors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taken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account in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this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case mix</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adjustment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are</a:t>
            </a:r>
            <a:r>
              <a:rPr lang="en-GB" sz="1150" spc="-5" noProof="0" dirty="0">
                <a:latin typeface="Arial" panose="020B0604020202020204" pitchFamily="34" charset="0"/>
                <a:cs typeface="Arial" panose="020B0604020202020204" pitchFamily="34" charset="0"/>
              </a:rPr>
              <a:t> ‘Which of the following best describes you?’</a:t>
            </a:r>
            <a:r>
              <a:rPr lang="en-GB" sz="1150" noProof="0" dirty="0">
                <a:latin typeface="Arial" panose="020B0604020202020204" pitchFamily="34" charset="0"/>
                <a:cs typeface="Arial" panose="020B0604020202020204" pitchFamily="34" charset="0"/>
              </a:rPr>
              <a:t>,</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age,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ethnicity,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deprivation,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and</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cancer</a:t>
            </a:r>
            <a:r>
              <a:rPr lang="en-GB" sz="1150" spc="-10" noProof="0" dirty="0">
                <a:latin typeface="Arial" panose="020B0604020202020204" pitchFamily="34" charset="0"/>
                <a:cs typeface="Arial" panose="020B0604020202020204" pitchFamily="34" charset="0"/>
              </a:rPr>
              <a:t> type.</a:t>
            </a:r>
            <a:endParaRPr lang="en-GB" sz="1150" noProof="0" dirty="0">
              <a:latin typeface="Arial" panose="020B0604020202020204" pitchFamily="34" charset="0"/>
              <a:cs typeface="Arial" panose="020B0604020202020204" pitchFamily="34" charset="0"/>
            </a:endParaRPr>
          </a:p>
          <a:p>
            <a:pPr marL="12700" algn="l">
              <a:spcBef>
                <a:spcPts val="600"/>
              </a:spcBef>
            </a:pPr>
            <a:r>
              <a:rPr lang="en-GB" sz="1150" noProof="0" dirty="0">
                <a:latin typeface="Arial" panose="020B0604020202020204" pitchFamily="34" charset="0"/>
                <a:cs typeface="Arial" panose="020B0604020202020204" pitchFamily="34" charset="0"/>
              </a:rPr>
              <a:t>Unadjusted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data</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should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used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see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actual</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responses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from</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patients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relating</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alliance.</a:t>
            </a:r>
            <a:r>
              <a:rPr lang="en-GB" sz="1150" spc="-5" noProof="0" dirty="0">
                <a:latin typeface="Arial" panose="020B0604020202020204" pitchFamily="34" charset="0"/>
                <a:cs typeface="Arial" panose="020B0604020202020204" pitchFamily="34" charset="0"/>
              </a:rPr>
              <a:t> </a:t>
            </a:r>
            <a:r>
              <a:rPr lang="en-GB" sz="1150" spc="-10" noProof="0" dirty="0">
                <a:latin typeface="Arial" panose="020B0604020202020204" pitchFamily="34" charset="0"/>
                <a:cs typeface="Arial" panose="020B0604020202020204" pitchFamily="34" charset="0"/>
              </a:rPr>
              <a:t>Case mix </a:t>
            </a:r>
            <a:r>
              <a:rPr lang="en-GB" sz="1150" noProof="0" dirty="0">
                <a:latin typeface="Arial" panose="020B0604020202020204" pitchFamily="34" charset="0"/>
                <a:cs typeface="Arial" panose="020B0604020202020204" pitchFamily="34" charset="0"/>
              </a:rPr>
              <a:t>adjusted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data,</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together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with</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expected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ranges,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should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understand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whether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results </a:t>
            </a:r>
            <a:r>
              <a:rPr lang="en-GB" sz="1150" noProof="0" dirty="0">
                <a:latin typeface="Arial" panose="020B0604020202020204" pitchFamily="34" charset="0"/>
                <a:cs typeface="Arial" panose="020B0604020202020204" pitchFamily="34" charset="0"/>
              </a:rPr>
              <a:t>are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significantly</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higher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lower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national</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taking</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account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patient</a:t>
            </a:r>
            <a:r>
              <a:rPr lang="en-GB" sz="1150" spc="-10" noProof="0" dirty="0">
                <a:latin typeface="Arial" panose="020B0604020202020204" pitchFamily="34" charset="0"/>
                <a:cs typeface="Arial" panose="020B0604020202020204" pitchFamily="34" charset="0"/>
              </a:rPr>
              <a:t> </a:t>
            </a:r>
            <a:r>
              <a:rPr lang="en-GB" sz="1150" spc="-20" noProof="0" dirty="0">
                <a:latin typeface="Arial" panose="020B0604020202020204" pitchFamily="34" charset="0"/>
                <a:cs typeface="Arial" panose="020B0604020202020204" pitchFamily="34" charset="0"/>
              </a:rPr>
              <a:t>mix.</a:t>
            </a:r>
          </a:p>
          <a:p>
            <a:pPr marL="12700" algn="l">
              <a:spcBef>
                <a:spcPts val="600"/>
              </a:spcBef>
            </a:pPr>
            <a:r>
              <a:rPr lang="en-GB" sz="1200" b="1" noProof="0" dirty="0">
                <a:solidFill>
                  <a:srgbClr val="336E9F"/>
                </a:solidFill>
                <a:latin typeface="Arial" panose="020B0604020202020204" pitchFamily="34" charset="0"/>
                <a:cs typeface="Arial" panose="020B0604020202020204" pitchFamily="34" charset="0"/>
              </a:rPr>
              <a:t>Scoring</a:t>
            </a:r>
            <a:r>
              <a:rPr lang="en-GB" sz="1200" b="1" spc="-45" noProof="0" dirty="0">
                <a:solidFill>
                  <a:srgbClr val="336E9F"/>
                </a:solidFill>
                <a:latin typeface="Arial" panose="020B0604020202020204" pitchFamily="34" charset="0"/>
                <a:cs typeface="Arial" panose="020B0604020202020204" pitchFamily="34" charset="0"/>
              </a:rPr>
              <a:t> </a:t>
            </a:r>
            <a:r>
              <a:rPr lang="en-GB" sz="1200" b="1" spc="-10" noProof="0" dirty="0">
                <a:solidFill>
                  <a:srgbClr val="336E9F"/>
                </a:solidFill>
                <a:latin typeface="Arial" panose="020B0604020202020204" pitchFamily="34" charset="0"/>
                <a:cs typeface="Arial" panose="020B0604020202020204" pitchFamily="34" charset="0"/>
              </a:rPr>
              <a:t>methodology</a:t>
            </a:r>
            <a:endParaRPr lang="en-GB" sz="1200" noProof="0" dirty="0">
              <a:latin typeface="Arial" panose="020B0604020202020204" pitchFamily="34" charset="0"/>
              <a:cs typeface="Arial" panose="020B0604020202020204" pitchFamily="34" charset="0"/>
            </a:endParaRPr>
          </a:p>
          <a:p>
            <a:pPr marL="12700" marR="134620" algn="l">
              <a:spcBef>
                <a:spcPts val="600"/>
              </a:spcBef>
            </a:pPr>
            <a:r>
              <a:rPr lang="en-GB" sz="1150" noProof="0" dirty="0">
                <a:latin typeface="Arial" panose="020B0604020202020204" pitchFamily="34" charset="0"/>
                <a:cs typeface="Arial" panose="020B0604020202020204" pitchFamily="34" charset="0"/>
              </a:rPr>
              <a:t>Sixty-one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from</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questionnaire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these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relate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directly</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spc="-10" noProof="0" dirty="0">
                <a:latin typeface="Arial" panose="020B0604020202020204" pitchFamily="34" charset="0"/>
                <a:cs typeface="Arial" panose="020B0604020202020204" pitchFamily="34" charset="0"/>
              </a:rPr>
              <a:t>patient </a:t>
            </a:r>
            <a:r>
              <a:rPr lang="en-GB" sz="1150" noProof="0" dirty="0">
                <a:latin typeface="Arial" panose="020B0604020202020204" pitchFamily="34" charset="0"/>
                <a:cs typeface="Arial" panose="020B0604020202020204" pitchFamily="34" charset="0"/>
              </a:rPr>
              <a:t>experience.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all</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but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(Q59),</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shows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percentage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respondents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who</a:t>
            </a:r>
            <a:r>
              <a:rPr lang="en-GB" sz="1150" spc="-10" noProof="0" dirty="0">
                <a:latin typeface="Arial" panose="020B0604020202020204" pitchFamily="34" charset="0"/>
                <a:cs typeface="Arial" panose="020B0604020202020204" pitchFamily="34" charset="0"/>
              </a:rPr>
              <a:t> </a:t>
            </a:r>
            <a:r>
              <a:rPr lang="en-GB" sz="1150" spc="-20" noProof="0" dirty="0">
                <a:latin typeface="Arial" panose="020B0604020202020204" pitchFamily="34" charset="0"/>
                <a:cs typeface="Arial" panose="020B0604020202020204" pitchFamily="34" charset="0"/>
              </a:rPr>
              <a:t>gave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most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favourable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response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Q59,</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respondents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rate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their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overall</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scale</a:t>
            </a:r>
            <a:r>
              <a:rPr lang="en-GB" sz="1150" spc="-10"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of </a:t>
            </a:r>
            <a:r>
              <a:rPr lang="en-GB" sz="1150" noProof="0" dirty="0">
                <a:latin typeface="Arial" panose="020B0604020202020204" pitchFamily="34" charset="0"/>
                <a:cs typeface="Arial" panose="020B0604020202020204" pitchFamily="34" charset="0"/>
              </a:rPr>
              <a:t>0</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10,</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which</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average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was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calculated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this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percentages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this</a:t>
            </a:r>
            <a:r>
              <a:rPr lang="en-GB" sz="1150" spc="-5" noProof="0" dirty="0">
                <a:latin typeface="Arial" panose="020B0604020202020204" pitchFamily="34" charset="0"/>
                <a:cs typeface="Arial" panose="020B0604020202020204" pitchFamily="34" charset="0"/>
              </a:rPr>
              <a:t> </a:t>
            </a:r>
            <a:r>
              <a:rPr lang="en-GB" sz="1150" spc="-10" noProof="0" dirty="0">
                <a:latin typeface="Arial" panose="020B0604020202020204" pitchFamily="34" charset="0"/>
                <a:cs typeface="Arial" panose="020B0604020202020204" pitchFamily="34" charset="0"/>
              </a:rPr>
              <a:t>report </a:t>
            </a:r>
            <a:r>
              <a:rPr lang="en-GB" sz="1150" noProof="0" dirty="0">
                <a:latin typeface="Arial" panose="020B0604020202020204" pitchFamily="34" charset="0"/>
                <a:cs typeface="Arial" panose="020B0604020202020204" pitchFamily="34" charset="0"/>
              </a:rPr>
              <a:t>have</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been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rounded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nearest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percentage</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point.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Therefore,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some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cases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figures</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do</a:t>
            </a:r>
            <a:r>
              <a:rPr lang="en-GB" sz="1150" spc="-10"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not </a:t>
            </a:r>
            <a:r>
              <a:rPr lang="en-GB" sz="1150" noProof="0" dirty="0">
                <a:latin typeface="Arial" panose="020B0604020202020204" pitchFamily="34" charset="0"/>
                <a:cs typeface="Arial" panose="020B0604020202020204" pitchFamily="34" charset="0"/>
              </a:rPr>
              <a:t>appear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add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up</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 </a:t>
            </a:r>
            <a:r>
              <a:rPr lang="en-GB" sz="1150" spc="-10" noProof="0" dirty="0">
                <a:latin typeface="Arial" panose="020B0604020202020204" pitchFamily="34" charset="0"/>
                <a:cs typeface="Arial" panose="020B0604020202020204" pitchFamily="34" charset="0"/>
              </a:rPr>
              <a:t>100%.</a:t>
            </a:r>
            <a:endParaRPr lang="en-GB" sz="1150" noProof="0" dirty="0">
              <a:latin typeface="Arial" panose="020B0604020202020204" pitchFamily="34" charset="0"/>
              <a:cs typeface="Arial" panose="020B0604020202020204" pitchFamily="34" charset="0"/>
            </a:endParaRPr>
          </a:p>
          <a:p>
            <a:pPr marL="12700" marR="52069" algn="l">
              <a:spcBef>
                <a:spcPts val="600"/>
              </a:spcBef>
            </a:pP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2022,</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following</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review</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scoring</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methodology,</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change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was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made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scoring</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Q12</a:t>
            </a:r>
            <a:r>
              <a:rPr lang="en-GB" sz="1150" spc="-5" noProof="0" dirty="0">
                <a:latin typeface="Arial" panose="020B0604020202020204" pitchFamily="34" charset="0"/>
                <a:cs typeface="Arial" panose="020B0604020202020204" pitchFamily="34" charset="0"/>
              </a:rPr>
              <a:t> </a:t>
            </a:r>
            <a:r>
              <a:rPr lang="en-GB" sz="1150" spc="-20" noProof="0" dirty="0">
                <a:latin typeface="Arial" panose="020B0604020202020204" pitchFamily="34" charset="0"/>
                <a:cs typeface="Arial" panose="020B0604020202020204" pitchFamily="34" charset="0"/>
              </a:rPr>
              <a:t>such </a:t>
            </a:r>
            <a:r>
              <a:rPr lang="en-GB" sz="1150" noProof="0" dirty="0">
                <a:latin typeface="Arial" panose="020B0604020202020204" pitchFamily="34" charset="0"/>
                <a:cs typeface="Arial" panose="020B0604020202020204" pitchFamily="34" charset="0"/>
              </a:rPr>
              <a:t>that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response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option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was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told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by</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letter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email”</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longer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considered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neutral</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5"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now </a:t>
            </a:r>
            <a:r>
              <a:rPr lang="en-GB" sz="1150" noProof="0" dirty="0">
                <a:latin typeface="Arial" panose="020B0604020202020204" pitchFamily="34" charset="0"/>
                <a:cs typeface="Arial" panose="020B0604020202020204" pitchFamily="34" charset="0"/>
              </a:rPr>
              <a:t>scored as </a:t>
            </a:r>
            <a:r>
              <a:rPr lang="en-GB" sz="1150" spc="-10" noProof="0" dirty="0">
                <a:latin typeface="Arial" panose="020B0604020202020204" pitchFamily="34" charset="0"/>
                <a:cs typeface="Arial" panose="020B0604020202020204" pitchFamily="34" charset="0"/>
              </a:rPr>
              <a:t>negative.</a:t>
            </a:r>
          </a:p>
          <a:p>
            <a:pPr marL="12700" marR="52069" algn="l">
              <a:spcBef>
                <a:spcPts val="600"/>
              </a:spcBef>
            </a:pPr>
            <a:r>
              <a:rPr lang="en-GB" sz="1150" spc="-10" noProof="0" dirty="0">
                <a:latin typeface="Arial" panose="020B0604020202020204" pitchFamily="34" charset="0"/>
                <a:cs typeface="Arial" panose="020B0604020202020204" pitchFamily="34" charset="0"/>
              </a:rPr>
              <a:t>The full scoring for all questions at an alliance level is available in the Cancer Alliance Excel tables available at </a:t>
            </a:r>
            <a:r>
              <a:rPr lang="en-GB" sz="1150" spc="-10" noProof="0" dirty="0">
                <a:solidFill>
                  <a:srgbClr val="0000FF"/>
                </a:solidFill>
                <a:latin typeface="Arial" panose="020B0604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www.ncpes.co.uk</a:t>
            </a:r>
            <a:r>
              <a:rPr lang="en-GB" sz="1150" spc="-10" noProof="0" dirty="0">
                <a:latin typeface="Arial" panose="020B0604020202020204" pitchFamily="34" charset="0"/>
                <a:cs typeface="Arial" panose="020B0604020202020204" pitchFamily="34" charset="0"/>
              </a:rPr>
              <a:t>. </a:t>
            </a:r>
          </a:p>
          <a:p>
            <a:pPr marL="12700" marR="52069" algn="l">
              <a:spcBef>
                <a:spcPts val="600"/>
              </a:spcBef>
            </a:pPr>
            <a:r>
              <a:rPr lang="en-GB" sz="1200" b="1" noProof="0" dirty="0">
                <a:solidFill>
                  <a:srgbClr val="336E9F"/>
                </a:solidFill>
                <a:latin typeface="Arial" panose="020B0604020202020204" pitchFamily="34" charset="0"/>
                <a:cs typeface="Arial" panose="020B0604020202020204" pitchFamily="34" charset="0"/>
              </a:rPr>
              <a:t>Statistical </a:t>
            </a:r>
            <a:r>
              <a:rPr lang="en-GB" sz="1200" b="1" spc="-10" noProof="0" dirty="0">
                <a:solidFill>
                  <a:srgbClr val="336E9F"/>
                </a:solidFill>
                <a:latin typeface="Arial" panose="020B0604020202020204" pitchFamily="34" charset="0"/>
                <a:cs typeface="Arial" panose="020B0604020202020204" pitchFamily="34" charset="0"/>
              </a:rPr>
              <a:t>significance</a:t>
            </a:r>
            <a:endParaRPr lang="en-GB" sz="1200" noProof="0" dirty="0">
              <a:latin typeface="Arial" panose="020B0604020202020204" pitchFamily="34" charset="0"/>
              <a:cs typeface="Arial" panose="020B0604020202020204" pitchFamily="34" charset="0"/>
            </a:endParaRPr>
          </a:p>
          <a:p>
            <a:pPr marL="12700" marR="223520" algn="l">
              <a:spcBef>
                <a:spcPts val="600"/>
              </a:spcBef>
            </a:pP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reporting</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2025</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appropriate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statistical</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tests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have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been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undertaken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identify </a:t>
            </a:r>
            <a:r>
              <a:rPr lang="en-GB" sz="1150" noProof="0" dirty="0">
                <a:latin typeface="Arial" panose="020B0604020202020204" pitchFamily="34" charset="0"/>
                <a:cs typeface="Arial" panose="020B0604020202020204" pitchFamily="34" charset="0"/>
              </a:rPr>
              <a:t>unadjusted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scores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which</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change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over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time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‘statistically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significant’.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statistically</a:t>
            </a:r>
            <a:r>
              <a:rPr lang="en-GB" sz="1150" spc="-10" noProof="0" dirty="0">
                <a:latin typeface="Arial" panose="020B0604020202020204" pitchFamily="34" charset="0"/>
                <a:cs typeface="Arial" panose="020B0604020202020204" pitchFamily="34" charset="0"/>
              </a:rPr>
              <a:t> significant </a:t>
            </a:r>
            <a:r>
              <a:rPr lang="en-GB" sz="1150" noProof="0" dirty="0">
                <a:latin typeface="Arial" panose="020B0604020202020204" pitchFamily="34" charset="0"/>
                <a:cs typeface="Arial" panose="020B0604020202020204" pitchFamily="34" charset="0"/>
              </a:rPr>
              <a:t>difference</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means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change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very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unlikely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have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occurred</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by</a:t>
            </a:r>
            <a:r>
              <a:rPr lang="en-GB" sz="1150" spc="-10" noProof="0" dirty="0">
                <a:latin typeface="Arial" panose="020B0604020202020204" pitchFamily="34" charset="0"/>
                <a:cs typeface="Arial" panose="020B0604020202020204" pitchFamily="34" charset="0"/>
              </a:rPr>
              <a:t> chance.</a:t>
            </a:r>
            <a:endParaRPr lang="en-GB" sz="1150" noProof="0" dirty="0">
              <a:latin typeface="Arial" panose="020B0604020202020204" pitchFamily="34" charset="0"/>
              <a:cs typeface="Arial" panose="020B0604020202020204" pitchFamily="34" charset="0"/>
            </a:endParaRPr>
          </a:p>
          <a:p>
            <a:pPr marL="12700" algn="l">
              <a:spcBef>
                <a:spcPts val="600"/>
              </a:spcBef>
            </a:pPr>
            <a:r>
              <a:rPr lang="en-GB" sz="1200" b="1" spc="-10" noProof="0" dirty="0">
                <a:solidFill>
                  <a:srgbClr val="336E9F"/>
                </a:solidFill>
                <a:latin typeface="Arial" panose="020B0604020202020204" pitchFamily="34" charset="0"/>
                <a:cs typeface="Arial" panose="020B0604020202020204" pitchFamily="34" charset="0"/>
              </a:rPr>
              <a:t>Suppression</a:t>
            </a:r>
            <a:endParaRPr lang="en-GB" sz="1200" noProof="0" dirty="0">
              <a:latin typeface="Arial" panose="020B0604020202020204" pitchFamily="34" charset="0"/>
              <a:cs typeface="Arial" panose="020B0604020202020204" pitchFamily="34" charset="0"/>
            </a:endParaRPr>
          </a:p>
          <a:p>
            <a:pPr marL="12700" marR="466725" algn="l">
              <a:spcBef>
                <a:spcPts val="600"/>
              </a:spcBef>
            </a:pPr>
            <a:r>
              <a:rPr lang="en-GB" sz="1150" noProof="0" dirty="0">
                <a:latin typeface="Arial" panose="020B0604020202020204" pitchFamily="34" charset="0"/>
                <a:cs typeface="Arial" panose="020B0604020202020204" pitchFamily="34" charset="0"/>
              </a:rPr>
              <a:t>Data</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suppressed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two</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reasons: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ensure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unreliable</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based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very</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small</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numbers</a:t>
            </a:r>
            <a:r>
              <a:rPr lang="en-GB" sz="1150" spc="-10"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of </a:t>
            </a:r>
            <a:r>
              <a:rPr lang="en-GB" sz="1150" noProof="0" dirty="0">
                <a:latin typeface="Arial" panose="020B0604020202020204" pitchFamily="34" charset="0"/>
                <a:cs typeface="Arial" panose="020B0604020202020204" pitchFamily="34" charset="0"/>
              </a:rPr>
              <a:t>respondents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not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released,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prevent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individuals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being</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identifiable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data.</a:t>
            </a:r>
            <a:endParaRPr lang="en-GB" sz="1150" noProof="0" dirty="0">
              <a:latin typeface="Arial" panose="020B0604020202020204" pitchFamily="34" charset="0"/>
              <a:cs typeface="Arial" panose="020B0604020202020204" pitchFamily="34" charset="0"/>
            </a:endParaRPr>
          </a:p>
          <a:p>
            <a:pPr marL="12700" marR="157480" algn="l">
              <a:spcBef>
                <a:spcPts val="600"/>
              </a:spcBef>
            </a:pP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cases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where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based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fewer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10</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responses,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been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suppressed.</a:t>
            </a:r>
            <a:r>
              <a:rPr lang="en-GB" sz="1150" spc="-5"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For </a:t>
            </a:r>
            <a:r>
              <a:rPr lang="en-GB" sz="1150" noProof="0" dirty="0">
                <a:latin typeface="Arial" panose="020B0604020202020204" pitchFamily="34" charset="0"/>
                <a:cs typeface="Arial" panose="020B0604020202020204" pitchFamily="34" charset="0"/>
              </a:rPr>
              <a:t>example,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where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fewer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10</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people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answered</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from</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particular</a:t>
            </a:r>
            <a:r>
              <a:rPr lang="en-GB" sz="1150" spc="-10" noProof="0" dirty="0">
                <a:latin typeface="Arial" panose="020B0604020202020204" pitchFamily="34" charset="0"/>
                <a:cs typeface="Arial" panose="020B0604020202020204" pitchFamily="34" charset="0"/>
              </a:rPr>
              <a:t> t</a:t>
            </a:r>
            <a:r>
              <a:rPr lang="en-GB" sz="1150" noProof="0" dirty="0">
                <a:latin typeface="Arial" panose="020B0604020202020204" pitchFamily="34" charset="0"/>
                <a:cs typeface="Arial" panose="020B0604020202020204" pitchFamily="34" charset="0"/>
              </a:rPr>
              <a:t>rust,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results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are</a:t>
            </a:r>
            <a:r>
              <a:rPr lang="en-GB" sz="1150" spc="-10" noProof="0" dirty="0">
                <a:latin typeface="Arial" panose="020B0604020202020204" pitchFamily="34" charset="0"/>
                <a:cs typeface="Arial" panose="020B0604020202020204" pitchFamily="34" charset="0"/>
              </a:rPr>
              <a:t> </a:t>
            </a:r>
            <a:r>
              <a:rPr lang="en-GB" sz="1150" spc="-25" noProof="0" dirty="0">
                <a:latin typeface="Arial" panose="020B0604020202020204" pitchFamily="34" charset="0"/>
                <a:cs typeface="Arial" panose="020B0604020202020204" pitchFamily="34" charset="0"/>
              </a:rPr>
              <a:t>not </a:t>
            </a:r>
            <a:r>
              <a:rPr lang="en-GB" sz="1150" noProof="0" dirty="0">
                <a:latin typeface="Arial" panose="020B0604020202020204" pitchFamily="34" charset="0"/>
                <a:cs typeface="Arial" panose="020B0604020202020204" pitchFamily="34" charset="0"/>
              </a:rPr>
              <a:t>shown</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question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that</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alliance</a:t>
            </a:r>
            <a:r>
              <a:rPr lang="en-GB" sz="1150" spc="-10" noProof="0" dirty="0">
                <a:latin typeface="Arial" panose="020B0604020202020204" pitchFamily="34" charset="0"/>
                <a:cs typeface="Arial" panose="020B0604020202020204" pitchFamily="34" charset="0"/>
              </a:rPr>
              <a:t>.</a:t>
            </a:r>
            <a:endParaRPr lang="en-GB" sz="1150" noProof="0" dirty="0">
              <a:latin typeface="Arial" panose="020B0604020202020204" pitchFamily="34" charset="0"/>
              <a:cs typeface="Arial" panose="020B0604020202020204" pitchFamily="34" charset="0"/>
            </a:endParaRPr>
          </a:p>
          <a:p>
            <a:pPr marL="12700" marR="140970" algn="l">
              <a:spcBef>
                <a:spcPts val="600"/>
              </a:spcBef>
            </a:pPr>
            <a:r>
              <a:rPr lang="en-GB" sz="1150" noProof="0" dirty="0">
                <a:latin typeface="Arial" panose="020B0604020202020204" pitchFamily="34" charset="0"/>
                <a:cs typeface="Arial" panose="020B0604020202020204" pitchFamily="34" charset="0"/>
              </a:rPr>
              <a:t>For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alliances with</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eligible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population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1,000</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fewer,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data</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relating</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respondent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and</a:t>
            </a:r>
            <a:r>
              <a:rPr lang="en-GB" sz="1150" spc="-5" noProof="0" dirty="0">
                <a:latin typeface="Arial" panose="020B0604020202020204" pitchFamily="34" charset="0"/>
                <a:cs typeface="Arial" panose="020B0604020202020204" pitchFamily="34" charset="0"/>
              </a:rPr>
              <a:t> </a:t>
            </a:r>
            <a:r>
              <a:rPr lang="en-GB" sz="1150" spc="-10" noProof="0" dirty="0">
                <a:latin typeface="Arial" panose="020B0604020202020204" pitchFamily="34" charset="0"/>
                <a:cs typeface="Arial" panose="020B0604020202020204" pitchFamily="34" charset="0"/>
              </a:rPr>
              <a:t>their </a:t>
            </a:r>
            <a:r>
              <a:rPr lang="en-GB" sz="1150" noProof="0" dirty="0">
                <a:latin typeface="Arial" panose="020B0604020202020204" pitchFamily="34" charset="0"/>
                <a:cs typeface="Arial" panose="020B0604020202020204" pitchFamily="34" charset="0"/>
              </a:rPr>
              <a:t>condition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been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suppressed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where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5</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people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or</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fewer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were</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a</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particular</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category.</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In</a:t>
            </a:r>
            <a:r>
              <a:rPr lang="en-GB" sz="1150" spc="-10" noProof="0" dirty="0">
                <a:latin typeface="Arial" panose="020B0604020202020204" pitchFamily="34" charset="0"/>
                <a:cs typeface="Arial" panose="020B0604020202020204" pitchFamily="34" charset="0"/>
              </a:rPr>
              <a:t> instances </a:t>
            </a:r>
            <a:r>
              <a:rPr lang="en-GB" sz="1150" noProof="0" dirty="0">
                <a:latin typeface="Arial" panose="020B0604020202020204" pitchFamily="34" charset="0"/>
                <a:cs typeface="Arial" panose="020B0604020202020204" pitchFamily="34" charset="0"/>
              </a:rPr>
              <a:t>where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only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one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has</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been</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suppressed,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next</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lowest</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category</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has</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been</a:t>
            </a:r>
            <a:r>
              <a:rPr lang="en-GB" sz="1150" spc="-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suppressed</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a:t>
            </a:r>
            <a:r>
              <a:rPr lang="en-GB" sz="1150" spc="-1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prevent</a:t>
            </a:r>
            <a:r>
              <a:rPr lang="en-GB" sz="1150" spc="-5" noProof="0" dirty="0">
                <a:latin typeface="Arial" panose="020B0604020202020204" pitchFamily="34" charset="0"/>
                <a:cs typeface="Arial" panose="020B0604020202020204" pitchFamily="34" charset="0"/>
              </a:rPr>
              <a:t> </a:t>
            </a:r>
            <a:r>
              <a:rPr lang="en-GB" sz="1150" spc="-20" noProof="0" dirty="0">
                <a:latin typeface="Arial" panose="020B0604020202020204" pitchFamily="34" charset="0"/>
                <a:cs typeface="Arial" panose="020B0604020202020204" pitchFamily="34" charset="0"/>
              </a:rPr>
              <a:t>back </a:t>
            </a:r>
            <a:r>
              <a:rPr lang="en-GB" sz="1150" noProof="0" dirty="0">
                <a:latin typeface="Arial" panose="020B0604020202020204" pitchFamily="34" charset="0"/>
                <a:cs typeface="Arial" panose="020B0604020202020204" pitchFamily="34" charset="0"/>
              </a:rPr>
              <a:t>calculation</a:t>
            </a:r>
            <a:r>
              <a:rPr lang="en-GB" sz="1150" spc="-2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from</a:t>
            </a:r>
            <a:r>
              <a:rPr lang="en-GB" sz="1150" spc="-2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the</a:t>
            </a:r>
            <a:r>
              <a:rPr lang="en-GB" sz="1150" spc="-15"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total</a:t>
            </a:r>
            <a:r>
              <a:rPr lang="en-GB" sz="1150" spc="-2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number</a:t>
            </a:r>
            <a:r>
              <a:rPr lang="en-GB" sz="1150" spc="-20" noProof="0" dirty="0">
                <a:latin typeface="Arial" panose="020B0604020202020204" pitchFamily="34" charset="0"/>
                <a:cs typeface="Arial" panose="020B0604020202020204" pitchFamily="34" charset="0"/>
              </a:rPr>
              <a:t> </a:t>
            </a:r>
            <a:r>
              <a:rPr lang="en-GB" sz="1150" noProof="0" dirty="0">
                <a:latin typeface="Arial" panose="020B0604020202020204" pitchFamily="34" charset="0"/>
                <a:cs typeface="Arial" panose="020B0604020202020204" pitchFamily="34" charset="0"/>
              </a:rPr>
              <a:t>of</a:t>
            </a:r>
            <a:r>
              <a:rPr lang="en-GB" sz="1150" spc="-15" noProof="0" dirty="0">
                <a:latin typeface="Arial" panose="020B0604020202020204" pitchFamily="34" charset="0"/>
                <a:cs typeface="Arial" panose="020B0604020202020204" pitchFamily="34" charset="0"/>
              </a:rPr>
              <a:t> </a:t>
            </a:r>
            <a:r>
              <a:rPr lang="en-GB" sz="1150" spc="-10" noProof="0" dirty="0">
                <a:latin typeface="Arial" panose="020B0604020202020204" pitchFamily="34" charset="0"/>
                <a:cs typeface="Arial" panose="020B0604020202020204" pitchFamily="34" charset="0"/>
              </a:rPr>
              <a:t>responses.</a:t>
            </a:r>
            <a:endParaRPr lang="en-GB" sz="1150" noProof="0" dirty="0">
              <a:latin typeface="Arial" panose="020B0604020202020204" pitchFamily="34" charset="0"/>
              <a:cs typeface="Arial" panose="020B0604020202020204" pitchFamily="34" charset="0"/>
            </a:endParaRPr>
          </a:p>
        </p:txBody>
      </p:sp>
      <p:sp>
        <p:nvSpPr>
          <p:cNvPr id="6" name="txt_org_name">
            <a:extLst>
              <a:ext uri="{FF2B5EF4-FFF2-40B4-BE49-F238E27FC236}">
                <a16:creationId xmlns:a16="http://schemas.microsoft.com/office/drawing/2014/main" id="{7D71A892-111D-1918-4426-3DBE3C3FF504}"/>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5" name="txt_survey">
            <a:extLst>
              <a:ext uri="{FF2B5EF4-FFF2-40B4-BE49-F238E27FC236}">
                <a16:creationId xmlns:a16="http://schemas.microsoft.com/office/drawing/2014/main" id="{1F1A21C8-B541-26A5-DAAB-0F6AEAB88E16}"/>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sp>
        <p:nvSpPr>
          <p:cNvPr id="9" name="Footnote">
            <a:extLst>
              <a:ext uri="{FF2B5EF4-FFF2-40B4-BE49-F238E27FC236}">
                <a16:creationId xmlns:a16="http://schemas.microsoft.com/office/drawing/2014/main" id="{20CEDAF7-F4B2-6ABB-814D-EB1F3F2E1DC6}"/>
              </a:ext>
              <a:ext uri="{C183D7F6-B498-43B3-948B-1728B52AA6E4}">
                <adec:decorative xmlns:adec="http://schemas.microsoft.com/office/drawing/2017/decorative" val="0"/>
              </a:ext>
            </a:extLst>
          </p:cNvPr>
          <p:cNvSpPr txBox="1"/>
          <p:nvPr/>
        </p:nvSpPr>
        <p:spPr>
          <a:xfrm>
            <a:off x="44450" y="10303674"/>
            <a:ext cx="5578451" cy="223138"/>
          </a:xfrm>
          <a:prstGeom prst="rect">
            <a:avLst/>
          </a:prstGeom>
          <a:noFill/>
        </p:spPr>
        <p:txBody>
          <a:bodyPr wrap="square" rtlCol="0">
            <a:spAutoFit/>
          </a:bodyPr>
          <a:lstStyle/>
          <a:p>
            <a:r>
              <a:rPr lang="en-GB" sz="850" noProof="0">
                <a:latin typeface="Arial" panose="020B0604020202020204" pitchFamily="34" charset="0"/>
                <a:cs typeface="Arial" panose="020B0604020202020204" pitchFamily="34" charset="0"/>
              </a:rPr>
              <a:t> </a:t>
            </a:r>
            <a:endParaRPr lang="en-GB" sz="1000" noProof="0" dirty="0">
              <a:latin typeface="Arial" panose="020B060402020202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EC8226BC-71EA-049B-5C17-2791DCF78FB1}"/>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1" name="object 4">
              <a:hlinkClick r:id="rId3" action="ppaction://hlinksldjump"/>
              <a:extLst>
                <a:ext uri="{FF2B5EF4-FFF2-40B4-BE49-F238E27FC236}">
                  <a16:creationId xmlns:a16="http://schemas.microsoft.com/office/drawing/2014/main" id="{2B4D4860-CAF6-CE36-4397-D1E07D6584BD}"/>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2" name="object 3">
              <a:hlinkClick r:id="rId3" action="ppaction://hlinksldjump"/>
              <a:extLst>
                <a:ext uri="{FF2B5EF4-FFF2-40B4-BE49-F238E27FC236}">
                  <a16:creationId xmlns:a16="http://schemas.microsoft.com/office/drawing/2014/main" id="{BE0D8C22-9063-DD58-6A22-DFAB3AD170E7}"/>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268667005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008D60-19CD-6705-4B7F-4A27EF07C2E0}"/>
            </a:ext>
          </a:extLst>
        </p:cNvPr>
        <p:cNvGrpSpPr/>
        <p:nvPr/>
      </p:nvGrpSpPr>
      <p:grpSpPr>
        <a:xfrm>
          <a:off x="0" y="0"/>
          <a:ext cx="0" cy="0"/>
          <a:chOff x="0" y="0"/>
          <a:chExt cx="0" cy="0"/>
        </a:xfrm>
      </p:grpSpPr>
      <p:sp>
        <p:nvSpPr>
          <p:cNvPr id="83" name="Slide Number Placeholder 1">
            <a:extLst>
              <a:ext uri="{FF2B5EF4-FFF2-40B4-BE49-F238E27FC236}">
                <a16:creationId xmlns:a16="http://schemas.microsoft.com/office/drawing/2014/main" id="{944F171C-F428-CD3E-EBB6-FB579476CADA}"/>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034258D-1B64-464C-8D86-ECF8812D52F2}" type="slidenum">
              <a:rPr lang="en-GB" spc="-25" noProof="0" smtClean="0"/>
              <a:t>60</a:t>
            </a:fld>
            <a:endParaRPr lang="en-GB" spc="-25" noProof="0" dirty="0"/>
          </a:p>
        </p:txBody>
      </p:sp>
      <p:sp>
        <p:nvSpPr>
          <p:cNvPr id="25" name="object 1">
            <a:extLst>
              <a:ext uri="{FF2B5EF4-FFF2-40B4-BE49-F238E27FC236}">
                <a16:creationId xmlns:a16="http://schemas.microsoft.com/office/drawing/2014/main" id="{B88020FB-2BE4-53F8-4EAF-31BE0BF177DC}"/>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(5)</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0" name="his_years_q29">
            <a:extLst>
              <a:ext uri="{FF2B5EF4-FFF2-40B4-BE49-F238E27FC236}">
                <a16:creationId xmlns:a16="http://schemas.microsoft.com/office/drawing/2014/main" id="{8716ECB5-67C8-D208-287A-F96F96CD5F1F}"/>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767956341"/>
              </p:ext>
            </p:extLst>
          </p:nvPr>
        </p:nvGraphicFramePr>
        <p:xfrm>
          <a:off x="1474571" y="9734806"/>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4048135"/>
                  </a:ext>
                </a:extLst>
              </a:tr>
            </a:tbl>
          </a:graphicData>
        </a:graphic>
      </p:graphicFrame>
      <p:graphicFrame>
        <p:nvGraphicFramePr>
          <p:cNvPr id="2" name="chart_his_q29">
            <a:extLst>
              <a:ext uri="{FF2B5EF4-FFF2-40B4-BE49-F238E27FC236}">
                <a16:creationId xmlns:a16="http://schemas.microsoft.com/office/drawing/2014/main" id="{D3DD7E39-E5CB-2BDD-D8D3-B96E4CF8B5B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234928157"/>
              </p:ext>
            </p:extLst>
          </p:nvPr>
        </p:nvGraphicFramePr>
        <p:xfrm>
          <a:off x="360679" y="8764848"/>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23" name="object 11">
            <a:extLst>
              <a:ext uri="{FF2B5EF4-FFF2-40B4-BE49-F238E27FC236}">
                <a16:creationId xmlns:a16="http://schemas.microsoft.com/office/drawing/2014/main" id="{61E25D9E-16D9-3435-FCA8-8648ECD740C7}"/>
              </a:ext>
              <a:ext uri="{C183D7F6-B498-43B3-948B-1728B52AA6E4}">
                <adec:decorative xmlns:adec="http://schemas.microsoft.com/office/drawing/2017/decorative" val="1"/>
              </a:ext>
            </a:extLst>
          </p:cNvPr>
          <p:cNvSpPr/>
          <p:nvPr/>
        </p:nvSpPr>
        <p:spPr>
          <a:xfrm>
            <a:off x="425451" y="852874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9" name="his_years_q28">
            <a:extLst>
              <a:ext uri="{FF2B5EF4-FFF2-40B4-BE49-F238E27FC236}">
                <a16:creationId xmlns:a16="http://schemas.microsoft.com/office/drawing/2014/main" id="{B54BD29D-5FF6-DE0E-68B9-141AEF699B1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4169583762"/>
              </p:ext>
            </p:extLst>
          </p:nvPr>
        </p:nvGraphicFramePr>
        <p:xfrm>
          <a:off x="1474571" y="8095192"/>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8722308"/>
                  </a:ext>
                </a:extLst>
              </a:tr>
            </a:tbl>
          </a:graphicData>
        </a:graphic>
      </p:graphicFrame>
      <p:graphicFrame>
        <p:nvGraphicFramePr>
          <p:cNvPr id="11" name="chart_his_q28">
            <a:extLst>
              <a:ext uri="{FF2B5EF4-FFF2-40B4-BE49-F238E27FC236}">
                <a16:creationId xmlns:a16="http://schemas.microsoft.com/office/drawing/2014/main" id="{F0B7CB25-643C-9A28-9BD1-69D098D75A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147291881"/>
              </p:ext>
            </p:extLst>
          </p:nvPr>
        </p:nvGraphicFramePr>
        <p:xfrm>
          <a:off x="360678" y="7123554"/>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21" name="object 10">
            <a:extLst>
              <a:ext uri="{FF2B5EF4-FFF2-40B4-BE49-F238E27FC236}">
                <a16:creationId xmlns:a16="http://schemas.microsoft.com/office/drawing/2014/main" id="{D3AAF7C3-08A5-7A55-43A6-EDAA4A7207F9}"/>
              </a:ext>
              <a:ext uri="{C183D7F6-B498-43B3-948B-1728B52AA6E4}">
                <adec:decorative xmlns:adec="http://schemas.microsoft.com/office/drawing/2017/decorative" val="1"/>
              </a:ext>
            </a:extLst>
          </p:cNvPr>
          <p:cNvSpPr/>
          <p:nvPr/>
        </p:nvSpPr>
        <p:spPr>
          <a:xfrm>
            <a:off x="425451" y="689495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9" name="his_years_q27">
            <a:extLst>
              <a:ext uri="{FF2B5EF4-FFF2-40B4-BE49-F238E27FC236}">
                <a16:creationId xmlns:a16="http://schemas.microsoft.com/office/drawing/2014/main" id="{10A66034-F6F6-99C6-7B54-F004F6087184}"/>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465316884"/>
              </p:ext>
            </p:extLst>
          </p:nvPr>
        </p:nvGraphicFramePr>
        <p:xfrm>
          <a:off x="1474571" y="6456922"/>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8957211"/>
                  </a:ext>
                </a:extLst>
              </a:tr>
            </a:tbl>
          </a:graphicData>
        </a:graphic>
      </p:graphicFrame>
      <p:graphicFrame>
        <p:nvGraphicFramePr>
          <p:cNvPr id="13" name="chart_his_q27">
            <a:extLst>
              <a:ext uri="{FF2B5EF4-FFF2-40B4-BE49-F238E27FC236}">
                <a16:creationId xmlns:a16="http://schemas.microsoft.com/office/drawing/2014/main" id="{D5CC914C-0F06-AFC2-B7CE-475302CC757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40600706"/>
              </p:ext>
            </p:extLst>
          </p:nvPr>
        </p:nvGraphicFramePr>
        <p:xfrm>
          <a:off x="360680" y="5483949"/>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4" name="object 9">
            <a:extLst>
              <a:ext uri="{FF2B5EF4-FFF2-40B4-BE49-F238E27FC236}">
                <a16:creationId xmlns:a16="http://schemas.microsoft.com/office/drawing/2014/main" id="{EA67A6F6-C2FE-D8D3-7B22-0691C44CBE74}"/>
              </a:ext>
              <a:ext uri="{C183D7F6-B498-43B3-948B-1728B52AA6E4}">
                <adec:decorative xmlns:adec="http://schemas.microsoft.com/office/drawing/2017/decorative" val="1"/>
              </a:ext>
            </a:extLst>
          </p:cNvPr>
          <p:cNvSpPr/>
          <p:nvPr/>
        </p:nvSpPr>
        <p:spPr>
          <a:xfrm>
            <a:off x="425451" y="5262923"/>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8" name="his_years_q26">
            <a:extLst>
              <a:ext uri="{FF2B5EF4-FFF2-40B4-BE49-F238E27FC236}">
                <a16:creationId xmlns:a16="http://schemas.microsoft.com/office/drawing/2014/main" id="{B9A0F1FF-9208-2E2D-70E1-56D35E66DEA7}"/>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308175504"/>
              </p:ext>
            </p:extLst>
          </p:nvPr>
        </p:nvGraphicFramePr>
        <p:xfrm>
          <a:off x="1474571" y="46913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2655389"/>
                  </a:ext>
                </a:extLst>
              </a:tr>
            </a:tbl>
          </a:graphicData>
        </a:graphic>
      </p:graphicFrame>
      <p:graphicFrame>
        <p:nvGraphicFramePr>
          <p:cNvPr id="20" name="chart_his_q26">
            <a:extLst>
              <a:ext uri="{FF2B5EF4-FFF2-40B4-BE49-F238E27FC236}">
                <a16:creationId xmlns:a16="http://schemas.microsoft.com/office/drawing/2014/main" id="{BE62416E-8974-A2C9-D427-DE564DF38E8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93686562"/>
              </p:ext>
            </p:extLst>
          </p:nvPr>
        </p:nvGraphicFramePr>
        <p:xfrm>
          <a:off x="360680" y="3718329"/>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12" name="object 7">
            <a:extLst>
              <a:ext uri="{FF2B5EF4-FFF2-40B4-BE49-F238E27FC236}">
                <a16:creationId xmlns:a16="http://schemas.microsoft.com/office/drawing/2014/main" id="{A4C0836C-146C-3DBE-51FD-F1BEFB9E9706}"/>
              </a:ext>
              <a:ext uri="{C183D7F6-B498-43B3-948B-1728B52AA6E4}">
                <adec:decorative xmlns:adec="http://schemas.microsoft.com/office/drawing/2017/decorative" val="1"/>
              </a:ext>
            </a:extLst>
          </p:cNvPr>
          <p:cNvSpPr/>
          <p:nvPr/>
        </p:nvSpPr>
        <p:spPr>
          <a:xfrm>
            <a:off x="425451" y="347775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7" name="his_years_q25">
            <a:extLst>
              <a:ext uri="{FF2B5EF4-FFF2-40B4-BE49-F238E27FC236}">
                <a16:creationId xmlns:a16="http://schemas.microsoft.com/office/drawing/2014/main" id="{35E91D64-5056-5BB6-EB46-5BF16733F9F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39463049"/>
              </p:ext>
            </p:extLst>
          </p:nvPr>
        </p:nvGraphicFramePr>
        <p:xfrm>
          <a:off x="1474571" y="3071191"/>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992227"/>
                  </a:ext>
                </a:extLst>
              </a:tr>
            </a:tbl>
          </a:graphicData>
        </a:graphic>
      </p:graphicFrame>
      <p:graphicFrame>
        <p:nvGraphicFramePr>
          <p:cNvPr id="22" name="chart_his_q25">
            <a:extLst>
              <a:ext uri="{FF2B5EF4-FFF2-40B4-BE49-F238E27FC236}">
                <a16:creationId xmlns:a16="http://schemas.microsoft.com/office/drawing/2014/main" id="{ADE03374-AC30-1420-5F5E-769FF1ADE87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08070980"/>
              </p:ext>
            </p:extLst>
          </p:nvPr>
        </p:nvGraphicFramePr>
        <p:xfrm>
          <a:off x="360681" y="2107065"/>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47" name="text_q25">
            <a:extLst>
              <a:ext uri="{FF2B5EF4-FFF2-40B4-BE49-F238E27FC236}">
                <a16:creationId xmlns:a16="http://schemas.microsoft.com/office/drawing/2014/main" id="{06A10B9F-D959-EF61-2C4C-681941BEC7B1}"/>
              </a:ext>
            </a:extLst>
          </p:cNvPr>
          <p:cNvSpPr txBox="1"/>
          <p:nvPr/>
        </p:nvSpPr>
        <p:spPr>
          <a:xfrm>
            <a:off x="455763" y="1823561"/>
            <a:ext cx="5774088" cy="423193"/>
          </a:xfrm>
          <a:prstGeom prst="rect">
            <a:avLst/>
          </a:prstGeom>
        </p:spPr>
        <p:txBody>
          <a:bodyPr vert="horz" wrap="square" lIns="0" tIns="86360" rIns="0" bIns="0" rtlCol="0">
            <a:spAutoFit/>
          </a:bodyPr>
          <a:lstStyle/>
          <a:p>
            <a:pPr marL="27940" marR="0" lvl="0" indent="0" defTabSz="914400" eaLnBrk="1" fontAlgn="auto" latinLnBrk="0" hangingPunct="1">
              <a:lnSpc>
                <a:spcPct val="100000"/>
              </a:lnSpc>
              <a:spcBef>
                <a:spcPts val="70"/>
              </a:spcBef>
              <a:spcAft>
                <a:spcPts val="0"/>
              </a:spcAft>
              <a:buClrTx/>
              <a:buSzTx/>
              <a:buFontTx/>
              <a:buNone/>
              <a:tabLst/>
              <a:defRPr/>
            </a:pPr>
            <a:r>
              <a:rPr lang="en-GB" sz="850" noProof="0" dirty="0">
                <a:solidFill>
                  <a:prstClr val="black"/>
                </a:solidFill>
                <a:latin typeface="Arial"/>
                <a:cs typeface="Arial"/>
              </a:rPr>
              <a:t>Q25.</a:t>
            </a:r>
            <a:r>
              <a:rPr lang="en-GB" sz="850" spc="-20" noProof="0" dirty="0">
                <a:solidFill>
                  <a:prstClr val="black"/>
                </a:solidFill>
                <a:latin typeface="Arial"/>
                <a:cs typeface="Arial"/>
              </a:rPr>
              <a:t> </a:t>
            </a:r>
            <a:r>
              <a:rPr lang="en-GB" sz="850" noProof="0" dirty="0">
                <a:solidFill>
                  <a:prstClr val="black"/>
                </a:solidFill>
                <a:latin typeface="Arial"/>
                <a:cs typeface="Arial"/>
              </a:rPr>
              <a:t>A</a:t>
            </a:r>
            <a:r>
              <a:rPr lang="en-GB" sz="850" spc="-15" noProof="0" dirty="0">
                <a:solidFill>
                  <a:prstClr val="black"/>
                </a:solidFill>
                <a:latin typeface="Arial"/>
                <a:cs typeface="Arial"/>
              </a:rPr>
              <a:t> </a:t>
            </a:r>
            <a:r>
              <a:rPr lang="en-GB" sz="850" noProof="0" dirty="0">
                <a:solidFill>
                  <a:prstClr val="black"/>
                </a:solidFill>
                <a:latin typeface="Arial"/>
                <a:cs typeface="Arial"/>
              </a:rPr>
              <a:t>member</a:t>
            </a:r>
            <a:r>
              <a:rPr lang="en-GB" sz="850" spc="-15" noProof="0" dirty="0">
                <a:solidFill>
                  <a:prstClr val="black"/>
                </a:solidFill>
                <a:latin typeface="Arial"/>
                <a:cs typeface="Arial"/>
              </a:rPr>
              <a:t> </a:t>
            </a:r>
            <a:r>
              <a:rPr lang="en-GB" sz="850" noProof="0" dirty="0">
                <a:solidFill>
                  <a:prstClr val="black"/>
                </a:solidFill>
                <a:latin typeface="Arial"/>
                <a:cs typeface="Arial"/>
              </a:rPr>
              <a:t>of</a:t>
            </a:r>
            <a:r>
              <a:rPr lang="en-GB" sz="850" spc="-20" noProof="0" dirty="0">
                <a:solidFill>
                  <a:prstClr val="black"/>
                </a:solidFill>
                <a:latin typeface="Arial"/>
                <a:cs typeface="Arial"/>
              </a:rPr>
              <a:t> </a:t>
            </a:r>
            <a:r>
              <a:rPr lang="en-GB" sz="850" noProof="0" dirty="0">
                <a:solidFill>
                  <a:prstClr val="black"/>
                </a:solidFill>
                <a:latin typeface="Arial"/>
                <a:cs typeface="Arial"/>
              </a:rPr>
              <a:t>their</a:t>
            </a:r>
            <a:r>
              <a:rPr lang="en-GB" sz="850" spc="-15" noProof="0" dirty="0">
                <a:solidFill>
                  <a:prstClr val="black"/>
                </a:solidFill>
                <a:latin typeface="Arial"/>
                <a:cs typeface="Arial"/>
              </a:rPr>
              <a:t> </a:t>
            </a:r>
            <a:r>
              <a:rPr lang="en-GB" sz="850" noProof="0" dirty="0">
                <a:solidFill>
                  <a:prstClr val="black"/>
                </a:solidFill>
                <a:latin typeface="Arial"/>
                <a:cs typeface="Arial"/>
              </a:rPr>
              <a:t>care</a:t>
            </a:r>
            <a:r>
              <a:rPr lang="en-GB" sz="850" spc="-15" noProof="0" dirty="0">
                <a:solidFill>
                  <a:prstClr val="black"/>
                </a:solidFill>
                <a:latin typeface="Arial"/>
                <a:cs typeface="Arial"/>
              </a:rPr>
              <a:t> </a:t>
            </a:r>
            <a:r>
              <a:rPr lang="en-GB" sz="850" noProof="0" dirty="0">
                <a:solidFill>
                  <a:prstClr val="black"/>
                </a:solidFill>
                <a:latin typeface="Arial"/>
                <a:cs typeface="Arial"/>
              </a:rPr>
              <a:t>team</a:t>
            </a:r>
            <a:r>
              <a:rPr lang="en-GB" sz="850" spc="-20" noProof="0" dirty="0">
                <a:solidFill>
                  <a:prstClr val="black"/>
                </a:solidFill>
                <a:latin typeface="Arial"/>
                <a:cs typeface="Arial"/>
              </a:rPr>
              <a:t> </a:t>
            </a:r>
            <a:r>
              <a:rPr lang="en-GB" sz="850" noProof="0" dirty="0">
                <a:solidFill>
                  <a:prstClr val="black"/>
                </a:solidFill>
                <a:latin typeface="Arial"/>
                <a:cs typeface="Arial"/>
              </a:rPr>
              <a:t>helped</a:t>
            </a:r>
            <a:r>
              <a:rPr lang="en-GB" sz="850" spc="-15" noProof="0" dirty="0">
                <a:solidFill>
                  <a:prstClr val="black"/>
                </a:solidFill>
                <a:latin typeface="Arial"/>
                <a:cs typeface="Arial"/>
              </a:rPr>
              <a:t> </a:t>
            </a:r>
            <a:r>
              <a:rPr lang="en-GB" sz="850" noProof="0" dirty="0">
                <a:solidFill>
                  <a:prstClr val="black"/>
                </a:solidFill>
                <a:latin typeface="Arial"/>
                <a:cs typeface="Arial"/>
              </a:rPr>
              <a:t>the</a:t>
            </a:r>
            <a:r>
              <a:rPr lang="en-GB" sz="850" spc="-15" noProof="0" dirty="0">
                <a:solidFill>
                  <a:prstClr val="black"/>
                </a:solidFill>
                <a:latin typeface="Arial"/>
                <a:cs typeface="Arial"/>
              </a:rPr>
              <a:t> </a:t>
            </a:r>
            <a:r>
              <a:rPr lang="en-GB" sz="850" noProof="0" dirty="0">
                <a:solidFill>
                  <a:prstClr val="black"/>
                </a:solidFill>
                <a:latin typeface="Arial"/>
                <a:cs typeface="Arial"/>
              </a:rPr>
              <a:t>patient</a:t>
            </a:r>
            <a:r>
              <a:rPr lang="en-GB" sz="850" spc="-20" noProof="0" dirty="0">
                <a:solidFill>
                  <a:prstClr val="black"/>
                </a:solidFill>
                <a:latin typeface="Arial"/>
                <a:cs typeface="Arial"/>
              </a:rPr>
              <a:t> </a:t>
            </a:r>
            <a:r>
              <a:rPr lang="en-GB" sz="850" noProof="0" dirty="0">
                <a:solidFill>
                  <a:prstClr val="black"/>
                </a:solidFill>
                <a:latin typeface="Arial"/>
                <a:cs typeface="Arial"/>
              </a:rPr>
              <a:t>create</a:t>
            </a:r>
            <a:r>
              <a:rPr lang="en-GB" sz="850" spc="-15" noProof="0" dirty="0">
                <a:solidFill>
                  <a:prstClr val="black"/>
                </a:solidFill>
                <a:latin typeface="Arial"/>
                <a:cs typeface="Arial"/>
              </a:rPr>
              <a:t> </a:t>
            </a:r>
            <a:r>
              <a:rPr lang="en-GB" sz="850" noProof="0" dirty="0">
                <a:solidFill>
                  <a:prstClr val="black"/>
                </a:solidFill>
                <a:latin typeface="Arial"/>
                <a:cs typeface="Arial"/>
              </a:rPr>
              <a:t>a</a:t>
            </a:r>
            <a:r>
              <a:rPr lang="en-GB" sz="850" spc="-15" noProof="0" dirty="0">
                <a:solidFill>
                  <a:prstClr val="black"/>
                </a:solidFill>
                <a:latin typeface="Arial"/>
                <a:cs typeface="Arial"/>
              </a:rPr>
              <a:t> </a:t>
            </a:r>
            <a:r>
              <a:rPr lang="en-GB" sz="850" noProof="0" dirty="0">
                <a:solidFill>
                  <a:prstClr val="black"/>
                </a:solidFill>
                <a:latin typeface="Arial"/>
                <a:cs typeface="Arial"/>
              </a:rPr>
              <a:t>care</a:t>
            </a:r>
            <a:r>
              <a:rPr lang="en-GB" sz="850" spc="-20" noProof="0" dirty="0">
                <a:solidFill>
                  <a:prstClr val="black"/>
                </a:solidFill>
                <a:latin typeface="Arial"/>
                <a:cs typeface="Arial"/>
              </a:rPr>
              <a:t> </a:t>
            </a:r>
            <a:r>
              <a:rPr lang="en-GB" sz="850" noProof="0" dirty="0">
                <a:solidFill>
                  <a:prstClr val="black"/>
                </a:solidFill>
                <a:latin typeface="Arial"/>
                <a:cs typeface="Arial"/>
              </a:rPr>
              <a:t>plan</a:t>
            </a:r>
            <a:r>
              <a:rPr lang="en-GB" sz="850" spc="-15" noProof="0" dirty="0">
                <a:solidFill>
                  <a:prstClr val="black"/>
                </a:solidFill>
                <a:latin typeface="Arial"/>
                <a:cs typeface="Arial"/>
              </a:rPr>
              <a:t> </a:t>
            </a:r>
            <a:r>
              <a:rPr lang="en-GB" sz="850" noProof="0" dirty="0">
                <a:solidFill>
                  <a:prstClr val="black"/>
                </a:solidFill>
                <a:latin typeface="Arial"/>
                <a:cs typeface="Arial"/>
              </a:rPr>
              <a:t>to</a:t>
            </a:r>
            <a:r>
              <a:rPr lang="en-GB" sz="850" spc="-15" noProof="0" dirty="0">
                <a:solidFill>
                  <a:prstClr val="black"/>
                </a:solidFill>
                <a:latin typeface="Arial"/>
                <a:cs typeface="Arial"/>
              </a:rPr>
              <a:t> </a:t>
            </a:r>
            <a:r>
              <a:rPr lang="en-GB" sz="850" noProof="0" dirty="0">
                <a:solidFill>
                  <a:prstClr val="black"/>
                </a:solidFill>
                <a:latin typeface="Arial"/>
                <a:cs typeface="Arial"/>
              </a:rPr>
              <a:t>address</a:t>
            </a:r>
            <a:r>
              <a:rPr lang="en-GB" sz="850" spc="-20" noProof="0" dirty="0">
                <a:solidFill>
                  <a:prstClr val="black"/>
                </a:solidFill>
                <a:latin typeface="Arial"/>
                <a:cs typeface="Arial"/>
              </a:rPr>
              <a:t> </a:t>
            </a:r>
            <a:r>
              <a:rPr lang="en-GB" sz="850" noProof="0" dirty="0">
                <a:solidFill>
                  <a:prstClr val="black"/>
                </a:solidFill>
                <a:latin typeface="Arial"/>
                <a:cs typeface="Arial"/>
              </a:rPr>
              <a:t>any</a:t>
            </a:r>
            <a:r>
              <a:rPr lang="en-GB" sz="850" spc="-15" noProof="0" dirty="0">
                <a:solidFill>
                  <a:prstClr val="black"/>
                </a:solidFill>
                <a:latin typeface="Arial"/>
                <a:cs typeface="Arial"/>
              </a:rPr>
              <a:t> </a:t>
            </a:r>
            <a:r>
              <a:rPr lang="en-GB" sz="850" noProof="0" dirty="0">
                <a:solidFill>
                  <a:prstClr val="black"/>
                </a:solidFill>
                <a:latin typeface="Arial"/>
                <a:cs typeface="Arial"/>
              </a:rPr>
              <a:t>needs</a:t>
            </a:r>
            <a:r>
              <a:rPr lang="en-GB" sz="850" spc="-15" noProof="0" dirty="0">
                <a:solidFill>
                  <a:prstClr val="black"/>
                </a:solidFill>
                <a:latin typeface="Arial"/>
                <a:cs typeface="Arial"/>
              </a:rPr>
              <a:t> </a:t>
            </a:r>
            <a:r>
              <a:rPr lang="en-GB" sz="850" noProof="0" dirty="0">
                <a:solidFill>
                  <a:prstClr val="black"/>
                </a:solidFill>
                <a:latin typeface="Arial"/>
                <a:cs typeface="Arial"/>
              </a:rPr>
              <a:t>or</a:t>
            </a:r>
            <a:r>
              <a:rPr lang="en-GB" sz="850" spc="-20" noProof="0" dirty="0">
                <a:solidFill>
                  <a:prstClr val="black"/>
                </a:solidFill>
                <a:latin typeface="Arial"/>
                <a:cs typeface="Arial"/>
              </a:rPr>
              <a:t> </a:t>
            </a:r>
            <a:r>
              <a:rPr lang="en-GB" sz="850" spc="-10" noProof="0" dirty="0">
                <a:solidFill>
                  <a:prstClr val="black"/>
                </a:solidFill>
                <a:latin typeface="Arial"/>
                <a:cs typeface="Arial"/>
              </a:rPr>
              <a:t>concerns</a:t>
            </a:r>
            <a:endParaRPr lang="en-GB" sz="850" noProof="0" dirty="0">
              <a:solidFill>
                <a:prstClr val="black"/>
              </a:solidFill>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39" name="text_q26">
            <a:extLst>
              <a:ext uri="{FF2B5EF4-FFF2-40B4-BE49-F238E27FC236}">
                <a16:creationId xmlns:a16="http://schemas.microsoft.com/office/drawing/2014/main" id="{68CABB0B-FC79-E79B-07C2-462B233ABE7B}"/>
              </a:ext>
            </a:extLst>
          </p:cNvPr>
          <p:cNvSpPr txBox="1"/>
          <p:nvPr/>
        </p:nvSpPr>
        <p:spPr>
          <a:xfrm>
            <a:off x="460566" y="3421356"/>
            <a:ext cx="4321175"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Q26.</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reviewed</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patient's</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plan</a:t>
            </a:r>
            <a:r>
              <a:rPr lang="en-GB" sz="850" spc="-15" noProof="0" dirty="0">
                <a:latin typeface="Arial"/>
                <a:cs typeface="Arial"/>
              </a:rPr>
              <a:t> </a:t>
            </a:r>
            <a:r>
              <a:rPr lang="en-GB" sz="850" noProof="0" dirty="0">
                <a:latin typeface="Arial"/>
                <a:cs typeface="Arial"/>
              </a:rPr>
              <a:t>with</a:t>
            </a:r>
            <a:r>
              <a:rPr lang="en-GB" sz="850" spc="-15" noProof="0" dirty="0">
                <a:latin typeface="Arial"/>
                <a:cs typeface="Arial"/>
              </a:rPr>
              <a:t> </a:t>
            </a:r>
            <a:r>
              <a:rPr lang="en-GB" sz="850" noProof="0" dirty="0">
                <a:latin typeface="Arial"/>
                <a:cs typeface="Arial"/>
              </a:rPr>
              <a:t>them</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ensure</a:t>
            </a:r>
            <a:r>
              <a:rPr lang="en-GB" sz="850" spc="-15" noProof="0" dirty="0">
                <a:latin typeface="Arial"/>
                <a:cs typeface="Arial"/>
              </a:rPr>
              <a:t> </a:t>
            </a:r>
            <a:r>
              <a:rPr lang="en-GB" sz="850" noProof="0" dirty="0">
                <a:latin typeface="Arial"/>
                <a:cs typeface="Arial"/>
              </a:rPr>
              <a:t>it</a:t>
            </a:r>
            <a:r>
              <a:rPr lang="en-GB" sz="850" spc="-20"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up</a:t>
            </a:r>
            <a:r>
              <a:rPr lang="en-GB" sz="850" spc="-15" noProof="0" dirty="0">
                <a:latin typeface="Arial"/>
                <a:cs typeface="Arial"/>
              </a:rPr>
              <a:t> </a:t>
            </a:r>
            <a:r>
              <a:rPr lang="en-GB" sz="850" noProof="0" dirty="0">
                <a:latin typeface="Arial"/>
                <a:cs typeface="Arial"/>
              </a:rPr>
              <a:t>to</a:t>
            </a:r>
            <a:r>
              <a:rPr lang="en-GB" sz="850" spc="-20" noProof="0" dirty="0">
                <a:latin typeface="Arial"/>
                <a:cs typeface="Arial"/>
              </a:rPr>
              <a:t> date</a:t>
            </a:r>
            <a:endParaRPr lang="en-GB" sz="850" noProof="0" dirty="0">
              <a:latin typeface="Arial"/>
              <a:cs typeface="Arial"/>
            </a:endParaRPr>
          </a:p>
        </p:txBody>
      </p:sp>
      <p:sp>
        <p:nvSpPr>
          <p:cNvPr id="54" name="object 8">
            <a:extLst>
              <a:ext uri="{FF2B5EF4-FFF2-40B4-BE49-F238E27FC236}">
                <a16:creationId xmlns:a16="http://schemas.microsoft.com/office/drawing/2014/main" id="{DA74EB27-377D-8FFC-A64D-9643C5BFB325}"/>
              </a:ext>
            </a:extLst>
          </p:cNvPr>
          <p:cNvSpPr txBox="1"/>
          <p:nvPr/>
        </p:nvSpPr>
        <p:spPr>
          <a:xfrm>
            <a:off x="425451" y="5095502"/>
            <a:ext cx="6696000" cy="167354"/>
          </a:xfrm>
          <a:prstGeom prst="rect">
            <a:avLst/>
          </a:prstGeom>
          <a:ln w="6350">
            <a:solidFill>
              <a:srgbClr val="939598"/>
            </a:solidFill>
          </a:ln>
        </p:spPr>
        <p:txBody>
          <a:bodyPr vert="horz" wrap="square" lIns="0" tIns="5715" rIns="0" bIns="0" rtlCol="0">
            <a:spAutoFit/>
          </a:bodyPr>
          <a:lstStyle/>
          <a:p>
            <a:pPr marL="12700" marR="0" lvl="0" indent="0" defTabSz="914400" eaLnBrk="1" fontAlgn="auto" latinLnBrk="0" hangingPunct="1">
              <a:lnSpc>
                <a:spcPct val="100000"/>
              </a:lnSpc>
              <a:spcBef>
                <a:spcPts val="405"/>
              </a:spcBef>
              <a:spcAft>
                <a:spcPts val="0"/>
              </a:spcAft>
              <a:buClrTx/>
              <a:buSzTx/>
              <a:buFontTx/>
              <a:buNone/>
              <a:tabLst/>
              <a:defRPr/>
            </a:pPr>
            <a:r>
              <a:rPr lang="en-GB" sz="1050" b="1" spc="-20" noProof="0" dirty="0">
                <a:solidFill>
                  <a:srgbClr val="336E9F"/>
                </a:solidFill>
                <a:latin typeface="Arial"/>
                <a:cs typeface="Arial"/>
              </a:rPr>
              <a:t>SUPPORT</a:t>
            </a:r>
            <a:r>
              <a:rPr lang="en-GB" sz="1050" b="1" spc="-3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HOSPITAL</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STAFF</a:t>
            </a:r>
            <a:endParaRPr lang="en-GB" sz="1050" noProof="0" dirty="0">
              <a:latin typeface="Arial"/>
              <a:cs typeface="Arial"/>
            </a:endParaRPr>
          </a:p>
        </p:txBody>
      </p:sp>
      <p:sp>
        <p:nvSpPr>
          <p:cNvPr id="59" name="text_q27">
            <a:extLst>
              <a:ext uri="{FF2B5EF4-FFF2-40B4-BE49-F238E27FC236}">
                <a16:creationId xmlns:a16="http://schemas.microsoft.com/office/drawing/2014/main" id="{D7E9042C-541C-0871-3B64-6CC3D1D22B40}"/>
              </a:ext>
            </a:extLst>
          </p:cNvPr>
          <p:cNvSpPr txBox="1"/>
          <p:nvPr/>
        </p:nvSpPr>
        <p:spPr>
          <a:xfrm>
            <a:off x="457083" y="5200925"/>
            <a:ext cx="4824000" cy="387286"/>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250"/>
              </a:spcBef>
              <a:spcAft>
                <a:spcPts val="0"/>
              </a:spcAft>
              <a:buClrTx/>
              <a:buSzTx/>
              <a:buFontTx/>
              <a:buNone/>
              <a:tabLst/>
              <a:defRPr/>
            </a:pPr>
            <a:r>
              <a:rPr lang="en-GB" sz="850" noProof="0" dirty="0">
                <a:latin typeface="Arial"/>
                <a:cs typeface="Arial"/>
              </a:rPr>
              <a:t>Q27.</a:t>
            </a:r>
            <a:r>
              <a:rPr lang="en-GB" sz="850" spc="-25" noProof="0" dirty="0">
                <a:latin typeface="Arial"/>
                <a:cs typeface="Arial"/>
              </a:rPr>
              <a:t> </a:t>
            </a:r>
            <a:r>
              <a:rPr lang="en-GB" sz="850" noProof="0" dirty="0">
                <a:latin typeface="Arial"/>
                <a:cs typeface="Arial"/>
              </a:rPr>
              <a:t>Staff</a:t>
            </a:r>
            <a:r>
              <a:rPr lang="en-GB" sz="850" spc="-25" noProof="0" dirty="0">
                <a:latin typeface="Arial"/>
                <a:cs typeface="Arial"/>
              </a:rPr>
              <a:t> </a:t>
            </a:r>
            <a:r>
              <a:rPr lang="en-GB" sz="850" noProof="0" dirty="0">
                <a:latin typeface="Arial"/>
                <a:cs typeface="Arial"/>
              </a:rPr>
              <a:t>provided</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relevant</a:t>
            </a:r>
            <a:r>
              <a:rPr lang="en-GB" sz="850" spc="-2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on</a:t>
            </a:r>
            <a:r>
              <a:rPr lang="en-GB" sz="850" spc="-25" noProof="0" dirty="0">
                <a:latin typeface="Arial"/>
                <a:cs typeface="Arial"/>
              </a:rPr>
              <a:t> </a:t>
            </a:r>
            <a:r>
              <a:rPr lang="en-GB" sz="850" noProof="0" dirty="0">
                <a:latin typeface="Arial"/>
                <a:cs typeface="Arial"/>
              </a:rPr>
              <a:t>available</a:t>
            </a:r>
            <a:r>
              <a:rPr lang="en-GB" sz="850" spc="-25" noProof="0" dirty="0">
                <a:latin typeface="Arial"/>
                <a:cs typeface="Arial"/>
              </a:rPr>
              <a:t> </a:t>
            </a:r>
            <a:r>
              <a:rPr lang="en-GB" sz="850" spc="-10" noProof="0" dirty="0">
                <a:latin typeface="Arial"/>
                <a:cs typeface="Arial"/>
              </a:rPr>
              <a:t>support</a:t>
            </a:r>
            <a:endParaRPr lang="en-GB" sz="850" noProof="0" dirty="0">
              <a:latin typeface="Arial"/>
              <a:cs typeface="Arial"/>
            </a:endParaRPr>
          </a:p>
          <a:p>
            <a:pPr marL="12700" marR="0" lvl="0" indent="0" defTabSz="914400" eaLnBrk="1" fontAlgn="auto" latinLnBrk="0" hangingPunct="1">
              <a:lnSpc>
                <a:spcPct val="100000"/>
              </a:lnSpc>
              <a:spcBef>
                <a:spcPts val="250"/>
              </a:spcBef>
              <a:spcAft>
                <a:spcPts val="0"/>
              </a:spcAft>
              <a:buClrTx/>
              <a:buSzTx/>
              <a:buFontTx/>
              <a:buNone/>
              <a:tabLst/>
              <a:defRPr/>
            </a:pPr>
            <a:endParaRPr kumimoji="0" lang="en-GB" sz="850" b="0" i="0" u="none" strike="noStrike" kern="0" cap="none" spc="0" normalizeH="0" baseline="0" noProof="0" dirty="0">
              <a:ln>
                <a:noFill/>
              </a:ln>
              <a:solidFill>
                <a:sysClr val="windowText" lastClr="000000"/>
              </a:solidFill>
              <a:effectLst/>
              <a:uLnTx/>
              <a:uFillTx/>
              <a:latin typeface="Arial"/>
              <a:cs typeface="Arial"/>
            </a:endParaRPr>
          </a:p>
        </p:txBody>
      </p:sp>
      <p:sp>
        <p:nvSpPr>
          <p:cNvPr id="100" name="text_q28">
            <a:extLst>
              <a:ext uri="{FF2B5EF4-FFF2-40B4-BE49-F238E27FC236}">
                <a16:creationId xmlns:a16="http://schemas.microsoft.com/office/drawing/2014/main" id="{E3AD7C6B-6C1B-DE52-5D6E-13564F76A6D4}"/>
              </a:ext>
            </a:extLst>
          </p:cNvPr>
          <p:cNvSpPr txBox="1"/>
          <p:nvPr/>
        </p:nvSpPr>
        <p:spPr>
          <a:xfrm>
            <a:off x="454693" y="6831927"/>
            <a:ext cx="6695346" cy="222199"/>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Q28.</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definitely</a:t>
            </a:r>
            <a:r>
              <a:rPr lang="en-GB" sz="850" spc="-15" noProof="0" dirty="0">
                <a:latin typeface="Arial"/>
                <a:cs typeface="Arial"/>
              </a:rPr>
              <a:t> </a:t>
            </a:r>
            <a:r>
              <a:rPr lang="en-GB" sz="850" noProof="0" dirty="0">
                <a:latin typeface="Arial"/>
                <a:cs typeface="Arial"/>
              </a:rPr>
              <a:t>got</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15" noProof="0" dirty="0">
                <a:latin typeface="Arial"/>
                <a:cs typeface="Arial"/>
              </a:rPr>
              <a:t> </a:t>
            </a:r>
            <a:r>
              <a:rPr lang="en-GB" sz="850" noProof="0" dirty="0">
                <a:latin typeface="Arial"/>
                <a:cs typeface="Arial"/>
              </a:rPr>
              <a:t>level</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support</a:t>
            </a:r>
            <a:r>
              <a:rPr lang="en-GB" sz="850" spc="-15"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noProof="0" dirty="0">
                <a:latin typeface="Arial"/>
                <a:cs typeface="Arial"/>
              </a:rPr>
              <a:t>overall</a:t>
            </a:r>
            <a:r>
              <a:rPr lang="en-GB" sz="850" spc="-15" noProof="0" dirty="0">
                <a:latin typeface="Arial"/>
                <a:cs typeface="Arial"/>
              </a:rPr>
              <a:t> </a:t>
            </a:r>
            <a:r>
              <a:rPr lang="en-GB" sz="850" noProof="0" dirty="0">
                <a:latin typeface="Arial"/>
                <a:cs typeface="Arial"/>
              </a:rPr>
              <a:t>health</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hospital</a:t>
            </a:r>
            <a:r>
              <a:rPr lang="en-GB" sz="850" spc="-15" noProof="0" dirty="0">
                <a:latin typeface="Arial"/>
                <a:cs typeface="Arial"/>
              </a:rPr>
              <a:t> </a:t>
            </a:r>
            <a:r>
              <a:rPr lang="en-GB" sz="850" spc="-10" noProof="0" dirty="0">
                <a:latin typeface="Arial"/>
                <a:cs typeface="Arial"/>
              </a:rPr>
              <a:t>staff</a:t>
            </a:r>
            <a:endParaRPr lang="en-GB" sz="850" noProof="0" dirty="0">
              <a:latin typeface="Arial"/>
              <a:cs typeface="Arial"/>
            </a:endParaRPr>
          </a:p>
        </p:txBody>
      </p:sp>
      <p:sp>
        <p:nvSpPr>
          <p:cNvPr id="111" name="text_q29">
            <a:extLst>
              <a:ext uri="{FF2B5EF4-FFF2-40B4-BE49-F238E27FC236}">
                <a16:creationId xmlns:a16="http://schemas.microsoft.com/office/drawing/2014/main" id="{1A4E5324-F36D-C99E-51D0-80BFB0876FE1}"/>
              </a:ext>
            </a:extLst>
          </p:cNvPr>
          <p:cNvSpPr txBox="1"/>
          <p:nvPr/>
        </p:nvSpPr>
        <p:spPr>
          <a:xfrm>
            <a:off x="457660" y="8479616"/>
            <a:ext cx="4053779" cy="221212"/>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Q29.</a:t>
            </a:r>
            <a:r>
              <a:rPr lang="en-GB" sz="850" spc="-3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how</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financial</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spc="-10" noProof="0" dirty="0">
                <a:latin typeface="Arial"/>
                <a:cs typeface="Arial"/>
              </a:rPr>
              <a:t>benefits</a:t>
            </a:r>
            <a:endParaRPr lang="en-GB" sz="850" noProof="0" dirty="0">
              <a:latin typeface="Arial"/>
              <a:cs typeface="Arial"/>
            </a:endParaRPr>
          </a:p>
        </p:txBody>
      </p:sp>
      <p:sp>
        <p:nvSpPr>
          <p:cNvPr id="3" name="object 6">
            <a:extLst>
              <a:ext uri="{FF2B5EF4-FFF2-40B4-BE49-F238E27FC236}">
                <a16:creationId xmlns:a16="http://schemas.microsoft.com/office/drawing/2014/main" id="{83B72BB3-BB6D-3F74-26D2-7C66BD89DD87}"/>
              </a:ext>
              <a:ext uri="{C183D7F6-B498-43B3-948B-1728B52AA6E4}">
                <adec:decorative xmlns:adec="http://schemas.microsoft.com/office/drawing/2017/decorative" val="1"/>
              </a:ext>
            </a:extLst>
          </p:cNvPr>
          <p:cNvSpPr/>
          <p:nvPr/>
        </p:nvSpPr>
        <p:spPr>
          <a:xfrm>
            <a:off x="428815" y="186266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7" name="txt_org_name">
            <a:extLst>
              <a:ext uri="{FF2B5EF4-FFF2-40B4-BE49-F238E27FC236}">
                <a16:creationId xmlns:a16="http://schemas.microsoft.com/office/drawing/2014/main" id="{8604929A-8C5B-72D2-DFCB-635DF767B1B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8" name="txt_survey">
            <a:extLst>
              <a:ext uri="{FF2B5EF4-FFF2-40B4-BE49-F238E27FC236}">
                <a16:creationId xmlns:a16="http://schemas.microsoft.com/office/drawing/2014/main" id="{CBFF5679-9B69-9F69-DE4E-6F6DA6E7CF09}"/>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6" name="Group 15">
            <a:extLst>
              <a:ext uri="{FF2B5EF4-FFF2-40B4-BE49-F238E27FC236}">
                <a16:creationId xmlns:a16="http://schemas.microsoft.com/office/drawing/2014/main" id="{7A3B1376-250B-661E-C5A4-513412C6AF62}"/>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8" name="object 4">
              <a:hlinkClick r:id="rId7" action="ppaction://hlinksldjump"/>
              <a:extLst>
                <a:ext uri="{FF2B5EF4-FFF2-40B4-BE49-F238E27FC236}">
                  <a16:creationId xmlns:a16="http://schemas.microsoft.com/office/drawing/2014/main" id="{78ED0798-5D54-9CDC-E9BA-459FD6C23AAA}"/>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6" name="object 3">
              <a:hlinkClick r:id="rId7" action="ppaction://hlinksldjump"/>
              <a:extLst>
                <a:ext uri="{FF2B5EF4-FFF2-40B4-BE49-F238E27FC236}">
                  <a16:creationId xmlns:a16="http://schemas.microsoft.com/office/drawing/2014/main" id="{1CB5D227-9500-F1F3-74CA-73C631F77D18}"/>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15" name="Group 1">
            <a:extLst>
              <a:ext uri="{FF2B5EF4-FFF2-40B4-BE49-F238E27FC236}">
                <a16:creationId xmlns:a16="http://schemas.microsoft.com/office/drawing/2014/main" id="{67C471ED-7E8A-C396-E1BF-6292EFBD6804}"/>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17" name="object 5">
              <a:extLst>
                <a:ext uri="{FF2B5EF4-FFF2-40B4-BE49-F238E27FC236}">
                  <a16:creationId xmlns:a16="http://schemas.microsoft.com/office/drawing/2014/main" id="{10A001AC-8345-6304-43DE-69D610535A8C}"/>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19" name="object 4">
              <a:extLst>
                <a:ext uri="{FF2B5EF4-FFF2-40B4-BE49-F238E27FC236}">
                  <a16:creationId xmlns:a16="http://schemas.microsoft.com/office/drawing/2014/main" id="{A3364C2E-4BDF-FC6B-AACB-E58D64D96B28}"/>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1" name="object 3">
              <a:extLst>
                <a:ext uri="{FF2B5EF4-FFF2-40B4-BE49-F238E27FC236}">
                  <a16:creationId xmlns:a16="http://schemas.microsoft.com/office/drawing/2014/main" id="{161D9A3E-13C3-2B2B-8837-AEB7B759CFCA}"/>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2" name="object 2">
              <a:extLst>
                <a:ext uri="{FF2B5EF4-FFF2-40B4-BE49-F238E27FC236}">
                  <a16:creationId xmlns:a16="http://schemas.microsoft.com/office/drawing/2014/main" id="{9AF7BC5A-4E89-56EA-FCBB-5896A6E6BD45}"/>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4" name="TextBox 33">
            <a:extLst>
              <a:ext uri="{FF2B5EF4-FFF2-40B4-BE49-F238E27FC236}">
                <a16:creationId xmlns:a16="http://schemas.microsoft.com/office/drawing/2014/main" id="{FD7E3C7E-A71F-F4DF-069C-107169E6FB32}"/>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392765438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2A521D-CF7F-56DE-08FA-FF549DB21C05}"/>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A470905D-3890-B515-6FBB-EF6800470A8B}"/>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61</a:t>
            </a:fld>
            <a:endParaRPr lang="en-GB" spc="-25" noProof="0" dirty="0"/>
          </a:p>
        </p:txBody>
      </p:sp>
      <p:sp>
        <p:nvSpPr>
          <p:cNvPr id="20" name="object 1">
            <a:extLst>
              <a:ext uri="{FF2B5EF4-FFF2-40B4-BE49-F238E27FC236}">
                <a16:creationId xmlns:a16="http://schemas.microsoft.com/office/drawing/2014/main" id="{6D1796DE-2EC9-060F-B5EB-F51D0BBE8019}"/>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(6)</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6" name="his_years_q35">
            <a:extLst>
              <a:ext uri="{FF2B5EF4-FFF2-40B4-BE49-F238E27FC236}">
                <a16:creationId xmlns:a16="http://schemas.microsoft.com/office/drawing/2014/main" id="{B165B58B-4F19-5D31-0ED8-038010A3C331}"/>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628822598"/>
              </p:ext>
            </p:extLst>
          </p:nvPr>
        </p:nvGraphicFramePr>
        <p:xfrm>
          <a:off x="1474570" y="9854329"/>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4259614"/>
                  </a:ext>
                </a:extLst>
              </a:tr>
            </a:tbl>
          </a:graphicData>
        </a:graphic>
      </p:graphicFrame>
      <p:graphicFrame>
        <p:nvGraphicFramePr>
          <p:cNvPr id="17" name="chart_his_q35">
            <a:extLst>
              <a:ext uri="{FF2B5EF4-FFF2-40B4-BE49-F238E27FC236}">
                <a16:creationId xmlns:a16="http://schemas.microsoft.com/office/drawing/2014/main" id="{6630CA7A-BC14-D54B-508A-1DB8ED256F3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4653660"/>
              </p:ext>
            </p:extLst>
          </p:nvPr>
        </p:nvGraphicFramePr>
        <p:xfrm>
          <a:off x="360681" y="8880866"/>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14" name="object 11">
            <a:extLst>
              <a:ext uri="{FF2B5EF4-FFF2-40B4-BE49-F238E27FC236}">
                <a16:creationId xmlns:a16="http://schemas.microsoft.com/office/drawing/2014/main" id="{5B2907A2-8CAD-1A42-93F7-4050287D597F}"/>
              </a:ext>
              <a:ext uri="{C183D7F6-B498-43B3-948B-1728B52AA6E4}">
                <adec:decorative xmlns:adec="http://schemas.microsoft.com/office/drawing/2017/decorative" val="1"/>
              </a:ext>
            </a:extLst>
          </p:cNvPr>
          <p:cNvSpPr/>
          <p:nvPr/>
        </p:nvSpPr>
        <p:spPr>
          <a:xfrm>
            <a:off x="435374" y="8629682"/>
            <a:ext cx="6696000" cy="150659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4" name="his_years_q34">
            <a:extLst>
              <a:ext uri="{FF2B5EF4-FFF2-40B4-BE49-F238E27FC236}">
                <a16:creationId xmlns:a16="http://schemas.microsoft.com/office/drawing/2014/main" id="{F5BCD8E2-7AA8-A4D5-78C0-09E6B96CEBC2}"/>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467960501"/>
              </p:ext>
            </p:extLst>
          </p:nvPr>
        </p:nvGraphicFramePr>
        <p:xfrm>
          <a:off x="1474570" y="81661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6458226"/>
                  </a:ext>
                </a:extLst>
              </a:tr>
            </a:tbl>
          </a:graphicData>
        </a:graphic>
      </p:graphicFrame>
      <p:graphicFrame>
        <p:nvGraphicFramePr>
          <p:cNvPr id="16" name="chart_his_q34">
            <a:extLst>
              <a:ext uri="{FF2B5EF4-FFF2-40B4-BE49-F238E27FC236}">
                <a16:creationId xmlns:a16="http://schemas.microsoft.com/office/drawing/2014/main" id="{7F4F7396-EDED-22D6-313D-CD9752245F9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3437300"/>
              </p:ext>
            </p:extLst>
          </p:nvPr>
        </p:nvGraphicFramePr>
        <p:xfrm>
          <a:off x="360681" y="7204466"/>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23" name="object 6">
            <a:extLst>
              <a:ext uri="{FF2B5EF4-FFF2-40B4-BE49-F238E27FC236}">
                <a16:creationId xmlns:a16="http://schemas.microsoft.com/office/drawing/2014/main" id="{E5CE7A71-B2B7-2B10-B7EA-F5AC529D9F1C}"/>
              </a:ext>
            </a:extLst>
          </p:cNvPr>
          <p:cNvSpPr txBox="1"/>
          <p:nvPr/>
        </p:nvSpPr>
        <p:spPr>
          <a:xfrm>
            <a:off x="435050" y="1846145"/>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lang="en-GB" sz="1050" b="1" spc="-20" noProof="0" dirty="0">
                <a:solidFill>
                  <a:srgbClr val="336E9F"/>
                </a:solidFill>
                <a:latin typeface="Arial"/>
                <a:cs typeface="Arial"/>
              </a:rPr>
              <a:t>HOSPITAL CARE</a:t>
            </a:r>
            <a:endParaRPr lang="en-GB" sz="1050" noProof="0" dirty="0">
              <a:latin typeface="Arial"/>
              <a:cs typeface="Arial"/>
            </a:endParaRPr>
          </a:p>
        </p:txBody>
      </p:sp>
      <p:sp>
        <p:nvSpPr>
          <p:cNvPr id="27" name="text_q31">
            <a:extLst>
              <a:ext uri="{FF2B5EF4-FFF2-40B4-BE49-F238E27FC236}">
                <a16:creationId xmlns:a16="http://schemas.microsoft.com/office/drawing/2014/main" id="{294608D2-502D-9310-1C59-2731BAFE1858}"/>
              </a:ext>
            </a:extLst>
          </p:cNvPr>
          <p:cNvSpPr txBox="1"/>
          <p:nvPr/>
        </p:nvSpPr>
        <p:spPr>
          <a:xfrm>
            <a:off x="476781" y="1952380"/>
            <a:ext cx="6595390" cy="218008"/>
          </a:xfrm>
          <a:prstGeom prst="rect">
            <a:avLst/>
          </a:prstGeom>
        </p:spPr>
        <p:txBody>
          <a:bodyPr vert="horz" wrap="square" lIns="0" tIns="86360" rIns="0" bIns="0" rtlCol="0" anchor="ctr">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lang="en-GB" sz="850" noProof="0" dirty="0">
                <a:latin typeface="Arial"/>
                <a:cs typeface="Arial"/>
              </a:rPr>
              <a:t>Q31.</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had</a:t>
            </a:r>
            <a:r>
              <a:rPr lang="en-GB" sz="850" spc="-20" noProof="0" dirty="0">
                <a:latin typeface="Arial"/>
                <a:cs typeface="Arial"/>
              </a:rPr>
              <a:t> </a:t>
            </a:r>
            <a:r>
              <a:rPr lang="en-GB" sz="850" noProof="0" dirty="0">
                <a:latin typeface="Arial"/>
                <a:cs typeface="Arial"/>
              </a:rPr>
              <a:t>confidence</a:t>
            </a:r>
            <a:r>
              <a:rPr lang="en-GB" sz="850" spc="-15"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trust</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all</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looking</a:t>
            </a:r>
            <a:r>
              <a:rPr lang="en-GB" sz="850" spc="-20" noProof="0" dirty="0">
                <a:latin typeface="Arial"/>
                <a:cs typeface="Arial"/>
              </a:rPr>
              <a:t> </a:t>
            </a:r>
            <a:r>
              <a:rPr lang="en-GB" sz="850" noProof="0" dirty="0">
                <a:latin typeface="Arial"/>
                <a:cs typeface="Arial"/>
              </a:rPr>
              <a:t>after</a:t>
            </a:r>
            <a:r>
              <a:rPr lang="en-GB" sz="850" spc="-15" noProof="0" dirty="0">
                <a:latin typeface="Arial"/>
                <a:cs typeface="Arial"/>
              </a:rPr>
              <a:t> </a:t>
            </a:r>
            <a:r>
              <a:rPr lang="en-GB" sz="850" noProof="0" dirty="0">
                <a:latin typeface="Arial"/>
                <a:cs typeface="Arial"/>
              </a:rPr>
              <a:t>them</a:t>
            </a:r>
            <a:r>
              <a:rPr lang="en-GB" sz="850" spc="-1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their</a:t>
            </a:r>
            <a:r>
              <a:rPr lang="en-GB" sz="850" spc="-15" noProof="0" dirty="0">
                <a:latin typeface="Arial"/>
                <a:cs typeface="Arial"/>
              </a:rPr>
              <a:t> </a:t>
            </a:r>
            <a:r>
              <a:rPr lang="en-GB" sz="850" noProof="0" dirty="0">
                <a:latin typeface="Arial"/>
                <a:cs typeface="Arial"/>
              </a:rPr>
              <a:t>stay</a:t>
            </a:r>
            <a:r>
              <a:rPr lang="en-GB" sz="850" spc="-15"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p:txBody>
      </p:sp>
      <p:sp>
        <p:nvSpPr>
          <p:cNvPr id="39" name="text_q32">
            <a:extLst>
              <a:ext uri="{FF2B5EF4-FFF2-40B4-BE49-F238E27FC236}">
                <a16:creationId xmlns:a16="http://schemas.microsoft.com/office/drawing/2014/main" id="{2D5FDC63-2CE7-5257-4530-AB0CBD5346DE}"/>
              </a:ext>
            </a:extLst>
          </p:cNvPr>
          <p:cNvSpPr txBox="1"/>
          <p:nvPr/>
        </p:nvSpPr>
        <p:spPr>
          <a:xfrm>
            <a:off x="483860" y="3614437"/>
            <a:ext cx="6477872" cy="423193"/>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Q32.</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family,</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15" noProof="0" dirty="0">
                <a:latin typeface="Arial"/>
                <a:cs typeface="Arial"/>
              </a:rPr>
              <a:t> </a:t>
            </a:r>
            <a:r>
              <a:rPr lang="en-GB" sz="850" noProof="0" dirty="0">
                <a:latin typeface="Arial"/>
                <a:cs typeface="Arial"/>
              </a:rPr>
              <a:t>close,</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talk</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member</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team</a:t>
            </a:r>
            <a:r>
              <a:rPr lang="en-GB" sz="850" spc="-20" noProof="0" dirty="0">
                <a:latin typeface="Arial"/>
                <a:cs typeface="Arial"/>
              </a:rPr>
              <a:t> </a:t>
            </a:r>
            <a:r>
              <a:rPr lang="en-GB" sz="850" noProof="0" dirty="0">
                <a:latin typeface="Arial"/>
                <a:cs typeface="Arial"/>
              </a:rPr>
              <a:t>looking</a:t>
            </a:r>
            <a:r>
              <a:rPr lang="en-GB" sz="850" spc="-15" noProof="0" dirty="0">
                <a:latin typeface="Arial"/>
                <a:cs typeface="Arial"/>
              </a:rPr>
              <a:t> </a:t>
            </a:r>
            <a:r>
              <a:rPr lang="en-GB" sz="850" noProof="0" dirty="0">
                <a:latin typeface="Arial"/>
                <a:cs typeface="Arial"/>
              </a:rPr>
              <a:t>after</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59" name="text_q33">
            <a:extLst>
              <a:ext uri="{FF2B5EF4-FFF2-40B4-BE49-F238E27FC236}">
                <a16:creationId xmlns:a16="http://schemas.microsoft.com/office/drawing/2014/main" id="{CB95ABA2-6922-A261-0CA4-461F93C456DB}"/>
              </a:ext>
            </a:extLst>
          </p:cNvPr>
          <p:cNvSpPr txBox="1"/>
          <p:nvPr/>
        </p:nvSpPr>
        <p:spPr>
          <a:xfrm>
            <a:off x="501973" y="5249131"/>
            <a:ext cx="6617645" cy="218008"/>
          </a:xfrm>
          <a:prstGeom prst="rect">
            <a:avLst/>
          </a:prstGeom>
        </p:spPr>
        <p:txBody>
          <a:bodyPr vert="horz" wrap="square" lIns="0" tIns="86360" rIns="0" bIns="0" rtlCol="0">
            <a:spAutoFit/>
          </a:bodyPr>
          <a:lstStyle/>
          <a:p>
            <a:pPr marL="27940" marR="0" lvl="0" indent="0" defTabSz="914400" eaLnBrk="1" fontAlgn="auto" latinLnBrk="0" hangingPunct="1">
              <a:lnSpc>
                <a:spcPct val="100000"/>
              </a:lnSpc>
              <a:spcBef>
                <a:spcPts val="70"/>
              </a:spcBef>
              <a:spcAft>
                <a:spcPts val="0"/>
              </a:spcAft>
              <a:buClrTx/>
              <a:buSzTx/>
              <a:buFontTx/>
              <a:buNone/>
              <a:tabLst/>
              <a:defRPr/>
            </a:pPr>
            <a:r>
              <a:rPr lang="en-GB" sz="850" noProof="0" dirty="0">
                <a:solidFill>
                  <a:prstClr val="black"/>
                </a:solidFill>
                <a:latin typeface="Arial"/>
                <a:cs typeface="Arial"/>
              </a:rPr>
              <a:t>Q33.</a:t>
            </a:r>
            <a:r>
              <a:rPr lang="en-GB" sz="850" spc="-20" noProof="0" dirty="0">
                <a:solidFill>
                  <a:prstClr val="black"/>
                </a:solidFill>
                <a:latin typeface="Arial"/>
                <a:cs typeface="Arial"/>
              </a:rPr>
              <a:t> </a:t>
            </a:r>
            <a:r>
              <a:rPr lang="en-GB" sz="850" noProof="0" dirty="0">
                <a:solidFill>
                  <a:prstClr val="black"/>
                </a:solidFill>
                <a:latin typeface="Arial"/>
                <a:cs typeface="Arial"/>
              </a:rPr>
              <a:t>Patient</a:t>
            </a:r>
            <a:r>
              <a:rPr lang="en-GB" sz="850" spc="-20" noProof="0" dirty="0">
                <a:solidFill>
                  <a:prstClr val="black"/>
                </a:solidFill>
                <a:latin typeface="Arial"/>
                <a:cs typeface="Arial"/>
              </a:rPr>
              <a:t> </a:t>
            </a:r>
            <a:r>
              <a:rPr lang="en-GB" sz="850" noProof="0" dirty="0">
                <a:solidFill>
                  <a:prstClr val="black"/>
                </a:solidFill>
                <a:latin typeface="Arial"/>
                <a:cs typeface="Arial"/>
              </a:rPr>
              <a:t>was</a:t>
            </a:r>
            <a:r>
              <a:rPr lang="en-GB" sz="850" spc="-20" noProof="0" dirty="0">
                <a:solidFill>
                  <a:prstClr val="black"/>
                </a:solidFill>
                <a:latin typeface="Arial"/>
                <a:cs typeface="Arial"/>
              </a:rPr>
              <a:t> </a:t>
            </a:r>
            <a:r>
              <a:rPr lang="en-GB" sz="850" noProof="0" dirty="0">
                <a:solidFill>
                  <a:prstClr val="black"/>
                </a:solidFill>
                <a:latin typeface="Arial"/>
                <a:cs typeface="Arial"/>
              </a:rPr>
              <a:t>always</a:t>
            </a:r>
            <a:r>
              <a:rPr lang="en-GB" sz="850" spc="-20" noProof="0" dirty="0">
                <a:solidFill>
                  <a:prstClr val="black"/>
                </a:solidFill>
                <a:latin typeface="Arial"/>
                <a:cs typeface="Arial"/>
              </a:rPr>
              <a:t> </a:t>
            </a:r>
            <a:r>
              <a:rPr lang="en-GB" sz="850" noProof="0" dirty="0">
                <a:solidFill>
                  <a:prstClr val="black"/>
                </a:solidFill>
                <a:latin typeface="Arial"/>
                <a:cs typeface="Arial"/>
              </a:rPr>
              <a:t>involved</a:t>
            </a:r>
            <a:r>
              <a:rPr lang="en-GB" sz="850" spc="-20" noProof="0" dirty="0">
                <a:solidFill>
                  <a:prstClr val="black"/>
                </a:solidFill>
                <a:latin typeface="Arial"/>
                <a:cs typeface="Arial"/>
              </a:rPr>
              <a:t> </a:t>
            </a:r>
            <a:r>
              <a:rPr lang="en-GB" sz="850" noProof="0" dirty="0">
                <a:solidFill>
                  <a:prstClr val="black"/>
                </a:solidFill>
                <a:latin typeface="Arial"/>
                <a:cs typeface="Arial"/>
              </a:rPr>
              <a:t>in</a:t>
            </a:r>
            <a:r>
              <a:rPr lang="en-GB" sz="850" spc="-20" noProof="0" dirty="0">
                <a:solidFill>
                  <a:prstClr val="black"/>
                </a:solidFill>
                <a:latin typeface="Arial"/>
                <a:cs typeface="Arial"/>
              </a:rPr>
              <a:t> </a:t>
            </a:r>
            <a:r>
              <a:rPr lang="en-GB" sz="850" noProof="0" dirty="0">
                <a:solidFill>
                  <a:prstClr val="black"/>
                </a:solidFill>
                <a:latin typeface="Arial"/>
                <a:cs typeface="Arial"/>
              </a:rPr>
              <a:t>decisions</a:t>
            </a:r>
            <a:r>
              <a:rPr lang="en-GB" sz="850" spc="-20" noProof="0" dirty="0">
                <a:solidFill>
                  <a:prstClr val="black"/>
                </a:solidFill>
                <a:latin typeface="Arial"/>
                <a:cs typeface="Arial"/>
              </a:rPr>
              <a:t> </a:t>
            </a:r>
            <a:r>
              <a:rPr lang="en-GB" sz="850" noProof="0" dirty="0">
                <a:solidFill>
                  <a:prstClr val="black"/>
                </a:solidFill>
                <a:latin typeface="Arial"/>
                <a:cs typeface="Arial"/>
              </a:rPr>
              <a:t>about</a:t>
            </a:r>
            <a:r>
              <a:rPr lang="en-GB" sz="850" spc="-15" noProof="0" dirty="0">
                <a:solidFill>
                  <a:prstClr val="black"/>
                </a:solidFill>
                <a:latin typeface="Arial"/>
                <a:cs typeface="Arial"/>
              </a:rPr>
              <a:t> </a:t>
            </a:r>
            <a:r>
              <a:rPr lang="en-GB" sz="850" noProof="0" dirty="0">
                <a:solidFill>
                  <a:prstClr val="black"/>
                </a:solidFill>
                <a:latin typeface="Arial"/>
                <a:cs typeface="Arial"/>
              </a:rPr>
              <a:t>their</a:t>
            </a:r>
            <a:r>
              <a:rPr lang="en-GB" sz="850" spc="-20" noProof="0" dirty="0">
                <a:solidFill>
                  <a:prstClr val="black"/>
                </a:solidFill>
                <a:latin typeface="Arial"/>
                <a:cs typeface="Arial"/>
              </a:rPr>
              <a:t> </a:t>
            </a:r>
            <a:r>
              <a:rPr lang="en-GB" sz="850" noProof="0" dirty="0">
                <a:solidFill>
                  <a:prstClr val="black"/>
                </a:solidFill>
                <a:latin typeface="Arial"/>
                <a:cs typeface="Arial"/>
              </a:rPr>
              <a:t>care</a:t>
            </a:r>
            <a:r>
              <a:rPr lang="en-GB" sz="850" spc="-20" noProof="0" dirty="0">
                <a:solidFill>
                  <a:prstClr val="black"/>
                </a:solidFill>
                <a:latin typeface="Arial"/>
                <a:cs typeface="Arial"/>
              </a:rPr>
              <a:t> </a:t>
            </a:r>
            <a:r>
              <a:rPr lang="en-GB" sz="850" noProof="0" dirty="0">
                <a:solidFill>
                  <a:prstClr val="black"/>
                </a:solidFill>
                <a:latin typeface="Arial"/>
                <a:cs typeface="Arial"/>
              </a:rPr>
              <a:t>and</a:t>
            </a:r>
            <a:r>
              <a:rPr lang="en-GB" sz="850" spc="-20" noProof="0" dirty="0">
                <a:solidFill>
                  <a:prstClr val="black"/>
                </a:solidFill>
                <a:latin typeface="Arial"/>
                <a:cs typeface="Arial"/>
              </a:rPr>
              <a:t> </a:t>
            </a:r>
            <a:r>
              <a:rPr lang="en-GB" sz="850" noProof="0" dirty="0">
                <a:solidFill>
                  <a:prstClr val="black"/>
                </a:solidFill>
                <a:latin typeface="Arial"/>
                <a:cs typeface="Arial"/>
              </a:rPr>
              <a:t>treatment</a:t>
            </a:r>
            <a:r>
              <a:rPr lang="en-GB" sz="850" spc="-20" noProof="0" dirty="0">
                <a:solidFill>
                  <a:prstClr val="black"/>
                </a:solidFill>
                <a:latin typeface="Arial"/>
                <a:cs typeface="Arial"/>
              </a:rPr>
              <a:t> </a:t>
            </a:r>
            <a:r>
              <a:rPr lang="en-GB" sz="850" noProof="0" dirty="0">
                <a:solidFill>
                  <a:prstClr val="black"/>
                </a:solidFill>
                <a:latin typeface="Arial"/>
                <a:cs typeface="Arial"/>
              </a:rPr>
              <a:t>whilst</a:t>
            </a:r>
            <a:r>
              <a:rPr lang="en-GB" sz="850" spc="-20" noProof="0" dirty="0">
                <a:solidFill>
                  <a:prstClr val="black"/>
                </a:solidFill>
                <a:latin typeface="Arial"/>
                <a:cs typeface="Arial"/>
              </a:rPr>
              <a:t> </a:t>
            </a:r>
            <a:r>
              <a:rPr lang="en-GB" sz="850" noProof="0" dirty="0">
                <a:solidFill>
                  <a:prstClr val="black"/>
                </a:solidFill>
                <a:latin typeface="Arial"/>
                <a:cs typeface="Arial"/>
              </a:rPr>
              <a:t>in</a:t>
            </a:r>
            <a:r>
              <a:rPr lang="en-GB" sz="850" spc="-20" noProof="0" dirty="0">
                <a:solidFill>
                  <a:prstClr val="black"/>
                </a:solidFill>
                <a:latin typeface="Arial"/>
                <a:cs typeface="Arial"/>
              </a:rPr>
              <a:t> </a:t>
            </a:r>
            <a:r>
              <a:rPr lang="en-GB" sz="850" spc="-10" noProof="0" dirty="0">
                <a:solidFill>
                  <a:prstClr val="black"/>
                </a:solidFill>
                <a:latin typeface="Arial"/>
                <a:cs typeface="Arial"/>
              </a:rPr>
              <a:t>hospital</a:t>
            </a:r>
            <a:endParaRPr lang="en-GB" sz="850" noProof="0" dirty="0">
              <a:solidFill>
                <a:prstClr val="black"/>
              </a:solidFill>
              <a:latin typeface="Arial"/>
              <a:cs typeface="Arial"/>
            </a:endParaRPr>
          </a:p>
        </p:txBody>
      </p:sp>
      <p:sp>
        <p:nvSpPr>
          <p:cNvPr id="100" name="text_q34">
            <a:extLst>
              <a:ext uri="{FF2B5EF4-FFF2-40B4-BE49-F238E27FC236}">
                <a16:creationId xmlns:a16="http://schemas.microsoft.com/office/drawing/2014/main" id="{ABB3AC46-F737-1CBC-DBC2-8B9F83FA6EF9}"/>
              </a:ext>
            </a:extLst>
          </p:cNvPr>
          <p:cNvSpPr txBox="1"/>
          <p:nvPr/>
        </p:nvSpPr>
        <p:spPr>
          <a:xfrm>
            <a:off x="501973" y="6904649"/>
            <a:ext cx="663709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Q34.</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help</a:t>
            </a:r>
            <a:r>
              <a:rPr lang="en-GB" sz="850" spc="-1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ward</a:t>
            </a:r>
            <a:r>
              <a:rPr lang="en-GB" sz="850" spc="-15"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when</a:t>
            </a:r>
            <a:r>
              <a:rPr lang="en-GB" sz="850" spc="-15" noProof="0" dirty="0">
                <a:latin typeface="Arial"/>
                <a:cs typeface="Arial"/>
              </a:rPr>
              <a:t> </a:t>
            </a:r>
            <a:r>
              <a:rPr lang="en-GB" sz="850" spc="-10" noProof="0" dirty="0">
                <a:latin typeface="Arial"/>
                <a:cs typeface="Arial"/>
              </a:rPr>
              <a:t>needed</a:t>
            </a:r>
            <a:endParaRPr lang="en-GB" sz="850" noProof="0" dirty="0">
              <a:latin typeface="Arial"/>
              <a:cs typeface="Arial"/>
            </a:endParaRPr>
          </a:p>
        </p:txBody>
      </p:sp>
      <p:sp>
        <p:nvSpPr>
          <p:cNvPr id="111" name="text_q35">
            <a:extLst>
              <a:ext uri="{FF2B5EF4-FFF2-40B4-BE49-F238E27FC236}">
                <a16:creationId xmlns:a16="http://schemas.microsoft.com/office/drawing/2014/main" id="{7B71C163-9F26-94FD-C368-CD8859FDB01E}"/>
              </a:ext>
            </a:extLst>
          </p:cNvPr>
          <p:cNvSpPr txBox="1"/>
          <p:nvPr/>
        </p:nvSpPr>
        <p:spPr>
          <a:xfrm>
            <a:off x="497344" y="8569152"/>
            <a:ext cx="522977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Q35.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worries</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spc="-10" noProof="0" dirty="0">
                <a:latin typeface="Arial"/>
                <a:cs typeface="Arial"/>
              </a:rPr>
              <a:t>staff</a:t>
            </a:r>
            <a:endParaRPr lang="en-GB" sz="850" noProof="0" dirty="0">
              <a:latin typeface="Arial"/>
              <a:cs typeface="Arial"/>
            </a:endParaRPr>
          </a:p>
        </p:txBody>
      </p:sp>
      <p:sp>
        <p:nvSpPr>
          <p:cNvPr id="13" name="object 10">
            <a:extLst>
              <a:ext uri="{FF2B5EF4-FFF2-40B4-BE49-F238E27FC236}">
                <a16:creationId xmlns:a16="http://schemas.microsoft.com/office/drawing/2014/main" id="{C18D91D7-92B8-16DF-7AA1-220F14743466}"/>
              </a:ext>
              <a:ext uri="{C183D7F6-B498-43B3-948B-1728B52AA6E4}">
                <adec:decorative xmlns:adec="http://schemas.microsoft.com/office/drawing/2017/decorative" val="1"/>
              </a:ext>
            </a:extLst>
          </p:cNvPr>
          <p:cNvSpPr/>
          <p:nvPr/>
        </p:nvSpPr>
        <p:spPr>
          <a:xfrm>
            <a:off x="435374" y="6970257"/>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2" name="his_years_q33">
            <a:extLst>
              <a:ext uri="{FF2B5EF4-FFF2-40B4-BE49-F238E27FC236}">
                <a16:creationId xmlns:a16="http://schemas.microsoft.com/office/drawing/2014/main" id="{3668B6E6-4CCB-1F64-57D6-5625FD91C731}"/>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223914232"/>
              </p:ext>
            </p:extLst>
          </p:nvPr>
        </p:nvGraphicFramePr>
        <p:xfrm>
          <a:off x="1474570" y="6536623"/>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41873898"/>
                  </a:ext>
                </a:extLst>
              </a:tr>
            </a:tbl>
          </a:graphicData>
        </a:graphic>
      </p:graphicFrame>
      <p:graphicFrame>
        <p:nvGraphicFramePr>
          <p:cNvPr id="12" name="chart_his_q33">
            <a:extLst>
              <a:ext uri="{FF2B5EF4-FFF2-40B4-BE49-F238E27FC236}">
                <a16:creationId xmlns:a16="http://schemas.microsoft.com/office/drawing/2014/main" id="{A842A665-1B48-11AC-6C8B-2904850B6D7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685093607"/>
              </p:ext>
            </p:extLst>
          </p:nvPr>
        </p:nvGraphicFramePr>
        <p:xfrm>
          <a:off x="360681" y="5566949"/>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1" name="object 9">
            <a:extLst>
              <a:ext uri="{FF2B5EF4-FFF2-40B4-BE49-F238E27FC236}">
                <a16:creationId xmlns:a16="http://schemas.microsoft.com/office/drawing/2014/main" id="{C29AFD97-39C3-60E5-2FA8-E019FD0F20D3}"/>
              </a:ext>
              <a:ext uri="{C183D7F6-B498-43B3-948B-1728B52AA6E4}">
                <adec:decorative xmlns:adec="http://schemas.microsoft.com/office/drawing/2017/decorative" val="1"/>
              </a:ext>
            </a:extLst>
          </p:cNvPr>
          <p:cNvSpPr/>
          <p:nvPr/>
        </p:nvSpPr>
        <p:spPr>
          <a:xfrm>
            <a:off x="436881" y="5305300"/>
            <a:ext cx="6696000" cy="1517540"/>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0" name="his_years_q32">
            <a:extLst>
              <a:ext uri="{FF2B5EF4-FFF2-40B4-BE49-F238E27FC236}">
                <a16:creationId xmlns:a16="http://schemas.microsoft.com/office/drawing/2014/main" id="{4479ABD9-B234-A68B-B4C9-EFA499C79F7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752176900"/>
              </p:ext>
            </p:extLst>
          </p:nvPr>
        </p:nvGraphicFramePr>
        <p:xfrm>
          <a:off x="1474570" y="4861016"/>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6269428"/>
                  </a:ext>
                </a:extLst>
              </a:tr>
            </a:tbl>
          </a:graphicData>
        </a:graphic>
      </p:graphicFrame>
      <p:graphicFrame>
        <p:nvGraphicFramePr>
          <p:cNvPr id="7" name="chart_his_q32">
            <a:extLst>
              <a:ext uri="{FF2B5EF4-FFF2-40B4-BE49-F238E27FC236}">
                <a16:creationId xmlns:a16="http://schemas.microsoft.com/office/drawing/2014/main" id="{587DAC03-9B21-808B-2E63-88DC9410107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03723726"/>
              </p:ext>
            </p:extLst>
          </p:nvPr>
        </p:nvGraphicFramePr>
        <p:xfrm>
          <a:off x="360681" y="3890549"/>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8" name="object 8">
            <a:extLst>
              <a:ext uri="{FF2B5EF4-FFF2-40B4-BE49-F238E27FC236}">
                <a16:creationId xmlns:a16="http://schemas.microsoft.com/office/drawing/2014/main" id="{F5F6E605-FB81-1C1C-DBA2-0AB6CF5E9D9B}"/>
              </a:ext>
              <a:ext uri="{C183D7F6-B498-43B3-948B-1728B52AA6E4}">
                <adec:decorative xmlns:adec="http://schemas.microsoft.com/office/drawing/2017/decorative" val="1"/>
              </a:ext>
            </a:extLst>
          </p:cNvPr>
          <p:cNvSpPr/>
          <p:nvPr/>
        </p:nvSpPr>
        <p:spPr>
          <a:xfrm>
            <a:off x="429035" y="366668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31">
            <a:extLst>
              <a:ext uri="{FF2B5EF4-FFF2-40B4-BE49-F238E27FC236}">
                <a16:creationId xmlns:a16="http://schemas.microsoft.com/office/drawing/2014/main" id="{355E13C5-1931-986C-715E-8DE130CE17B1}"/>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504069882"/>
              </p:ext>
            </p:extLst>
          </p:nvPr>
        </p:nvGraphicFramePr>
        <p:xfrm>
          <a:off x="1474570" y="3194554"/>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4696946"/>
                  </a:ext>
                </a:extLst>
              </a:tr>
            </a:tbl>
          </a:graphicData>
        </a:graphic>
      </p:graphicFrame>
      <p:graphicFrame>
        <p:nvGraphicFramePr>
          <p:cNvPr id="10" name="chart_his_q31">
            <a:extLst>
              <a:ext uri="{FF2B5EF4-FFF2-40B4-BE49-F238E27FC236}">
                <a16:creationId xmlns:a16="http://schemas.microsoft.com/office/drawing/2014/main" id="{18F69450-862E-CE05-45F9-9C252C445E6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28983449"/>
              </p:ext>
            </p:extLst>
          </p:nvPr>
        </p:nvGraphicFramePr>
        <p:xfrm>
          <a:off x="360681" y="2214149"/>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7">
            <a:extLst>
              <a:ext uri="{FF2B5EF4-FFF2-40B4-BE49-F238E27FC236}">
                <a16:creationId xmlns:a16="http://schemas.microsoft.com/office/drawing/2014/main" id="{983C8DF2-E98B-C05A-09C7-4853CFBA1C52}"/>
              </a:ext>
              <a:ext uri="{C183D7F6-B498-43B3-948B-1728B52AA6E4}">
                <adec:decorative xmlns:adec="http://schemas.microsoft.com/office/drawing/2017/decorative" val="1"/>
              </a:ext>
            </a:extLst>
          </p:cNvPr>
          <p:cNvSpPr/>
          <p:nvPr/>
        </p:nvSpPr>
        <p:spPr>
          <a:xfrm>
            <a:off x="435050" y="2013499"/>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2" name="txt_org_name">
            <a:extLst>
              <a:ext uri="{FF2B5EF4-FFF2-40B4-BE49-F238E27FC236}">
                <a16:creationId xmlns:a16="http://schemas.microsoft.com/office/drawing/2014/main" id="{F6B9329C-E802-E85B-7BA2-05FC800F65F5}"/>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4" name="txt_survey">
            <a:extLst>
              <a:ext uri="{FF2B5EF4-FFF2-40B4-BE49-F238E27FC236}">
                <a16:creationId xmlns:a16="http://schemas.microsoft.com/office/drawing/2014/main" id="{9BFF9CE6-7F83-B16E-A0B5-1621FE2376F1}"/>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5" name="Group 24">
            <a:extLst>
              <a:ext uri="{FF2B5EF4-FFF2-40B4-BE49-F238E27FC236}">
                <a16:creationId xmlns:a16="http://schemas.microsoft.com/office/drawing/2014/main" id="{AAD557A7-6FFA-ECF9-97C3-5AF9944E0062}"/>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6" name="object 4">
              <a:hlinkClick r:id="rId7" action="ppaction://hlinksldjump"/>
              <a:extLst>
                <a:ext uri="{FF2B5EF4-FFF2-40B4-BE49-F238E27FC236}">
                  <a16:creationId xmlns:a16="http://schemas.microsoft.com/office/drawing/2014/main" id="{84235F7B-CEB8-BFA9-16B8-E3E7DC4B4E5E}"/>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9" name="object 3">
              <a:hlinkClick r:id="rId7" action="ppaction://hlinksldjump"/>
              <a:extLst>
                <a:ext uri="{FF2B5EF4-FFF2-40B4-BE49-F238E27FC236}">
                  <a16:creationId xmlns:a16="http://schemas.microsoft.com/office/drawing/2014/main" id="{0DFC6947-BA49-0B5C-7097-ABD6CBDDB091}"/>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3" name="Group 1">
            <a:extLst>
              <a:ext uri="{FF2B5EF4-FFF2-40B4-BE49-F238E27FC236}">
                <a16:creationId xmlns:a16="http://schemas.microsoft.com/office/drawing/2014/main" id="{DAFCD4DC-6F74-6BD7-DA5F-03F8D96E4BF3}"/>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4" name="object 5">
              <a:extLst>
                <a:ext uri="{FF2B5EF4-FFF2-40B4-BE49-F238E27FC236}">
                  <a16:creationId xmlns:a16="http://schemas.microsoft.com/office/drawing/2014/main" id="{B0DF6DBB-D82C-6A8D-ACE3-D875DDFCEEF1}"/>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21" name="object 4">
              <a:extLst>
                <a:ext uri="{FF2B5EF4-FFF2-40B4-BE49-F238E27FC236}">
                  <a16:creationId xmlns:a16="http://schemas.microsoft.com/office/drawing/2014/main" id="{4766A2CC-C2A9-85F1-F875-85C922A1620F}"/>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28" name="object 3">
              <a:extLst>
                <a:ext uri="{FF2B5EF4-FFF2-40B4-BE49-F238E27FC236}">
                  <a16:creationId xmlns:a16="http://schemas.microsoft.com/office/drawing/2014/main" id="{9F46A734-5097-AB77-C3B6-5D636AFBD03F}"/>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1" name="object 2">
              <a:extLst>
                <a:ext uri="{FF2B5EF4-FFF2-40B4-BE49-F238E27FC236}">
                  <a16:creationId xmlns:a16="http://schemas.microsoft.com/office/drawing/2014/main" id="{F1F38ABA-ACC6-C9BF-F11E-2D45DC7479F2}"/>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5" name="TextBox 34">
            <a:extLst>
              <a:ext uri="{FF2B5EF4-FFF2-40B4-BE49-F238E27FC236}">
                <a16:creationId xmlns:a16="http://schemas.microsoft.com/office/drawing/2014/main" id="{0BE720AF-E260-C727-0D49-53F5F6E2BFF6}"/>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244538325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D38432-1669-389F-0A48-E664782E89B8}"/>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FE7AA1B1-F4F2-B73D-A59D-7DBF130831A1}"/>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62</a:t>
            </a:fld>
            <a:endParaRPr lang="en-GB" spc="-25" noProof="0" dirty="0"/>
          </a:p>
        </p:txBody>
      </p:sp>
      <p:sp>
        <p:nvSpPr>
          <p:cNvPr id="20" name="object 1">
            <a:extLst>
              <a:ext uri="{FF2B5EF4-FFF2-40B4-BE49-F238E27FC236}">
                <a16:creationId xmlns:a16="http://schemas.microsoft.com/office/drawing/2014/main" id="{13788C98-D59D-44F5-BCD1-F4D113D20EF3}"/>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(7)</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4" name="his_years_q41_1">
            <a:extLst>
              <a:ext uri="{FF2B5EF4-FFF2-40B4-BE49-F238E27FC236}">
                <a16:creationId xmlns:a16="http://schemas.microsoft.com/office/drawing/2014/main" id="{83931D4F-93F1-E32E-0FDA-2DD57E141D03}"/>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377767586"/>
              </p:ext>
            </p:extLst>
          </p:nvPr>
        </p:nvGraphicFramePr>
        <p:xfrm>
          <a:off x="1475113" y="9783806"/>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46055993"/>
                  </a:ext>
                </a:extLst>
              </a:tr>
            </a:tbl>
          </a:graphicData>
        </a:graphic>
      </p:graphicFrame>
      <p:graphicFrame>
        <p:nvGraphicFramePr>
          <p:cNvPr id="17" name="chart_his_q41_1">
            <a:extLst>
              <a:ext uri="{FF2B5EF4-FFF2-40B4-BE49-F238E27FC236}">
                <a16:creationId xmlns:a16="http://schemas.microsoft.com/office/drawing/2014/main" id="{F84ADEB7-9CF0-15B6-6255-3CAE2944F20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80882926"/>
              </p:ext>
            </p:extLst>
          </p:nvPr>
        </p:nvGraphicFramePr>
        <p:xfrm>
          <a:off x="360680" y="8811249"/>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_q36">
            <a:extLst>
              <a:ext uri="{FF2B5EF4-FFF2-40B4-BE49-F238E27FC236}">
                <a16:creationId xmlns:a16="http://schemas.microsoft.com/office/drawing/2014/main" id="{EC6755E8-11FB-DDFE-B5FC-F75D62DACD00}"/>
              </a:ext>
            </a:extLst>
          </p:cNvPr>
          <p:cNvSpPr txBox="1"/>
          <p:nvPr/>
        </p:nvSpPr>
        <p:spPr>
          <a:xfrm>
            <a:off x="479845" y="1787096"/>
            <a:ext cx="6595390" cy="218008"/>
          </a:xfrm>
          <a:prstGeom prst="rect">
            <a:avLst/>
          </a:prstGeom>
        </p:spPr>
        <p:txBody>
          <a:bodyPr vert="horz" wrap="square" lIns="0" tIns="86360" rIns="0" bIns="0" rtlCol="0" anchor="ctr">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Q36.</a:t>
            </a:r>
            <a:r>
              <a:rPr lang="en-GB" sz="850" spc="-35"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did</a:t>
            </a:r>
            <a:r>
              <a:rPr lang="en-GB" sz="850" spc="-20" noProof="0" dirty="0">
                <a:latin typeface="Arial"/>
                <a:cs typeface="Arial"/>
              </a:rPr>
              <a:t> </a:t>
            </a:r>
            <a:r>
              <a:rPr lang="en-GB" sz="850" noProof="0" dirty="0">
                <a:latin typeface="Arial"/>
                <a:cs typeface="Arial"/>
              </a:rPr>
              <a:t>everything</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control</a:t>
            </a:r>
            <a:r>
              <a:rPr lang="en-GB" sz="850" spc="-20" noProof="0" dirty="0">
                <a:latin typeface="Arial"/>
                <a:cs typeface="Arial"/>
              </a:rPr>
              <a:t> pain</a:t>
            </a:r>
            <a:endParaRPr lang="en-GB" sz="850" noProof="0" dirty="0">
              <a:latin typeface="Arial"/>
              <a:cs typeface="Arial"/>
            </a:endParaRPr>
          </a:p>
        </p:txBody>
      </p:sp>
      <p:sp>
        <p:nvSpPr>
          <p:cNvPr id="39" name="text_q37">
            <a:extLst>
              <a:ext uri="{FF2B5EF4-FFF2-40B4-BE49-F238E27FC236}">
                <a16:creationId xmlns:a16="http://schemas.microsoft.com/office/drawing/2014/main" id="{CD0188A6-6FFF-A1EF-3F57-9ECB9B0836F6}"/>
              </a:ext>
            </a:extLst>
          </p:cNvPr>
          <p:cNvSpPr txBox="1"/>
          <p:nvPr/>
        </p:nvSpPr>
        <p:spPr>
          <a:xfrm>
            <a:off x="486924" y="3449153"/>
            <a:ext cx="6477872"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lang="en-GB" sz="850" noProof="0" dirty="0">
                <a:latin typeface="Arial"/>
                <a:cs typeface="Arial"/>
              </a:rPr>
              <a:t>Q37.</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respect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dignity</a:t>
            </a:r>
            <a:r>
              <a:rPr lang="en-GB" sz="850" spc="-20"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p:txBody>
      </p:sp>
      <p:sp>
        <p:nvSpPr>
          <p:cNvPr id="59" name="text_q38">
            <a:extLst>
              <a:ext uri="{FF2B5EF4-FFF2-40B4-BE49-F238E27FC236}">
                <a16:creationId xmlns:a16="http://schemas.microsoft.com/office/drawing/2014/main" id="{4DD69FCB-60A9-6AAD-3CA9-AC1A207D4D66}"/>
              </a:ext>
            </a:extLst>
          </p:cNvPr>
          <p:cNvSpPr txBox="1"/>
          <p:nvPr/>
        </p:nvSpPr>
        <p:spPr>
          <a:xfrm>
            <a:off x="505037" y="5083847"/>
            <a:ext cx="6617645" cy="218008"/>
          </a:xfrm>
          <a:prstGeom prst="rect">
            <a:avLst/>
          </a:prstGeom>
        </p:spPr>
        <p:txBody>
          <a:bodyPr vert="horz" wrap="square" lIns="0" tIns="86360" rIns="0" bIns="0" rtlCol="0">
            <a:spAutoFit/>
          </a:bodyPr>
          <a:lstStyle/>
          <a:p>
            <a:pPr marL="254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Q38.</a:t>
            </a:r>
            <a:r>
              <a:rPr lang="en-GB" sz="850" spc="-25"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received</a:t>
            </a:r>
            <a:r>
              <a:rPr lang="en-GB" sz="850" spc="-25" noProof="0" dirty="0">
                <a:latin typeface="Arial"/>
                <a:cs typeface="Arial"/>
              </a:rPr>
              <a:t> </a:t>
            </a:r>
            <a:r>
              <a:rPr lang="en-GB" sz="850" noProof="0" dirty="0">
                <a:latin typeface="Arial"/>
                <a:cs typeface="Arial"/>
              </a:rPr>
              <a:t>easily</a:t>
            </a:r>
            <a:r>
              <a:rPr lang="en-GB" sz="850" spc="-20" noProof="0" dirty="0">
                <a:latin typeface="Arial"/>
                <a:cs typeface="Arial"/>
              </a:rPr>
              <a:t> </a:t>
            </a:r>
            <a:r>
              <a:rPr lang="en-GB" sz="850" noProof="0" dirty="0">
                <a:latin typeface="Arial"/>
                <a:cs typeface="Arial"/>
              </a:rPr>
              <a:t>understandable</a:t>
            </a:r>
            <a:r>
              <a:rPr lang="en-GB" sz="850" spc="-25"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what</a:t>
            </a:r>
            <a:r>
              <a:rPr lang="en-GB" sz="850" spc="-20" noProof="0" dirty="0">
                <a:latin typeface="Arial"/>
                <a:cs typeface="Arial"/>
              </a:rPr>
              <a:t> </a:t>
            </a:r>
            <a:r>
              <a:rPr lang="en-GB" sz="850" noProof="0" dirty="0">
                <a:latin typeface="Arial"/>
                <a:cs typeface="Arial"/>
              </a:rPr>
              <a:t>they</a:t>
            </a:r>
            <a:r>
              <a:rPr lang="en-GB" sz="850" spc="-25" noProof="0" dirty="0">
                <a:latin typeface="Arial"/>
                <a:cs typeface="Arial"/>
              </a:rPr>
              <a:t> </a:t>
            </a:r>
            <a:r>
              <a:rPr lang="en-GB" sz="850" noProof="0" dirty="0">
                <a:latin typeface="Arial"/>
                <a:cs typeface="Arial"/>
              </a:rPr>
              <a:t>should</a:t>
            </a:r>
            <a:r>
              <a:rPr lang="en-GB" sz="850" spc="-25"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should</a:t>
            </a:r>
            <a:r>
              <a:rPr lang="en-GB" sz="850" spc="-20" noProof="0" dirty="0">
                <a:latin typeface="Arial"/>
                <a:cs typeface="Arial"/>
              </a:rPr>
              <a:t> </a:t>
            </a:r>
            <a:r>
              <a:rPr lang="en-GB" sz="850" noProof="0" dirty="0">
                <a:latin typeface="Arial"/>
                <a:cs typeface="Arial"/>
              </a:rPr>
              <a:t>not</a:t>
            </a:r>
            <a:r>
              <a:rPr lang="en-GB" sz="850" spc="-25" noProof="0" dirty="0">
                <a:latin typeface="Arial"/>
                <a:cs typeface="Arial"/>
              </a:rPr>
              <a:t> </a:t>
            </a:r>
            <a:r>
              <a:rPr lang="en-GB" sz="850" noProof="0" dirty="0">
                <a:latin typeface="Arial"/>
                <a:cs typeface="Arial"/>
              </a:rPr>
              <a:t>do</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leaving</a:t>
            </a:r>
            <a:r>
              <a:rPr lang="en-GB" sz="850" spc="-20" noProof="0" dirty="0">
                <a:latin typeface="Arial"/>
                <a:cs typeface="Arial"/>
              </a:rPr>
              <a:t> </a:t>
            </a:r>
            <a:r>
              <a:rPr lang="en-GB" sz="850" spc="-10" noProof="0" dirty="0">
                <a:latin typeface="Arial"/>
                <a:cs typeface="Arial"/>
              </a:rPr>
              <a:t>hospital</a:t>
            </a:r>
            <a:endParaRPr lang="en-GB" sz="850" noProof="0" dirty="0">
              <a:latin typeface="Arial"/>
              <a:cs typeface="Arial"/>
            </a:endParaRPr>
          </a:p>
        </p:txBody>
      </p:sp>
      <p:sp>
        <p:nvSpPr>
          <p:cNvPr id="100" name="text_q39">
            <a:extLst>
              <a:ext uri="{FF2B5EF4-FFF2-40B4-BE49-F238E27FC236}">
                <a16:creationId xmlns:a16="http://schemas.microsoft.com/office/drawing/2014/main" id="{36C62ABC-FDC7-D17A-CF58-635E3176F489}"/>
              </a:ext>
            </a:extLst>
          </p:cNvPr>
          <p:cNvSpPr txBox="1"/>
          <p:nvPr/>
        </p:nvSpPr>
        <p:spPr>
          <a:xfrm>
            <a:off x="505037" y="6739365"/>
            <a:ext cx="663709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Q39.</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discuss</a:t>
            </a:r>
            <a:r>
              <a:rPr lang="en-GB" sz="850" spc="-15" noProof="0" dirty="0">
                <a:latin typeface="Arial"/>
                <a:cs typeface="Arial"/>
              </a:rPr>
              <a:t> </a:t>
            </a:r>
            <a:r>
              <a:rPr lang="en-GB" sz="850" noProof="0" dirty="0">
                <a:latin typeface="Arial"/>
                <a:cs typeface="Arial"/>
              </a:rPr>
              <a:t>worries</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fears</a:t>
            </a:r>
            <a:r>
              <a:rPr lang="en-GB" sz="850" spc="-20"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hospital</a:t>
            </a:r>
            <a:r>
              <a:rPr lang="en-GB" sz="850" spc="-20" noProof="0" dirty="0">
                <a:latin typeface="Arial"/>
                <a:cs typeface="Arial"/>
              </a:rPr>
              <a:t> </a:t>
            </a:r>
            <a:r>
              <a:rPr lang="en-GB" sz="850" noProof="0" dirty="0">
                <a:latin typeface="Arial"/>
                <a:cs typeface="Arial"/>
              </a:rPr>
              <a:t>staff</a:t>
            </a:r>
            <a:r>
              <a:rPr lang="en-GB" sz="850" spc="-15" noProof="0" dirty="0">
                <a:latin typeface="Arial"/>
                <a:cs typeface="Arial"/>
              </a:rPr>
              <a:t> </a:t>
            </a:r>
            <a:r>
              <a:rPr lang="en-GB" sz="850" noProof="0" dirty="0">
                <a:latin typeface="Arial"/>
                <a:cs typeface="Arial"/>
              </a:rPr>
              <a:t>while</a:t>
            </a:r>
            <a:r>
              <a:rPr lang="en-GB" sz="850" spc="-20" noProof="0" dirty="0">
                <a:latin typeface="Arial"/>
                <a:cs typeface="Arial"/>
              </a:rPr>
              <a:t> </a:t>
            </a:r>
            <a:r>
              <a:rPr lang="en-GB" sz="850" noProof="0" dirty="0">
                <a:latin typeface="Arial"/>
                <a:cs typeface="Arial"/>
              </a:rPr>
              <a:t>being</a:t>
            </a:r>
            <a:r>
              <a:rPr lang="en-GB" sz="850" spc="-20" noProof="0" dirty="0">
                <a:latin typeface="Arial"/>
                <a:cs typeface="Arial"/>
              </a:rPr>
              <a:t> </a:t>
            </a:r>
            <a:r>
              <a:rPr lang="en-GB" sz="850" noProof="0" dirty="0">
                <a:latin typeface="Arial"/>
                <a:cs typeface="Arial"/>
              </a:rPr>
              <a:t>treated</a:t>
            </a:r>
            <a:r>
              <a:rPr lang="en-GB" sz="850" spc="-20" noProof="0" dirty="0">
                <a:latin typeface="Arial"/>
                <a:cs typeface="Arial"/>
              </a:rPr>
              <a:t> </a:t>
            </a:r>
            <a:r>
              <a:rPr lang="en-GB" sz="850" noProof="0" dirty="0">
                <a:latin typeface="Arial"/>
                <a:cs typeface="Arial"/>
              </a:rPr>
              <a:t>as</a:t>
            </a:r>
            <a:r>
              <a:rPr lang="en-GB" sz="850" spc="-20" noProof="0" dirty="0">
                <a:latin typeface="Arial"/>
                <a:cs typeface="Arial"/>
              </a:rPr>
              <a:t> </a:t>
            </a:r>
            <a:r>
              <a:rPr lang="en-GB" sz="850" noProof="0" dirty="0">
                <a:latin typeface="Arial"/>
                <a:cs typeface="Arial"/>
              </a:rPr>
              <a:t>an</a:t>
            </a:r>
            <a:r>
              <a:rPr lang="en-GB" sz="850" spc="-20" noProof="0" dirty="0">
                <a:latin typeface="Arial"/>
                <a:cs typeface="Arial"/>
              </a:rPr>
              <a:t> </a:t>
            </a:r>
            <a:r>
              <a:rPr lang="en-GB" sz="850" noProof="0" dirty="0">
                <a:latin typeface="Arial"/>
                <a:cs typeface="Arial"/>
              </a:rPr>
              <a:t>outpatient</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day</a:t>
            </a:r>
            <a:r>
              <a:rPr lang="en-GB" sz="850" spc="-20" noProof="0" dirty="0">
                <a:latin typeface="Arial"/>
                <a:cs typeface="Arial"/>
              </a:rPr>
              <a:t> case</a:t>
            </a:r>
            <a:endParaRPr lang="en-GB" sz="850" noProof="0" dirty="0">
              <a:latin typeface="Arial"/>
              <a:cs typeface="Arial"/>
            </a:endParaRPr>
          </a:p>
        </p:txBody>
      </p:sp>
      <p:sp>
        <p:nvSpPr>
          <p:cNvPr id="23" name="object 10">
            <a:extLst>
              <a:ext uri="{FF2B5EF4-FFF2-40B4-BE49-F238E27FC236}">
                <a16:creationId xmlns:a16="http://schemas.microsoft.com/office/drawing/2014/main" id="{F3954302-DFEA-ABF8-0DD8-8C00167E9A7F}"/>
              </a:ext>
            </a:extLst>
          </p:cNvPr>
          <p:cNvSpPr txBox="1"/>
          <p:nvPr/>
        </p:nvSpPr>
        <p:spPr>
          <a:xfrm>
            <a:off x="435917" y="8429471"/>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TREATMENT</a:t>
            </a:r>
            <a:endParaRPr lang="en-GB" sz="1050" noProof="0" dirty="0">
              <a:latin typeface="Arial"/>
              <a:cs typeface="Arial"/>
            </a:endParaRPr>
          </a:p>
        </p:txBody>
      </p:sp>
      <p:sp>
        <p:nvSpPr>
          <p:cNvPr id="111" name="text_q41_1">
            <a:extLst>
              <a:ext uri="{FF2B5EF4-FFF2-40B4-BE49-F238E27FC236}">
                <a16:creationId xmlns:a16="http://schemas.microsoft.com/office/drawing/2014/main" id="{A3C224E8-371E-C395-6FC6-1ED2159ED2AD}"/>
              </a:ext>
            </a:extLst>
          </p:cNvPr>
          <p:cNvSpPr txBox="1"/>
          <p:nvPr/>
        </p:nvSpPr>
        <p:spPr>
          <a:xfrm>
            <a:off x="497887" y="8532738"/>
            <a:ext cx="522977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Q41_1.</a:t>
            </a:r>
            <a:r>
              <a:rPr lang="en-GB" sz="850" spc="-35" noProof="0" dirty="0">
                <a:latin typeface="Arial"/>
                <a:cs typeface="Arial"/>
              </a:rPr>
              <a:t> </a:t>
            </a:r>
            <a:r>
              <a:rPr lang="en-GB" sz="850" noProof="0" dirty="0">
                <a:latin typeface="Arial"/>
                <a:cs typeface="Arial"/>
              </a:rPr>
              <a:t>Beforehand</a:t>
            </a:r>
            <a:r>
              <a:rPr lang="en-GB" sz="850" spc="-35" noProof="0" dirty="0">
                <a:latin typeface="Arial"/>
                <a:cs typeface="Arial"/>
              </a:rPr>
              <a:t> </a:t>
            </a:r>
            <a:r>
              <a:rPr lang="en-GB" sz="850" noProof="0" dirty="0">
                <a:latin typeface="Arial"/>
                <a:cs typeface="Arial"/>
              </a:rPr>
              <a:t>patient</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5" noProof="0" dirty="0">
                <a:latin typeface="Arial"/>
                <a:cs typeface="Arial"/>
              </a:rPr>
              <a:t> </a:t>
            </a:r>
            <a:r>
              <a:rPr lang="en-GB" sz="850" noProof="0" dirty="0">
                <a:latin typeface="Arial"/>
                <a:cs typeface="Arial"/>
              </a:rPr>
              <a:t>enough</a:t>
            </a:r>
            <a:r>
              <a:rPr lang="en-GB" sz="850" spc="-35" noProof="0" dirty="0">
                <a:latin typeface="Arial"/>
                <a:cs typeface="Arial"/>
              </a:rPr>
              <a:t> </a:t>
            </a:r>
            <a:r>
              <a:rPr lang="en-GB" sz="850" noProof="0" dirty="0">
                <a:latin typeface="Arial"/>
                <a:cs typeface="Arial"/>
              </a:rPr>
              <a:t>understandable</a:t>
            </a:r>
            <a:r>
              <a:rPr lang="en-GB" sz="850" spc="-3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5" noProof="0" dirty="0">
                <a:latin typeface="Arial"/>
                <a:cs typeface="Arial"/>
              </a:rPr>
              <a:t> </a:t>
            </a:r>
            <a:r>
              <a:rPr lang="en-GB" sz="850" spc="-10" noProof="0" dirty="0">
                <a:latin typeface="Arial"/>
                <a:cs typeface="Arial"/>
              </a:rPr>
              <a:t>surgery</a:t>
            </a:r>
            <a:endParaRPr lang="en-GB" sz="850" noProof="0" dirty="0">
              <a:latin typeface="Arial"/>
              <a:cs typeface="Arial"/>
            </a:endParaRPr>
          </a:p>
        </p:txBody>
      </p:sp>
      <p:sp>
        <p:nvSpPr>
          <p:cNvPr id="14" name="object 11">
            <a:extLst>
              <a:ext uri="{FF2B5EF4-FFF2-40B4-BE49-F238E27FC236}">
                <a16:creationId xmlns:a16="http://schemas.microsoft.com/office/drawing/2014/main" id="{777599A4-EC9C-37C5-2566-6DBD972892AF}"/>
              </a:ext>
              <a:ext uri="{C183D7F6-B498-43B3-948B-1728B52AA6E4}">
                <adec:decorative xmlns:adec="http://schemas.microsoft.com/office/drawing/2017/decorative" val="1"/>
              </a:ext>
            </a:extLst>
          </p:cNvPr>
          <p:cNvSpPr/>
          <p:nvPr/>
        </p:nvSpPr>
        <p:spPr>
          <a:xfrm>
            <a:off x="435917" y="8593268"/>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2" name="his_years_q39">
            <a:extLst>
              <a:ext uri="{FF2B5EF4-FFF2-40B4-BE49-F238E27FC236}">
                <a16:creationId xmlns:a16="http://schemas.microsoft.com/office/drawing/2014/main" id="{D5450E22-CBF2-22E7-ABF3-B3C694011D85}"/>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518274669"/>
              </p:ext>
            </p:extLst>
          </p:nvPr>
        </p:nvGraphicFramePr>
        <p:xfrm>
          <a:off x="1475751" y="7997945"/>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00274"/>
                  </a:ext>
                </a:extLst>
              </a:tr>
            </a:tbl>
          </a:graphicData>
        </a:graphic>
      </p:graphicFrame>
      <p:graphicFrame>
        <p:nvGraphicFramePr>
          <p:cNvPr id="16" name="chart_his_q39">
            <a:extLst>
              <a:ext uri="{FF2B5EF4-FFF2-40B4-BE49-F238E27FC236}">
                <a16:creationId xmlns:a16="http://schemas.microsoft.com/office/drawing/2014/main" id="{78CBD22D-EC1B-48FD-FEBC-5B984B8C588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83027282"/>
              </p:ext>
            </p:extLst>
          </p:nvPr>
        </p:nvGraphicFramePr>
        <p:xfrm>
          <a:off x="360680" y="7031038"/>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13" name="object 9">
            <a:extLst>
              <a:ext uri="{FF2B5EF4-FFF2-40B4-BE49-F238E27FC236}">
                <a16:creationId xmlns:a16="http://schemas.microsoft.com/office/drawing/2014/main" id="{804B6B0E-EB65-370C-0B5A-5600F696E686}"/>
              </a:ext>
              <a:ext uri="{C183D7F6-B498-43B3-948B-1728B52AA6E4}">
                <adec:decorative xmlns:adec="http://schemas.microsoft.com/office/drawing/2017/decorative" val="1"/>
              </a:ext>
            </a:extLst>
          </p:cNvPr>
          <p:cNvSpPr/>
          <p:nvPr/>
        </p:nvSpPr>
        <p:spPr>
          <a:xfrm>
            <a:off x="438438" y="6804973"/>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0" name="his_years_q38">
            <a:extLst>
              <a:ext uri="{FF2B5EF4-FFF2-40B4-BE49-F238E27FC236}">
                <a16:creationId xmlns:a16="http://schemas.microsoft.com/office/drawing/2014/main" id="{7FDC7160-2BAB-CFA0-6E3F-3C718B1BB5C7}"/>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135186461"/>
              </p:ext>
            </p:extLst>
          </p:nvPr>
        </p:nvGraphicFramePr>
        <p:xfrm>
          <a:off x="1475113" y="6325335"/>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920416"/>
                  </a:ext>
                </a:extLst>
              </a:tr>
            </a:tbl>
          </a:graphicData>
        </a:graphic>
      </p:graphicFrame>
      <p:graphicFrame>
        <p:nvGraphicFramePr>
          <p:cNvPr id="12" name="chart_his_q38">
            <a:extLst>
              <a:ext uri="{FF2B5EF4-FFF2-40B4-BE49-F238E27FC236}">
                <a16:creationId xmlns:a16="http://schemas.microsoft.com/office/drawing/2014/main" id="{5BCA369B-2B93-1857-0631-1B1FF5BC74E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088496757"/>
              </p:ext>
            </p:extLst>
          </p:nvPr>
        </p:nvGraphicFramePr>
        <p:xfrm>
          <a:off x="360680" y="5339252"/>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1" name="object 8">
            <a:extLst>
              <a:ext uri="{FF2B5EF4-FFF2-40B4-BE49-F238E27FC236}">
                <a16:creationId xmlns:a16="http://schemas.microsoft.com/office/drawing/2014/main" id="{5906E5AC-3165-556C-58BF-E8EE4578C332}"/>
              </a:ext>
              <a:ext uri="{C183D7F6-B498-43B3-948B-1728B52AA6E4}">
                <adec:decorative xmlns:adec="http://schemas.microsoft.com/office/drawing/2017/decorative" val="1"/>
              </a:ext>
            </a:extLst>
          </p:cNvPr>
          <p:cNvSpPr/>
          <p:nvPr/>
        </p:nvSpPr>
        <p:spPr>
          <a:xfrm>
            <a:off x="439945" y="514001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37">
            <a:extLst>
              <a:ext uri="{FF2B5EF4-FFF2-40B4-BE49-F238E27FC236}">
                <a16:creationId xmlns:a16="http://schemas.microsoft.com/office/drawing/2014/main" id="{0F51C7E9-2C70-00AA-7B9F-437341A61521}"/>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447846257"/>
              </p:ext>
            </p:extLst>
          </p:nvPr>
        </p:nvGraphicFramePr>
        <p:xfrm>
          <a:off x="1475113" y="4686849"/>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858538"/>
                  </a:ext>
                </a:extLst>
              </a:tr>
            </a:tbl>
          </a:graphicData>
        </a:graphic>
      </p:graphicFrame>
      <p:graphicFrame>
        <p:nvGraphicFramePr>
          <p:cNvPr id="7" name="chart_his_q37">
            <a:extLst>
              <a:ext uri="{FF2B5EF4-FFF2-40B4-BE49-F238E27FC236}">
                <a16:creationId xmlns:a16="http://schemas.microsoft.com/office/drawing/2014/main" id="{56A6BF87-8719-4BF6-36E0-1815BBAD123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08450327"/>
              </p:ext>
            </p:extLst>
          </p:nvPr>
        </p:nvGraphicFramePr>
        <p:xfrm>
          <a:off x="361224" y="3701735"/>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8" name="object 7">
            <a:extLst>
              <a:ext uri="{FF2B5EF4-FFF2-40B4-BE49-F238E27FC236}">
                <a16:creationId xmlns:a16="http://schemas.microsoft.com/office/drawing/2014/main" id="{939A8509-BFEE-8768-F814-73336292D453}"/>
              </a:ext>
              <a:ext uri="{C183D7F6-B498-43B3-948B-1728B52AA6E4}">
                <adec:decorative xmlns:adec="http://schemas.microsoft.com/office/drawing/2017/decorative" val="1"/>
              </a:ext>
            </a:extLst>
          </p:cNvPr>
          <p:cNvSpPr/>
          <p:nvPr/>
        </p:nvSpPr>
        <p:spPr>
          <a:xfrm>
            <a:off x="432099" y="350139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4" name="his_years_q36">
            <a:extLst>
              <a:ext uri="{FF2B5EF4-FFF2-40B4-BE49-F238E27FC236}">
                <a16:creationId xmlns:a16="http://schemas.microsoft.com/office/drawing/2014/main" id="{4A9E0921-9E87-9F67-0B82-9358217E8349}"/>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142711258"/>
              </p:ext>
            </p:extLst>
          </p:nvPr>
        </p:nvGraphicFramePr>
        <p:xfrm>
          <a:off x="1475113" y="3051975"/>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38135075"/>
                  </a:ext>
                </a:extLst>
              </a:tr>
            </a:tbl>
          </a:graphicData>
        </a:graphic>
      </p:graphicFrame>
      <p:graphicFrame>
        <p:nvGraphicFramePr>
          <p:cNvPr id="10" name="chart_his_q36">
            <a:extLst>
              <a:ext uri="{FF2B5EF4-FFF2-40B4-BE49-F238E27FC236}">
                <a16:creationId xmlns:a16="http://schemas.microsoft.com/office/drawing/2014/main" id="{9B93E250-D07B-BC49-2874-DD5ABA2D9C7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129392964"/>
              </p:ext>
            </p:extLst>
          </p:nvPr>
        </p:nvGraphicFramePr>
        <p:xfrm>
          <a:off x="360681" y="2075363"/>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6">
            <a:extLst>
              <a:ext uri="{FF2B5EF4-FFF2-40B4-BE49-F238E27FC236}">
                <a16:creationId xmlns:a16="http://schemas.microsoft.com/office/drawing/2014/main" id="{A84F2891-9D1D-70D7-DE2B-3E686DAE2EB5}"/>
              </a:ext>
              <a:ext uri="{C183D7F6-B498-43B3-948B-1728B52AA6E4}">
                <adec:decorative xmlns:adec="http://schemas.microsoft.com/office/drawing/2017/decorative" val="1"/>
              </a:ext>
            </a:extLst>
          </p:cNvPr>
          <p:cNvSpPr/>
          <p:nvPr/>
        </p:nvSpPr>
        <p:spPr>
          <a:xfrm>
            <a:off x="438114" y="1857582"/>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2" name="txt_org_name">
            <a:extLst>
              <a:ext uri="{FF2B5EF4-FFF2-40B4-BE49-F238E27FC236}">
                <a16:creationId xmlns:a16="http://schemas.microsoft.com/office/drawing/2014/main" id="{B8A5B2BD-98C2-C48F-4C3B-F02E49B0633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4" name="txt_survey">
            <a:extLst>
              <a:ext uri="{FF2B5EF4-FFF2-40B4-BE49-F238E27FC236}">
                <a16:creationId xmlns:a16="http://schemas.microsoft.com/office/drawing/2014/main" id="{DE186620-2B1D-B7B1-F45D-DD760FECCB0D}"/>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5" name="Group 24">
            <a:extLst>
              <a:ext uri="{FF2B5EF4-FFF2-40B4-BE49-F238E27FC236}">
                <a16:creationId xmlns:a16="http://schemas.microsoft.com/office/drawing/2014/main" id="{2F0F766A-3573-9597-2F1E-FF366ECD93A9}"/>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6" name="object 4">
              <a:hlinkClick r:id="rId7" action="ppaction://hlinksldjump"/>
              <a:extLst>
                <a:ext uri="{FF2B5EF4-FFF2-40B4-BE49-F238E27FC236}">
                  <a16:creationId xmlns:a16="http://schemas.microsoft.com/office/drawing/2014/main" id="{FA3BC800-F0CC-40F7-0660-16F5985B39A1}"/>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9" name="object 3">
              <a:hlinkClick r:id="rId7" action="ppaction://hlinksldjump"/>
              <a:extLst>
                <a:ext uri="{FF2B5EF4-FFF2-40B4-BE49-F238E27FC236}">
                  <a16:creationId xmlns:a16="http://schemas.microsoft.com/office/drawing/2014/main" id="{3F4E92DB-DEA2-6459-12D6-C9B6BD163EF4}"/>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3" name="Group 1">
            <a:extLst>
              <a:ext uri="{FF2B5EF4-FFF2-40B4-BE49-F238E27FC236}">
                <a16:creationId xmlns:a16="http://schemas.microsoft.com/office/drawing/2014/main" id="{CF7AD2F7-74E2-9E25-AA74-15CE2EDB570E}"/>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21" name="object 5">
              <a:extLst>
                <a:ext uri="{FF2B5EF4-FFF2-40B4-BE49-F238E27FC236}">
                  <a16:creationId xmlns:a16="http://schemas.microsoft.com/office/drawing/2014/main" id="{BE995092-81C4-4C87-4C1C-2E4AFC94BF3A}"/>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28" name="object 4">
              <a:extLst>
                <a:ext uri="{FF2B5EF4-FFF2-40B4-BE49-F238E27FC236}">
                  <a16:creationId xmlns:a16="http://schemas.microsoft.com/office/drawing/2014/main" id="{6FE43868-8DA6-C4C0-1FB4-BB34DF9B2BF3}"/>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1" name="object 3">
              <a:extLst>
                <a:ext uri="{FF2B5EF4-FFF2-40B4-BE49-F238E27FC236}">
                  <a16:creationId xmlns:a16="http://schemas.microsoft.com/office/drawing/2014/main" id="{D616EE3E-4800-5876-BE23-B204035B4443}"/>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3" name="object 2">
              <a:extLst>
                <a:ext uri="{FF2B5EF4-FFF2-40B4-BE49-F238E27FC236}">
                  <a16:creationId xmlns:a16="http://schemas.microsoft.com/office/drawing/2014/main" id="{EA859A79-6196-2524-76CC-AC1FB418ECCE}"/>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6" name="TextBox 35">
            <a:extLst>
              <a:ext uri="{FF2B5EF4-FFF2-40B4-BE49-F238E27FC236}">
                <a16:creationId xmlns:a16="http://schemas.microsoft.com/office/drawing/2014/main" id="{BB34C8E4-4C35-A418-ECC7-6C8A27D8F13E}"/>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424919076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076D50-88E8-B2B3-97E9-E72470C1BD6D}"/>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63EDDF95-733C-9BE1-E278-576FD58AB958}"/>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63</a:t>
            </a:fld>
            <a:endParaRPr lang="en-GB" spc="-25" noProof="0" dirty="0"/>
          </a:p>
        </p:txBody>
      </p:sp>
      <p:sp>
        <p:nvSpPr>
          <p:cNvPr id="20" name="object 1">
            <a:extLst>
              <a:ext uri="{FF2B5EF4-FFF2-40B4-BE49-F238E27FC236}">
                <a16:creationId xmlns:a16="http://schemas.microsoft.com/office/drawing/2014/main" id="{165D1C8F-C083-62A5-1D9A-46E3A45AA2C0}"/>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(8)</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3" name="his_years_q42_1">
            <a:extLst>
              <a:ext uri="{FF2B5EF4-FFF2-40B4-BE49-F238E27FC236}">
                <a16:creationId xmlns:a16="http://schemas.microsoft.com/office/drawing/2014/main" id="{AF96A14F-4820-020A-434E-67956B040EC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899387699"/>
              </p:ext>
            </p:extLst>
          </p:nvPr>
        </p:nvGraphicFramePr>
        <p:xfrm>
          <a:off x="1474684" y="9727847"/>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3730104"/>
                  </a:ext>
                </a:extLst>
              </a:tr>
            </a:tbl>
          </a:graphicData>
        </a:graphic>
      </p:graphicFrame>
      <p:graphicFrame>
        <p:nvGraphicFramePr>
          <p:cNvPr id="17" name="chart_his_q42_1">
            <a:extLst>
              <a:ext uri="{FF2B5EF4-FFF2-40B4-BE49-F238E27FC236}">
                <a16:creationId xmlns:a16="http://schemas.microsoft.com/office/drawing/2014/main" id="{ED3D567C-1B14-BA8A-59F8-5CBF04F4D0A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90653036"/>
              </p:ext>
            </p:extLst>
          </p:nvPr>
        </p:nvGraphicFramePr>
        <p:xfrm>
          <a:off x="357950" y="8753595"/>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14" name="object 10">
            <a:extLst>
              <a:ext uri="{FF2B5EF4-FFF2-40B4-BE49-F238E27FC236}">
                <a16:creationId xmlns:a16="http://schemas.microsoft.com/office/drawing/2014/main" id="{DAB3CB2F-15F4-8AF8-C5F1-4C4D7F90130F}"/>
              </a:ext>
              <a:ext uri="{C183D7F6-B498-43B3-948B-1728B52AA6E4}">
                <adec:decorative xmlns:adec="http://schemas.microsoft.com/office/drawing/2017/decorative" val="1"/>
              </a:ext>
            </a:extLst>
          </p:cNvPr>
          <p:cNvSpPr/>
          <p:nvPr/>
        </p:nvSpPr>
        <p:spPr>
          <a:xfrm>
            <a:off x="437337" y="8479891"/>
            <a:ext cx="6696000" cy="1542534"/>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9" name="his_years_q41_5">
            <a:extLst>
              <a:ext uri="{FF2B5EF4-FFF2-40B4-BE49-F238E27FC236}">
                <a16:creationId xmlns:a16="http://schemas.microsoft.com/office/drawing/2014/main" id="{8965B194-9C2A-DF28-8505-0BA8E741E2AF}"/>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174410411"/>
              </p:ext>
            </p:extLst>
          </p:nvPr>
        </p:nvGraphicFramePr>
        <p:xfrm>
          <a:off x="1474684" y="8005641"/>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0498062"/>
                  </a:ext>
                </a:extLst>
              </a:tr>
            </a:tbl>
          </a:graphicData>
        </a:graphic>
      </p:graphicFrame>
      <p:graphicFrame>
        <p:nvGraphicFramePr>
          <p:cNvPr id="16" name="chart_his_q41_5">
            <a:extLst>
              <a:ext uri="{FF2B5EF4-FFF2-40B4-BE49-F238E27FC236}">
                <a16:creationId xmlns:a16="http://schemas.microsoft.com/office/drawing/2014/main" id="{BEFCB71A-1C53-3FA5-135C-B54025CB68B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870743053"/>
              </p:ext>
            </p:extLst>
          </p:nvPr>
        </p:nvGraphicFramePr>
        <p:xfrm>
          <a:off x="363638" y="7037302"/>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_q41_2">
            <a:extLst>
              <a:ext uri="{FF2B5EF4-FFF2-40B4-BE49-F238E27FC236}">
                <a16:creationId xmlns:a16="http://schemas.microsoft.com/office/drawing/2014/main" id="{898F33F1-B1C2-77D8-2324-15AAB756379C}"/>
              </a:ext>
            </a:extLst>
          </p:cNvPr>
          <p:cNvSpPr txBox="1"/>
          <p:nvPr/>
        </p:nvSpPr>
        <p:spPr>
          <a:xfrm>
            <a:off x="479416" y="1787722"/>
            <a:ext cx="6595390" cy="218008"/>
          </a:xfrm>
          <a:prstGeom prst="rect">
            <a:avLst/>
          </a:prstGeom>
        </p:spPr>
        <p:txBody>
          <a:bodyPr vert="horz" wrap="square" lIns="0" tIns="86360" rIns="0" bIns="0" rtlCol="0" anchor="ctr">
            <a:spAutoFit/>
          </a:bodyPr>
          <a:lstStyle/>
          <a:p>
            <a:pPr marL="27940" marR="0" lvl="0" indent="0" defTabSz="914400" eaLnBrk="1" fontAlgn="auto" latinLnBrk="0" hangingPunct="1">
              <a:lnSpc>
                <a:spcPct val="100000"/>
              </a:lnSpc>
              <a:spcBef>
                <a:spcPts val="70"/>
              </a:spcBef>
              <a:spcAft>
                <a:spcPts val="0"/>
              </a:spcAft>
              <a:buClrTx/>
              <a:buSzTx/>
              <a:buFontTx/>
              <a:buNone/>
              <a:tabLst/>
              <a:defRPr/>
            </a:pPr>
            <a:r>
              <a:rPr lang="en-GB" sz="850" noProof="0" dirty="0">
                <a:solidFill>
                  <a:prstClr val="black"/>
                </a:solidFill>
                <a:latin typeface="Arial"/>
                <a:cs typeface="Arial"/>
              </a:rPr>
              <a:t>Q41_2.</a:t>
            </a:r>
            <a:r>
              <a:rPr lang="en-GB" sz="850" spc="-35" noProof="0" dirty="0">
                <a:solidFill>
                  <a:prstClr val="black"/>
                </a:solidFill>
                <a:latin typeface="Arial"/>
                <a:cs typeface="Arial"/>
              </a:rPr>
              <a:t> </a:t>
            </a:r>
            <a:r>
              <a:rPr lang="en-GB" sz="850" noProof="0" dirty="0">
                <a:solidFill>
                  <a:prstClr val="black"/>
                </a:solidFill>
                <a:latin typeface="Arial"/>
                <a:cs typeface="Arial"/>
              </a:rPr>
              <a:t>Beforehand</a:t>
            </a:r>
            <a:r>
              <a:rPr lang="en-GB" sz="850" spc="-35" noProof="0" dirty="0">
                <a:solidFill>
                  <a:prstClr val="black"/>
                </a:solidFill>
                <a:latin typeface="Arial"/>
                <a:cs typeface="Arial"/>
              </a:rPr>
              <a:t> </a:t>
            </a:r>
            <a:r>
              <a:rPr lang="en-GB" sz="850" noProof="0" dirty="0">
                <a:solidFill>
                  <a:prstClr val="black"/>
                </a:solidFill>
                <a:latin typeface="Arial"/>
                <a:cs typeface="Arial"/>
              </a:rPr>
              <a:t>patient</a:t>
            </a:r>
            <a:r>
              <a:rPr lang="en-GB" sz="850" spc="-35" noProof="0" dirty="0">
                <a:solidFill>
                  <a:prstClr val="black"/>
                </a:solidFill>
                <a:latin typeface="Arial"/>
                <a:cs typeface="Arial"/>
              </a:rPr>
              <a:t> </a:t>
            </a:r>
            <a:r>
              <a:rPr lang="en-GB" sz="850" noProof="0" dirty="0">
                <a:solidFill>
                  <a:prstClr val="black"/>
                </a:solidFill>
                <a:latin typeface="Arial"/>
                <a:cs typeface="Arial"/>
              </a:rPr>
              <a:t>completely</a:t>
            </a:r>
            <a:r>
              <a:rPr lang="en-GB" sz="850" spc="-30" noProof="0" dirty="0">
                <a:solidFill>
                  <a:prstClr val="black"/>
                </a:solidFill>
                <a:latin typeface="Arial"/>
                <a:cs typeface="Arial"/>
              </a:rPr>
              <a:t> </a:t>
            </a:r>
            <a:r>
              <a:rPr lang="en-GB" sz="850" noProof="0" dirty="0">
                <a:solidFill>
                  <a:prstClr val="black"/>
                </a:solidFill>
                <a:latin typeface="Arial"/>
                <a:cs typeface="Arial"/>
              </a:rPr>
              <a:t>had</a:t>
            </a:r>
            <a:r>
              <a:rPr lang="en-GB" sz="850" spc="-35" noProof="0" dirty="0">
                <a:solidFill>
                  <a:prstClr val="black"/>
                </a:solidFill>
                <a:latin typeface="Arial"/>
                <a:cs typeface="Arial"/>
              </a:rPr>
              <a:t> </a:t>
            </a:r>
            <a:r>
              <a:rPr lang="en-GB" sz="850" noProof="0" dirty="0">
                <a:solidFill>
                  <a:prstClr val="black"/>
                </a:solidFill>
                <a:latin typeface="Arial"/>
                <a:cs typeface="Arial"/>
              </a:rPr>
              <a:t>enough</a:t>
            </a:r>
            <a:r>
              <a:rPr lang="en-GB" sz="850" spc="-35" noProof="0" dirty="0">
                <a:solidFill>
                  <a:prstClr val="black"/>
                </a:solidFill>
                <a:latin typeface="Arial"/>
                <a:cs typeface="Arial"/>
              </a:rPr>
              <a:t> </a:t>
            </a:r>
            <a:r>
              <a:rPr lang="en-GB" sz="850" noProof="0" dirty="0">
                <a:solidFill>
                  <a:prstClr val="black"/>
                </a:solidFill>
                <a:latin typeface="Arial"/>
                <a:cs typeface="Arial"/>
              </a:rPr>
              <a:t>understandable</a:t>
            </a:r>
            <a:r>
              <a:rPr lang="en-GB" sz="850" spc="-35" noProof="0" dirty="0">
                <a:solidFill>
                  <a:prstClr val="black"/>
                </a:solidFill>
                <a:latin typeface="Arial"/>
                <a:cs typeface="Arial"/>
              </a:rPr>
              <a:t> </a:t>
            </a:r>
            <a:r>
              <a:rPr lang="en-GB" sz="850" noProof="0" dirty="0">
                <a:solidFill>
                  <a:prstClr val="black"/>
                </a:solidFill>
                <a:latin typeface="Arial"/>
                <a:cs typeface="Arial"/>
              </a:rPr>
              <a:t>information</a:t>
            </a:r>
            <a:r>
              <a:rPr lang="en-GB" sz="850" spc="-30" noProof="0" dirty="0">
                <a:solidFill>
                  <a:prstClr val="black"/>
                </a:solidFill>
                <a:latin typeface="Arial"/>
                <a:cs typeface="Arial"/>
              </a:rPr>
              <a:t> </a:t>
            </a:r>
            <a:r>
              <a:rPr lang="en-GB" sz="850" noProof="0" dirty="0">
                <a:solidFill>
                  <a:prstClr val="black"/>
                </a:solidFill>
                <a:latin typeface="Arial"/>
                <a:cs typeface="Arial"/>
              </a:rPr>
              <a:t>about</a:t>
            </a:r>
            <a:r>
              <a:rPr lang="en-GB" sz="850" spc="-35" noProof="0" dirty="0">
                <a:solidFill>
                  <a:prstClr val="black"/>
                </a:solidFill>
                <a:latin typeface="Arial"/>
                <a:cs typeface="Arial"/>
              </a:rPr>
              <a:t> </a:t>
            </a:r>
            <a:r>
              <a:rPr lang="en-GB" sz="850" spc="-10" noProof="0" dirty="0">
                <a:solidFill>
                  <a:prstClr val="black"/>
                </a:solidFill>
                <a:latin typeface="Arial"/>
                <a:cs typeface="Arial"/>
              </a:rPr>
              <a:t>chemotherapy</a:t>
            </a:r>
            <a:endParaRPr lang="en-GB" sz="850" noProof="0" dirty="0">
              <a:solidFill>
                <a:prstClr val="black"/>
              </a:solidFill>
              <a:latin typeface="Arial"/>
              <a:cs typeface="Arial"/>
            </a:endParaRPr>
          </a:p>
        </p:txBody>
      </p:sp>
      <p:sp>
        <p:nvSpPr>
          <p:cNvPr id="39" name="text_q41_3">
            <a:extLst>
              <a:ext uri="{FF2B5EF4-FFF2-40B4-BE49-F238E27FC236}">
                <a16:creationId xmlns:a16="http://schemas.microsoft.com/office/drawing/2014/main" id="{34C349B6-6EE3-3BF7-F742-DFBF2BF037E3}"/>
              </a:ext>
            </a:extLst>
          </p:cNvPr>
          <p:cNvSpPr txBox="1"/>
          <p:nvPr/>
        </p:nvSpPr>
        <p:spPr>
          <a:xfrm>
            <a:off x="486495" y="3449779"/>
            <a:ext cx="6477872"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Q41_3.</a:t>
            </a:r>
            <a:r>
              <a:rPr lang="en-GB" sz="850" spc="-35" noProof="0" dirty="0">
                <a:latin typeface="Arial"/>
                <a:cs typeface="Arial"/>
              </a:rPr>
              <a:t> </a:t>
            </a:r>
            <a:r>
              <a:rPr lang="en-GB" sz="850" noProof="0" dirty="0">
                <a:latin typeface="Arial"/>
                <a:cs typeface="Arial"/>
              </a:rPr>
              <a:t>Beforehand</a:t>
            </a:r>
            <a:r>
              <a:rPr lang="en-GB" sz="850" spc="-35" noProof="0" dirty="0">
                <a:latin typeface="Arial"/>
                <a:cs typeface="Arial"/>
              </a:rPr>
              <a:t> </a:t>
            </a:r>
            <a:r>
              <a:rPr lang="en-GB" sz="850" noProof="0" dirty="0">
                <a:latin typeface="Arial"/>
                <a:cs typeface="Arial"/>
              </a:rPr>
              <a:t>patient</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5" noProof="0" dirty="0">
                <a:latin typeface="Arial"/>
                <a:cs typeface="Arial"/>
              </a:rPr>
              <a:t> </a:t>
            </a:r>
            <a:r>
              <a:rPr lang="en-GB" sz="850" noProof="0" dirty="0">
                <a:latin typeface="Arial"/>
                <a:cs typeface="Arial"/>
              </a:rPr>
              <a:t>enough</a:t>
            </a:r>
            <a:r>
              <a:rPr lang="en-GB" sz="850" spc="-35" noProof="0" dirty="0">
                <a:latin typeface="Arial"/>
                <a:cs typeface="Arial"/>
              </a:rPr>
              <a:t> </a:t>
            </a:r>
            <a:r>
              <a:rPr lang="en-GB" sz="850" noProof="0" dirty="0">
                <a:latin typeface="Arial"/>
                <a:cs typeface="Arial"/>
              </a:rPr>
              <a:t>understandable</a:t>
            </a:r>
            <a:r>
              <a:rPr lang="en-GB" sz="850" spc="-3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5" noProof="0" dirty="0">
                <a:latin typeface="Arial"/>
                <a:cs typeface="Arial"/>
              </a:rPr>
              <a:t> </a:t>
            </a:r>
            <a:r>
              <a:rPr lang="en-GB" sz="850" spc="-10" noProof="0" dirty="0">
                <a:latin typeface="Arial"/>
                <a:cs typeface="Arial"/>
              </a:rPr>
              <a:t>radiotherapy</a:t>
            </a:r>
            <a:endParaRPr lang="en-GB" sz="850" noProof="0" dirty="0">
              <a:latin typeface="Arial"/>
              <a:cs typeface="Arial"/>
            </a:endParaRPr>
          </a:p>
        </p:txBody>
      </p:sp>
      <p:sp>
        <p:nvSpPr>
          <p:cNvPr id="59" name="text_q41_4">
            <a:extLst>
              <a:ext uri="{FF2B5EF4-FFF2-40B4-BE49-F238E27FC236}">
                <a16:creationId xmlns:a16="http://schemas.microsoft.com/office/drawing/2014/main" id="{AEE77AC7-D911-6A0E-9D54-28939FCDED80}"/>
              </a:ext>
            </a:extLst>
          </p:cNvPr>
          <p:cNvSpPr txBox="1"/>
          <p:nvPr/>
        </p:nvSpPr>
        <p:spPr>
          <a:xfrm>
            <a:off x="504608" y="5084473"/>
            <a:ext cx="6617645"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Q41_4.</a:t>
            </a:r>
            <a:r>
              <a:rPr lang="en-GB" sz="850" spc="-35" noProof="0" dirty="0">
                <a:latin typeface="Arial"/>
                <a:cs typeface="Arial"/>
              </a:rPr>
              <a:t> </a:t>
            </a:r>
            <a:r>
              <a:rPr lang="en-GB" sz="850" noProof="0" dirty="0">
                <a:latin typeface="Arial"/>
                <a:cs typeface="Arial"/>
              </a:rPr>
              <a:t>Beforehand</a:t>
            </a:r>
            <a:r>
              <a:rPr lang="en-GB" sz="850" spc="-35" noProof="0" dirty="0">
                <a:latin typeface="Arial"/>
                <a:cs typeface="Arial"/>
              </a:rPr>
              <a:t> </a:t>
            </a:r>
            <a:r>
              <a:rPr lang="en-GB" sz="850" noProof="0" dirty="0">
                <a:latin typeface="Arial"/>
                <a:cs typeface="Arial"/>
              </a:rPr>
              <a:t>patient</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5" noProof="0" dirty="0">
                <a:latin typeface="Arial"/>
                <a:cs typeface="Arial"/>
              </a:rPr>
              <a:t> </a:t>
            </a:r>
            <a:r>
              <a:rPr lang="en-GB" sz="850" noProof="0" dirty="0">
                <a:latin typeface="Arial"/>
                <a:cs typeface="Arial"/>
              </a:rPr>
              <a:t>enough</a:t>
            </a:r>
            <a:r>
              <a:rPr lang="en-GB" sz="850" spc="-35" noProof="0" dirty="0">
                <a:latin typeface="Arial"/>
                <a:cs typeface="Arial"/>
              </a:rPr>
              <a:t> </a:t>
            </a:r>
            <a:r>
              <a:rPr lang="en-GB" sz="850" noProof="0" dirty="0">
                <a:latin typeface="Arial"/>
                <a:cs typeface="Arial"/>
              </a:rPr>
              <a:t>understandable</a:t>
            </a:r>
            <a:r>
              <a:rPr lang="en-GB" sz="850" spc="-3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5" noProof="0" dirty="0">
                <a:latin typeface="Arial"/>
                <a:cs typeface="Arial"/>
              </a:rPr>
              <a:t> </a:t>
            </a:r>
            <a:r>
              <a:rPr lang="en-GB" sz="850" noProof="0" dirty="0">
                <a:latin typeface="Arial"/>
                <a:cs typeface="Arial"/>
              </a:rPr>
              <a:t>hormone</a:t>
            </a:r>
            <a:r>
              <a:rPr lang="en-GB" sz="850" spc="-35" noProof="0" dirty="0">
                <a:latin typeface="Arial"/>
                <a:cs typeface="Arial"/>
              </a:rPr>
              <a:t> </a:t>
            </a:r>
            <a:r>
              <a:rPr lang="en-GB" sz="850" spc="-10" noProof="0" dirty="0">
                <a:latin typeface="Arial"/>
                <a:cs typeface="Arial"/>
              </a:rPr>
              <a:t>therapy</a:t>
            </a:r>
            <a:endParaRPr lang="en-GB" sz="850" noProof="0" dirty="0">
              <a:latin typeface="Arial"/>
              <a:cs typeface="Arial"/>
            </a:endParaRPr>
          </a:p>
        </p:txBody>
      </p:sp>
      <p:sp>
        <p:nvSpPr>
          <p:cNvPr id="100" name="text_q41_5">
            <a:extLst>
              <a:ext uri="{FF2B5EF4-FFF2-40B4-BE49-F238E27FC236}">
                <a16:creationId xmlns:a16="http://schemas.microsoft.com/office/drawing/2014/main" id="{11EBD985-74AE-2A5D-7B65-5B56D595863D}"/>
              </a:ext>
            </a:extLst>
          </p:cNvPr>
          <p:cNvSpPr txBox="1"/>
          <p:nvPr/>
        </p:nvSpPr>
        <p:spPr>
          <a:xfrm>
            <a:off x="504608" y="6739991"/>
            <a:ext cx="663709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Q41_5.</a:t>
            </a:r>
            <a:r>
              <a:rPr lang="en-GB" sz="850" spc="-35" noProof="0" dirty="0">
                <a:latin typeface="Arial"/>
                <a:cs typeface="Arial"/>
              </a:rPr>
              <a:t> </a:t>
            </a:r>
            <a:r>
              <a:rPr lang="en-GB" sz="850" noProof="0" dirty="0">
                <a:latin typeface="Arial"/>
                <a:cs typeface="Arial"/>
              </a:rPr>
              <a:t>Beforehand</a:t>
            </a:r>
            <a:r>
              <a:rPr lang="en-GB" sz="850" spc="-35" noProof="0" dirty="0">
                <a:latin typeface="Arial"/>
                <a:cs typeface="Arial"/>
              </a:rPr>
              <a:t> </a:t>
            </a:r>
            <a:r>
              <a:rPr lang="en-GB" sz="850" noProof="0" dirty="0">
                <a:latin typeface="Arial"/>
                <a:cs typeface="Arial"/>
              </a:rPr>
              <a:t>patient</a:t>
            </a:r>
            <a:r>
              <a:rPr lang="en-GB" sz="850" spc="-35"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5" noProof="0" dirty="0">
                <a:latin typeface="Arial"/>
                <a:cs typeface="Arial"/>
              </a:rPr>
              <a:t> </a:t>
            </a:r>
            <a:r>
              <a:rPr lang="en-GB" sz="850" noProof="0" dirty="0">
                <a:latin typeface="Arial"/>
                <a:cs typeface="Arial"/>
              </a:rPr>
              <a:t>enough</a:t>
            </a:r>
            <a:r>
              <a:rPr lang="en-GB" sz="850" spc="-35" noProof="0" dirty="0">
                <a:latin typeface="Arial"/>
                <a:cs typeface="Arial"/>
              </a:rPr>
              <a:t> </a:t>
            </a:r>
            <a:r>
              <a:rPr lang="en-GB" sz="850" noProof="0" dirty="0">
                <a:latin typeface="Arial"/>
                <a:cs typeface="Arial"/>
              </a:rPr>
              <a:t>understandable</a:t>
            </a:r>
            <a:r>
              <a:rPr lang="en-GB" sz="850" spc="-3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5" noProof="0" dirty="0">
                <a:latin typeface="Arial"/>
                <a:cs typeface="Arial"/>
              </a:rPr>
              <a:t> </a:t>
            </a:r>
            <a:r>
              <a:rPr lang="en-GB" sz="850" spc="-10" noProof="0" dirty="0">
                <a:latin typeface="Arial"/>
                <a:cs typeface="Arial"/>
              </a:rPr>
              <a:t>immunotherapy</a:t>
            </a:r>
            <a:endParaRPr lang="en-GB" sz="850" noProof="0" dirty="0">
              <a:latin typeface="Arial"/>
              <a:cs typeface="Arial"/>
            </a:endParaRPr>
          </a:p>
        </p:txBody>
      </p:sp>
      <p:sp>
        <p:nvSpPr>
          <p:cNvPr id="111" name="text_q42_1">
            <a:extLst>
              <a:ext uri="{FF2B5EF4-FFF2-40B4-BE49-F238E27FC236}">
                <a16:creationId xmlns:a16="http://schemas.microsoft.com/office/drawing/2014/main" id="{61619D75-11F5-DA4A-686E-44DD31DE84CB}"/>
              </a:ext>
            </a:extLst>
          </p:cNvPr>
          <p:cNvSpPr txBox="1"/>
          <p:nvPr/>
        </p:nvSpPr>
        <p:spPr>
          <a:xfrm>
            <a:off x="499307" y="8419361"/>
            <a:ext cx="5229773" cy="218008"/>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Q42_1.</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understandable</a:t>
            </a:r>
            <a:r>
              <a:rPr lang="en-GB" sz="850" spc="-2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response</a:t>
            </a:r>
            <a:r>
              <a:rPr lang="en-GB" sz="850" spc="-3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surgery</a:t>
            </a:r>
            <a:endParaRPr lang="en-GB" sz="850" noProof="0" dirty="0">
              <a:latin typeface="Arial"/>
              <a:cs typeface="Arial"/>
            </a:endParaRPr>
          </a:p>
        </p:txBody>
      </p:sp>
      <p:sp>
        <p:nvSpPr>
          <p:cNvPr id="13" name="object 9">
            <a:extLst>
              <a:ext uri="{FF2B5EF4-FFF2-40B4-BE49-F238E27FC236}">
                <a16:creationId xmlns:a16="http://schemas.microsoft.com/office/drawing/2014/main" id="{A6D13C8B-258E-6336-083A-C94A62052222}"/>
              </a:ext>
              <a:ext uri="{C183D7F6-B498-43B3-948B-1728B52AA6E4}">
                <adec:decorative xmlns:adec="http://schemas.microsoft.com/office/drawing/2017/decorative" val="1"/>
              </a:ext>
            </a:extLst>
          </p:cNvPr>
          <p:cNvSpPr/>
          <p:nvPr/>
        </p:nvSpPr>
        <p:spPr>
          <a:xfrm>
            <a:off x="438009" y="6805599"/>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1" name="his_years_q41_4">
            <a:extLst>
              <a:ext uri="{FF2B5EF4-FFF2-40B4-BE49-F238E27FC236}">
                <a16:creationId xmlns:a16="http://schemas.microsoft.com/office/drawing/2014/main" id="{1DD16018-057E-B6F6-759D-2A3525EE0F32}"/>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795072189"/>
              </p:ext>
            </p:extLst>
          </p:nvPr>
        </p:nvGraphicFramePr>
        <p:xfrm>
          <a:off x="1474684" y="6369026"/>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73257128"/>
                  </a:ext>
                </a:extLst>
              </a:tr>
            </a:tbl>
          </a:graphicData>
        </a:graphic>
      </p:graphicFrame>
      <p:graphicFrame>
        <p:nvGraphicFramePr>
          <p:cNvPr id="12" name="chart_his_q41_4">
            <a:extLst>
              <a:ext uri="{FF2B5EF4-FFF2-40B4-BE49-F238E27FC236}">
                <a16:creationId xmlns:a16="http://schemas.microsoft.com/office/drawing/2014/main" id="{A831F85C-CF07-40D4-AA6C-95B111649B1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80817815"/>
              </p:ext>
            </p:extLst>
          </p:nvPr>
        </p:nvGraphicFramePr>
        <p:xfrm>
          <a:off x="357950" y="5397517"/>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1" name="object 8">
            <a:extLst>
              <a:ext uri="{FF2B5EF4-FFF2-40B4-BE49-F238E27FC236}">
                <a16:creationId xmlns:a16="http://schemas.microsoft.com/office/drawing/2014/main" id="{DB7A79B9-351C-82E3-A8CA-E1257790F688}"/>
              </a:ext>
              <a:ext uri="{C183D7F6-B498-43B3-948B-1728B52AA6E4}">
                <adec:decorative xmlns:adec="http://schemas.microsoft.com/office/drawing/2017/decorative" val="1"/>
              </a:ext>
            </a:extLst>
          </p:cNvPr>
          <p:cNvSpPr/>
          <p:nvPr/>
        </p:nvSpPr>
        <p:spPr>
          <a:xfrm>
            <a:off x="439516" y="5140642"/>
            <a:ext cx="6696000" cy="151083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41_3">
            <a:extLst>
              <a:ext uri="{FF2B5EF4-FFF2-40B4-BE49-F238E27FC236}">
                <a16:creationId xmlns:a16="http://schemas.microsoft.com/office/drawing/2014/main" id="{4BF7F017-A40E-789F-FD3D-F8A5ABFE7DE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460974744"/>
              </p:ext>
            </p:extLst>
          </p:nvPr>
        </p:nvGraphicFramePr>
        <p:xfrm>
          <a:off x="1474684" y="4708088"/>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43786038"/>
                  </a:ext>
                </a:extLst>
              </a:tr>
            </a:tbl>
          </a:graphicData>
        </a:graphic>
      </p:graphicFrame>
      <p:graphicFrame>
        <p:nvGraphicFramePr>
          <p:cNvPr id="7" name="chart_his_q41_3">
            <a:extLst>
              <a:ext uri="{FF2B5EF4-FFF2-40B4-BE49-F238E27FC236}">
                <a16:creationId xmlns:a16="http://schemas.microsoft.com/office/drawing/2014/main" id="{C662C40D-D263-A27C-160E-B7CAD3FEF98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71938656"/>
              </p:ext>
            </p:extLst>
          </p:nvPr>
        </p:nvGraphicFramePr>
        <p:xfrm>
          <a:off x="360512" y="3739678"/>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8" name="object 7">
            <a:extLst>
              <a:ext uri="{FF2B5EF4-FFF2-40B4-BE49-F238E27FC236}">
                <a16:creationId xmlns:a16="http://schemas.microsoft.com/office/drawing/2014/main" id="{307DC5BF-E1F6-CAE1-E5B8-E203E72C8AAF}"/>
              </a:ext>
              <a:ext uri="{C183D7F6-B498-43B3-948B-1728B52AA6E4}">
                <adec:decorative xmlns:adec="http://schemas.microsoft.com/office/drawing/2017/decorative" val="1"/>
              </a:ext>
            </a:extLst>
          </p:cNvPr>
          <p:cNvSpPr/>
          <p:nvPr/>
        </p:nvSpPr>
        <p:spPr>
          <a:xfrm>
            <a:off x="431670" y="3502022"/>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4" name="his_years_q41_2">
            <a:extLst>
              <a:ext uri="{FF2B5EF4-FFF2-40B4-BE49-F238E27FC236}">
                <a16:creationId xmlns:a16="http://schemas.microsoft.com/office/drawing/2014/main" id="{8ACD926F-E6C6-2048-67D1-E309BE750671}"/>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732497989"/>
              </p:ext>
            </p:extLst>
          </p:nvPr>
        </p:nvGraphicFramePr>
        <p:xfrm>
          <a:off x="1474684" y="30607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54926889"/>
                  </a:ext>
                </a:extLst>
              </a:tr>
            </a:tbl>
          </a:graphicData>
        </a:graphic>
      </p:graphicFrame>
      <p:graphicFrame>
        <p:nvGraphicFramePr>
          <p:cNvPr id="10" name="chart_his_q41_2">
            <a:extLst>
              <a:ext uri="{FF2B5EF4-FFF2-40B4-BE49-F238E27FC236}">
                <a16:creationId xmlns:a16="http://schemas.microsoft.com/office/drawing/2014/main" id="{78EACEB0-6C0D-62B7-D6FF-02484CBA81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03670766"/>
              </p:ext>
            </p:extLst>
          </p:nvPr>
        </p:nvGraphicFramePr>
        <p:xfrm>
          <a:off x="360681" y="2086261"/>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6">
            <a:extLst>
              <a:ext uri="{FF2B5EF4-FFF2-40B4-BE49-F238E27FC236}">
                <a16:creationId xmlns:a16="http://schemas.microsoft.com/office/drawing/2014/main" id="{F89FEB70-1135-8B50-7EE1-4E3F5018AA87}"/>
              </a:ext>
              <a:ext uri="{C183D7F6-B498-43B3-948B-1728B52AA6E4}">
                <adec:decorative xmlns:adec="http://schemas.microsoft.com/office/drawing/2017/decorative" val="1"/>
              </a:ext>
            </a:extLst>
          </p:cNvPr>
          <p:cNvSpPr/>
          <p:nvPr/>
        </p:nvSpPr>
        <p:spPr>
          <a:xfrm>
            <a:off x="437685" y="1858208"/>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2" name="txt_org_name">
            <a:extLst>
              <a:ext uri="{FF2B5EF4-FFF2-40B4-BE49-F238E27FC236}">
                <a16:creationId xmlns:a16="http://schemas.microsoft.com/office/drawing/2014/main" id="{FB385F72-C23F-3823-37EE-D814FFA7B93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3" name="txt_survey">
            <a:extLst>
              <a:ext uri="{FF2B5EF4-FFF2-40B4-BE49-F238E27FC236}">
                <a16:creationId xmlns:a16="http://schemas.microsoft.com/office/drawing/2014/main" id="{AB5CDDF9-FA7D-26D4-67F7-D653AC9BE741}"/>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4" name="Group 23">
            <a:extLst>
              <a:ext uri="{FF2B5EF4-FFF2-40B4-BE49-F238E27FC236}">
                <a16:creationId xmlns:a16="http://schemas.microsoft.com/office/drawing/2014/main" id="{7683B033-F789-0B7A-AC6E-72AD1B39BA27}"/>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6" name="object 4">
              <a:hlinkClick r:id="rId7" action="ppaction://hlinksldjump"/>
              <a:extLst>
                <a:ext uri="{FF2B5EF4-FFF2-40B4-BE49-F238E27FC236}">
                  <a16:creationId xmlns:a16="http://schemas.microsoft.com/office/drawing/2014/main" id="{86932A29-2AA7-0E91-8B55-18AE2D0A6728}"/>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8" name="object 3">
              <a:hlinkClick r:id="rId7" action="ppaction://hlinksldjump"/>
              <a:extLst>
                <a:ext uri="{FF2B5EF4-FFF2-40B4-BE49-F238E27FC236}">
                  <a16:creationId xmlns:a16="http://schemas.microsoft.com/office/drawing/2014/main" id="{37399CF6-3B26-8D1F-19C8-E81970313012}"/>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21" name="Group 1">
            <a:extLst>
              <a:ext uri="{FF2B5EF4-FFF2-40B4-BE49-F238E27FC236}">
                <a16:creationId xmlns:a16="http://schemas.microsoft.com/office/drawing/2014/main" id="{01C2CF5B-E31B-25C1-1BE5-F43B41CD5F9E}"/>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25" name="object 5">
              <a:extLst>
                <a:ext uri="{FF2B5EF4-FFF2-40B4-BE49-F238E27FC236}">
                  <a16:creationId xmlns:a16="http://schemas.microsoft.com/office/drawing/2014/main" id="{C32BCEAB-83C6-10EC-6B04-CF7BF8685E60}"/>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30" name="object 4">
              <a:extLst>
                <a:ext uri="{FF2B5EF4-FFF2-40B4-BE49-F238E27FC236}">
                  <a16:creationId xmlns:a16="http://schemas.microsoft.com/office/drawing/2014/main" id="{D9C2AD5F-F8AF-FE8C-A1F8-546A15277C5B}"/>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2" name="object 3">
              <a:extLst>
                <a:ext uri="{FF2B5EF4-FFF2-40B4-BE49-F238E27FC236}">
                  <a16:creationId xmlns:a16="http://schemas.microsoft.com/office/drawing/2014/main" id="{B444B43C-1D23-C4A9-2169-6678FA7ABF41}"/>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3" name="object 2">
              <a:extLst>
                <a:ext uri="{FF2B5EF4-FFF2-40B4-BE49-F238E27FC236}">
                  <a16:creationId xmlns:a16="http://schemas.microsoft.com/office/drawing/2014/main" id="{DA243D01-4C9B-4EF8-F25C-40E0559E5394}"/>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5" name="TextBox 34">
            <a:extLst>
              <a:ext uri="{FF2B5EF4-FFF2-40B4-BE49-F238E27FC236}">
                <a16:creationId xmlns:a16="http://schemas.microsoft.com/office/drawing/2014/main" id="{C15739B9-8365-8700-69DB-3484254C2445}"/>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414685500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F7A39E-C41F-30AB-41B9-0E0F2B5016A3}"/>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472F24B5-5F9D-1724-DEC4-230B5BAC95B5}"/>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64</a:t>
            </a:fld>
            <a:endParaRPr lang="en-GB" spc="-25" noProof="0" dirty="0"/>
          </a:p>
        </p:txBody>
      </p:sp>
      <p:sp>
        <p:nvSpPr>
          <p:cNvPr id="20" name="object 1">
            <a:extLst>
              <a:ext uri="{FF2B5EF4-FFF2-40B4-BE49-F238E27FC236}">
                <a16:creationId xmlns:a16="http://schemas.microsoft.com/office/drawing/2014/main" id="{79A52CCD-0DD5-59FC-6CB0-CB31AABB0960}"/>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(9)</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27" name="text_q42_2">
            <a:extLst>
              <a:ext uri="{FF2B5EF4-FFF2-40B4-BE49-F238E27FC236}">
                <a16:creationId xmlns:a16="http://schemas.microsoft.com/office/drawing/2014/main" id="{A0267042-791A-C228-D151-6C7FDB377D85}"/>
              </a:ext>
            </a:extLst>
          </p:cNvPr>
          <p:cNvSpPr txBox="1"/>
          <p:nvPr/>
        </p:nvSpPr>
        <p:spPr>
          <a:xfrm>
            <a:off x="479302" y="1794544"/>
            <a:ext cx="6595390" cy="218008"/>
          </a:xfrm>
          <a:prstGeom prst="rect">
            <a:avLst/>
          </a:prstGeom>
        </p:spPr>
        <p:txBody>
          <a:bodyPr vert="horz" wrap="square" lIns="0" tIns="86360" rIns="0" bIns="0" rtlCol="0" anchor="ctr">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Q42_2.</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understandable</a:t>
            </a:r>
            <a:r>
              <a:rPr lang="en-GB" sz="850" spc="-2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response</a:t>
            </a:r>
            <a:r>
              <a:rPr lang="en-GB" sz="850" spc="-3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chemotherapy</a:t>
            </a:r>
            <a:endParaRPr lang="en-GB" sz="850" noProof="0" dirty="0">
              <a:latin typeface="Arial"/>
              <a:cs typeface="Arial"/>
            </a:endParaRPr>
          </a:p>
        </p:txBody>
      </p:sp>
      <p:sp>
        <p:nvSpPr>
          <p:cNvPr id="39" name="text_q42_3">
            <a:extLst>
              <a:ext uri="{FF2B5EF4-FFF2-40B4-BE49-F238E27FC236}">
                <a16:creationId xmlns:a16="http://schemas.microsoft.com/office/drawing/2014/main" id="{0488F3C3-13EC-E86D-DDB8-9BE54E5E3A1F}"/>
              </a:ext>
            </a:extLst>
          </p:cNvPr>
          <p:cNvSpPr txBox="1"/>
          <p:nvPr/>
        </p:nvSpPr>
        <p:spPr>
          <a:xfrm>
            <a:off x="486381" y="3456601"/>
            <a:ext cx="6477872"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Q42_3.</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understandable</a:t>
            </a:r>
            <a:r>
              <a:rPr lang="en-GB" sz="850" spc="-2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response</a:t>
            </a:r>
            <a:r>
              <a:rPr lang="en-GB" sz="850" spc="-3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radiotherapy</a:t>
            </a:r>
            <a:endParaRPr lang="en-GB" sz="850" noProof="0" dirty="0">
              <a:latin typeface="Arial"/>
              <a:cs typeface="Arial"/>
            </a:endParaRPr>
          </a:p>
        </p:txBody>
      </p:sp>
      <p:sp>
        <p:nvSpPr>
          <p:cNvPr id="59" name="text_q42_4">
            <a:extLst>
              <a:ext uri="{FF2B5EF4-FFF2-40B4-BE49-F238E27FC236}">
                <a16:creationId xmlns:a16="http://schemas.microsoft.com/office/drawing/2014/main" id="{3B1A9D44-8610-0D1F-674B-DE4DF3141707}"/>
              </a:ext>
            </a:extLst>
          </p:cNvPr>
          <p:cNvSpPr txBox="1"/>
          <p:nvPr/>
        </p:nvSpPr>
        <p:spPr>
          <a:xfrm>
            <a:off x="504494" y="5091295"/>
            <a:ext cx="6617645" cy="218008"/>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Q42_4.</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understandable</a:t>
            </a:r>
            <a:r>
              <a:rPr lang="en-GB" sz="850" spc="-30"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their</a:t>
            </a:r>
            <a:r>
              <a:rPr lang="en-GB" sz="850" spc="-25" noProof="0" dirty="0">
                <a:latin typeface="Arial"/>
                <a:cs typeface="Arial"/>
              </a:rPr>
              <a:t> </a:t>
            </a:r>
            <a:r>
              <a:rPr lang="en-GB" sz="850" noProof="0" dirty="0">
                <a:latin typeface="Arial"/>
                <a:cs typeface="Arial"/>
              </a:rPr>
              <a:t>response</a:t>
            </a:r>
            <a:r>
              <a:rPr lang="en-GB" sz="850" spc="-30" noProof="0" dirty="0">
                <a:latin typeface="Arial"/>
                <a:cs typeface="Arial"/>
              </a:rPr>
              <a:t> </a:t>
            </a:r>
            <a:r>
              <a:rPr lang="en-GB" sz="850" noProof="0" dirty="0">
                <a:latin typeface="Arial"/>
                <a:cs typeface="Arial"/>
              </a:rPr>
              <a:t>to</a:t>
            </a:r>
            <a:r>
              <a:rPr lang="en-GB" sz="850" spc="-30" noProof="0" dirty="0">
                <a:latin typeface="Arial"/>
                <a:cs typeface="Arial"/>
              </a:rPr>
              <a:t> </a:t>
            </a:r>
            <a:r>
              <a:rPr lang="en-GB" sz="850" noProof="0" dirty="0">
                <a:latin typeface="Arial"/>
                <a:cs typeface="Arial"/>
              </a:rPr>
              <a:t>hormone</a:t>
            </a:r>
            <a:r>
              <a:rPr lang="en-GB" sz="850" spc="-30" noProof="0" dirty="0">
                <a:latin typeface="Arial"/>
                <a:cs typeface="Arial"/>
              </a:rPr>
              <a:t> </a:t>
            </a:r>
            <a:r>
              <a:rPr lang="en-GB" sz="850" spc="-10" noProof="0" dirty="0">
                <a:latin typeface="Arial"/>
                <a:cs typeface="Arial"/>
              </a:rPr>
              <a:t>therapy</a:t>
            </a:r>
            <a:endParaRPr lang="en-GB" sz="850" noProof="0" dirty="0">
              <a:latin typeface="Arial"/>
              <a:cs typeface="Arial"/>
            </a:endParaRPr>
          </a:p>
        </p:txBody>
      </p:sp>
      <p:sp>
        <p:nvSpPr>
          <p:cNvPr id="100" name="text_q42_5">
            <a:extLst>
              <a:ext uri="{FF2B5EF4-FFF2-40B4-BE49-F238E27FC236}">
                <a16:creationId xmlns:a16="http://schemas.microsoft.com/office/drawing/2014/main" id="{35F285EA-82D6-2FB3-42E5-4E38D8AE35DD}"/>
              </a:ext>
            </a:extLst>
          </p:cNvPr>
          <p:cNvSpPr txBox="1"/>
          <p:nvPr/>
        </p:nvSpPr>
        <p:spPr>
          <a:xfrm>
            <a:off x="504494" y="6746813"/>
            <a:ext cx="663709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Q42_5.</a:t>
            </a:r>
            <a:r>
              <a:rPr lang="en-GB" sz="850" spc="-30" noProof="0" dirty="0">
                <a:latin typeface="Arial"/>
                <a:cs typeface="Arial"/>
              </a:rPr>
              <a:t> </a:t>
            </a:r>
            <a:r>
              <a:rPr lang="en-GB" sz="850" noProof="0" dirty="0">
                <a:latin typeface="Arial"/>
                <a:cs typeface="Arial"/>
              </a:rPr>
              <a:t>Patient</a:t>
            </a:r>
            <a:r>
              <a:rPr lang="en-GB" sz="850" spc="-30" noProof="0" dirty="0">
                <a:latin typeface="Arial"/>
                <a:cs typeface="Arial"/>
              </a:rPr>
              <a:t> </a:t>
            </a:r>
            <a:r>
              <a:rPr lang="en-GB" sz="850" noProof="0" dirty="0">
                <a:latin typeface="Arial"/>
                <a:cs typeface="Arial"/>
              </a:rPr>
              <a:t>completely</a:t>
            </a:r>
            <a:r>
              <a:rPr lang="en-GB" sz="850" spc="-30" noProof="0" dirty="0">
                <a:latin typeface="Arial"/>
                <a:cs typeface="Arial"/>
              </a:rPr>
              <a:t> </a:t>
            </a:r>
            <a:r>
              <a:rPr lang="en-GB" sz="850" noProof="0" dirty="0">
                <a:latin typeface="Arial"/>
                <a:cs typeface="Arial"/>
              </a:rPr>
              <a:t>had</a:t>
            </a:r>
            <a:r>
              <a:rPr lang="en-GB" sz="850" spc="-30" noProof="0" dirty="0">
                <a:latin typeface="Arial"/>
                <a:cs typeface="Arial"/>
              </a:rPr>
              <a:t> </a:t>
            </a:r>
            <a:r>
              <a:rPr lang="en-GB" sz="850" noProof="0" dirty="0">
                <a:latin typeface="Arial"/>
                <a:cs typeface="Arial"/>
              </a:rPr>
              <a:t>enough</a:t>
            </a:r>
            <a:r>
              <a:rPr lang="en-GB" sz="850" spc="-30" noProof="0" dirty="0">
                <a:latin typeface="Arial"/>
                <a:cs typeface="Arial"/>
              </a:rPr>
              <a:t> </a:t>
            </a:r>
            <a:r>
              <a:rPr lang="en-GB" sz="850" noProof="0" dirty="0">
                <a:latin typeface="Arial"/>
                <a:cs typeface="Arial"/>
              </a:rPr>
              <a:t>understandable</a:t>
            </a:r>
            <a:r>
              <a:rPr lang="en-GB" sz="850" spc="-25" noProof="0" dirty="0">
                <a:latin typeface="Arial"/>
                <a:cs typeface="Arial"/>
              </a:rPr>
              <a:t> </a:t>
            </a:r>
            <a:r>
              <a:rPr lang="en-GB" sz="850" noProof="0" dirty="0">
                <a:latin typeface="Arial"/>
                <a:cs typeface="Arial"/>
              </a:rPr>
              <a:t>information</a:t>
            </a:r>
            <a:r>
              <a:rPr lang="en-GB" sz="850" spc="-30" noProof="0" dirty="0">
                <a:latin typeface="Arial"/>
                <a:cs typeface="Arial"/>
              </a:rPr>
              <a:t> </a:t>
            </a:r>
            <a:r>
              <a:rPr lang="en-GB" sz="850" noProof="0" dirty="0">
                <a:latin typeface="Arial"/>
                <a:cs typeface="Arial"/>
              </a:rPr>
              <a:t>about</a:t>
            </a:r>
            <a:r>
              <a:rPr lang="en-GB" sz="850" spc="-30" noProof="0" dirty="0">
                <a:latin typeface="Arial"/>
                <a:cs typeface="Arial"/>
              </a:rPr>
              <a:t> </a:t>
            </a:r>
            <a:r>
              <a:rPr lang="en-GB" sz="850" noProof="0" dirty="0">
                <a:latin typeface="Arial"/>
                <a:cs typeface="Arial"/>
              </a:rPr>
              <a:t>their</a:t>
            </a:r>
            <a:r>
              <a:rPr lang="en-GB" sz="850" spc="-30" noProof="0" dirty="0">
                <a:latin typeface="Arial"/>
                <a:cs typeface="Arial"/>
              </a:rPr>
              <a:t> </a:t>
            </a:r>
            <a:r>
              <a:rPr lang="en-GB" sz="850" noProof="0" dirty="0">
                <a:latin typeface="Arial"/>
                <a:cs typeface="Arial"/>
              </a:rPr>
              <a:t>response</a:t>
            </a:r>
            <a:r>
              <a:rPr lang="en-GB" sz="850" spc="-30" noProof="0" dirty="0">
                <a:latin typeface="Arial"/>
                <a:cs typeface="Arial"/>
              </a:rPr>
              <a:t> </a:t>
            </a:r>
            <a:r>
              <a:rPr lang="en-GB" sz="850" noProof="0" dirty="0">
                <a:latin typeface="Arial"/>
                <a:cs typeface="Arial"/>
              </a:rPr>
              <a:t>to</a:t>
            </a:r>
            <a:r>
              <a:rPr lang="en-GB" sz="850" spc="-25" noProof="0" dirty="0">
                <a:latin typeface="Arial"/>
                <a:cs typeface="Arial"/>
              </a:rPr>
              <a:t> </a:t>
            </a:r>
            <a:r>
              <a:rPr lang="en-GB" sz="850" spc="-10" noProof="0" dirty="0">
                <a:latin typeface="Arial"/>
                <a:cs typeface="Arial"/>
              </a:rPr>
              <a:t>immunotherapy</a:t>
            </a:r>
            <a:endParaRPr lang="en-GB" sz="850" noProof="0" dirty="0">
              <a:latin typeface="Arial"/>
              <a:cs typeface="Arial"/>
            </a:endParaRPr>
          </a:p>
        </p:txBody>
      </p:sp>
      <p:sp>
        <p:nvSpPr>
          <p:cNvPr id="111" name="text_q43">
            <a:extLst>
              <a:ext uri="{FF2B5EF4-FFF2-40B4-BE49-F238E27FC236}">
                <a16:creationId xmlns:a16="http://schemas.microsoft.com/office/drawing/2014/main" id="{253F4DD4-4B6F-6079-37AD-1F4C4FC037F6}"/>
              </a:ext>
            </a:extLst>
          </p:cNvPr>
          <p:cNvSpPr txBox="1"/>
          <p:nvPr/>
        </p:nvSpPr>
        <p:spPr>
          <a:xfrm>
            <a:off x="499193" y="8426183"/>
            <a:ext cx="5229773" cy="218008"/>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Q43.</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felt</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length</a:t>
            </a:r>
            <a:r>
              <a:rPr lang="en-GB" sz="850" spc="-15"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waiting</a:t>
            </a:r>
            <a:r>
              <a:rPr lang="en-GB" sz="850" spc="-20" noProof="0" dirty="0">
                <a:latin typeface="Arial"/>
                <a:cs typeface="Arial"/>
              </a:rPr>
              <a:t> </a:t>
            </a:r>
            <a:r>
              <a:rPr lang="en-GB" sz="850" noProof="0" dirty="0">
                <a:latin typeface="Arial"/>
                <a:cs typeface="Arial"/>
              </a:rPr>
              <a:t>time</a:t>
            </a:r>
            <a:r>
              <a:rPr lang="en-GB" sz="850" spc="-15" noProof="0" dirty="0">
                <a:latin typeface="Arial"/>
                <a:cs typeface="Arial"/>
              </a:rPr>
              <a:t> </a:t>
            </a:r>
            <a:r>
              <a:rPr lang="en-GB" sz="850" noProof="0" dirty="0">
                <a:latin typeface="Arial"/>
                <a:cs typeface="Arial"/>
              </a:rPr>
              <a:t>at</a:t>
            </a:r>
            <a:r>
              <a:rPr lang="en-GB" sz="850" spc="-15" noProof="0" dirty="0">
                <a:latin typeface="Arial"/>
                <a:cs typeface="Arial"/>
              </a:rPr>
              <a:t> </a:t>
            </a:r>
            <a:r>
              <a:rPr lang="en-GB" sz="850" noProof="0" dirty="0">
                <a:latin typeface="Arial"/>
                <a:cs typeface="Arial"/>
              </a:rPr>
              <a:t>clinic</a:t>
            </a:r>
            <a:r>
              <a:rPr lang="en-GB" sz="850" spc="-20" noProof="0" dirty="0">
                <a:latin typeface="Arial"/>
                <a:cs typeface="Arial"/>
              </a:rPr>
              <a:t> </a:t>
            </a:r>
            <a:r>
              <a:rPr lang="en-GB" sz="850" noProof="0" dirty="0">
                <a:latin typeface="Arial"/>
                <a:cs typeface="Arial"/>
              </a:rPr>
              <a:t>and</a:t>
            </a:r>
            <a:r>
              <a:rPr lang="en-GB" sz="850" spc="-15" noProof="0" dirty="0">
                <a:latin typeface="Arial"/>
                <a:cs typeface="Arial"/>
              </a:rPr>
              <a:t> </a:t>
            </a:r>
            <a:r>
              <a:rPr lang="en-GB" sz="850" noProof="0" dirty="0">
                <a:latin typeface="Arial"/>
                <a:cs typeface="Arial"/>
              </a:rPr>
              <a:t>day</a:t>
            </a:r>
            <a:r>
              <a:rPr lang="en-GB" sz="850" spc="-15" noProof="0" dirty="0">
                <a:latin typeface="Arial"/>
                <a:cs typeface="Arial"/>
              </a:rPr>
              <a:t> </a:t>
            </a:r>
            <a:r>
              <a:rPr lang="en-GB" sz="850" noProof="0" dirty="0">
                <a:latin typeface="Arial"/>
                <a:cs typeface="Arial"/>
              </a:rPr>
              <a:t>unit</a:t>
            </a:r>
            <a:r>
              <a:rPr lang="en-GB" sz="850" spc="-20" noProof="0" dirty="0">
                <a:latin typeface="Arial"/>
                <a:cs typeface="Arial"/>
              </a:rPr>
              <a:t> </a:t>
            </a:r>
            <a:r>
              <a:rPr lang="en-GB" sz="850" noProof="0" dirty="0">
                <a:latin typeface="Arial"/>
                <a:cs typeface="Arial"/>
              </a:rPr>
              <a:t>for</a:t>
            </a:r>
            <a:r>
              <a:rPr lang="en-GB" sz="850" spc="-15" noProof="0" dirty="0">
                <a:latin typeface="Arial"/>
                <a:cs typeface="Arial"/>
              </a:rPr>
              <a:t> </a:t>
            </a:r>
            <a:r>
              <a:rPr lang="en-GB" sz="850" noProof="0" dirty="0">
                <a:latin typeface="Arial"/>
                <a:cs typeface="Arial"/>
              </a:rPr>
              <a:t>cancer</a:t>
            </a:r>
            <a:r>
              <a:rPr lang="en-GB" sz="850" spc="-15"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was</a:t>
            </a:r>
            <a:r>
              <a:rPr lang="en-GB" sz="850" spc="-15" noProof="0" dirty="0">
                <a:latin typeface="Arial"/>
                <a:cs typeface="Arial"/>
              </a:rPr>
              <a:t> </a:t>
            </a:r>
            <a:r>
              <a:rPr lang="en-GB" sz="850" noProof="0" dirty="0">
                <a:latin typeface="Arial"/>
                <a:cs typeface="Arial"/>
              </a:rPr>
              <a:t>about</a:t>
            </a:r>
            <a:r>
              <a:rPr lang="en-GB" sz="850" spc="-15" noProof="0" dirty="0">
                <a:latin typeface="Arial"/>
                <a:cs typeface="Arial"/>
              </a:rPr>
              <a:t> </a:t>
            </a:r>
            <a:r>
              <a:rPr lang="en-GB" sz="850" spc="-10" noProof="0" dirty="0">
                <a:latin typeface="Arial"/>
                <a:cs typeface="Arial"/>
              </a:rPr>
              <a:t>right</a:t>
            </a:r>
            <a:endParaRPr lang="en-GB" sz="850" noProof="0" dirty="0">
              <a:latin typeface="Arial"/>
              <a:cs typeface="Arial"/>
            </a:endParaRPr>
          </a:p>
        </p:txBody>
      </p:sp>
      <p:graphicFrame>
        <p:nvGraphicFramePr>
          <p:cNvPr id="29" name="his_years_q43">
            <a:extLst>
              <a:ext uri="{FF2B5EF4-FFF2-40B4-BE49-F238E27FC236}">
                <a16:creationId xmlns:a16="http://schemas.microsoft.com/office/drawing/2014/main" id="{9FB678C1-A754-758E-AC22-38AC32BC32F6}"/>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241857343"/>
              </p:ext>
            </p:extLst>
          </p:nvPr>
        </p:nvGraphicFramePr>
        <p:xfrm>
          <a:off x="1474570" y="96901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2021567"/>
                  </a:ext>
                </a:extLst>
              </a:tr>
            </a:tbl>
          </a:graphicData>
        </a:graphic>
      </p:graphicFrame>
      <p:graphicFrame>
        <p:nvGraphicFramePr>
          <p:cNvPr id="16" name="chart_his_q43">
            <a:extLst>
              <a:ext uri="{FF2B5EF4-FFF2-40B4-BE49-F238E27FC236}">
                <a16:creationId xmlns:a16="http://schemas.microsoft.com/office/drawing/2014/main" id="{E364FA75-BA88-E9D7-FF19-ED8268378C6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67610032"/>
              </p:ext>
            </p:extLst>
          </p:nvPr>
        </p:nvGraphicFramePr>
        <p:xfrm>
          <a:off x="357836" y="8727236"/>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14" name="object 10">
            <a:extLst>
              <a:ext uri="{FF2B5EF4-FFF2-40B4-BE49-F238E27FC236}">
                <a16:creationId xmlns:a16="http://schemas.microsoft.com/office/drawing/2014/main" id="{D7144DF3-F61F-B817-B91E-A84659A3351C}"/>
              </a:ext>
              <a:ext uri="{C183D7F6-B498-43B3-948B-1728B52AA6E4}">
                <adec:decorative xmlns:adec="http://schemas.microsoft.com/office/drawing/2017/decorative" val="1"/>
              </a:ext>
            </a:extLst>
          </p:cNvPr>
          <p:cNvSpPr/>
          <p:nvPr/>
        </p:nvSpPr>
        <p:spPr>
          <a:xfrm>
            <a:off x="437223" y="8486713"/>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 name="his_years_q42_5">
            <a:extLst>
              <a:ext uri="{FF2B5EF4-FFF2-40B4-BE49-F238E27FC236}">
                <a16:creationId xmlns:a16="http://schemas.microsoft.com/office/drawing/2014/main" id="{B7820DF8-E13C-DB75-A532-46CF73947FBF}"/>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448500189"/>
              </p:ext>
            </p:extLst>
          </p:nvPr>
        </p:nvGraphicFramePr>
        <p:xfrm>
          <a:off x="1474570" y="80137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0776226"/>
                  </a:ext>
                </a:extLst>
              </a:tr>
            </a:tbl>
          </a:graphicData>
        </a:graphic>
      </p:graphicFrame>
      <p:graphicFrame>
        <p:nvGraphicFramePr>
          <p:cNvPr id="17" name="chart_his_q42_5">
            <a:extLst>
              <a:ext uri="{FF2B5EF4-FFF2-40B4-BE49-F238E27FC236}">
                <a16:creationId xmlns:a16="http://schemas.microsoft.com/office/drawing/2014/main" id="{C0567316-D0E8-3983-7B6F-A49BF160BBD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63527516"/>
              </p:ext>
            </p:extLst>
          </p:nvPr>
        </p:nvGraphicFramePr>
        <p:xfrm>
          <a:off x="357835" y="7045422"/>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13" name="object 9">
            <a:extLst>
              <a:ext uri="{FF2B5EF4-FFF2-40B4-BE49-F238E27FC236}">
                <a16:creationId xmlns:a16="http://schemas.microsoft.com/office/drawing/2014/main" id="{ADF2FB1E-4113-1543-8AE9-E6D2A5220D9F}"/>
              </a:ext>
              <a:ext uri="{C183D7F6-B498-43B3-948B-1728B52AA6E4}">
                <adec:decorative xmlns:adec="http://schemas.microsoft.com/office/drawing/2017/decorative" val="1"/>
              </a:ext>
            </a:extLst>
          </p:cNvPr>
          <p:cNvSpPr/>
          <p:nvPr/>
        </p:nvSpPr>
        <p:spPr>
          <a:xfrm>
            <a:off x="437895" y="681242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26" name="his_years_q42_4">
            <a:extLst>
              <a:ext uri="{FF2B5EF4-FFF2-40B4-BE49-F238E27FC236}">
                <a16:creationId xmlns:a16="http://schemas.microsoft.com/office/drawing/2014/main" id="{45C72909-FA56-58BE-BEDB-ED2DF6C7AEF1}"/>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575207685"/>
              </p:ext>
            </p:extLst>
          </p:nvPr>
        </p:nvGraphicFramePr>
        <p:xfrm>
          <a:off x="1474570" y="6355633"/>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0776226"/>
                  </a:ext>
                </a:extLst>
              </a:tr>
            </a:tbl>
          </a:graphicData>
        </a:graphic>
      </p:graphicFrame>
      <p:graphicFrame>
        <p:nvGraphicFramePr>
          <p:cNvPr id="12" name="chart_his_q42_4">
            <a:extLst>
              <a:ext uri="{FF2B5EF4-FFF2-40B4-BE49-F238E27FC236}">
                <a16:creationId xmlns:a16="http://schemas.microsoft.com/office/drawing/2014/main" id="{4B1B65ED-7E87-1B30-55A5-FA2AC97228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24532887"/>
              </p:ext>
            </p:extLst>
          </p:nvPr>
        </p:nvGraphicFramePr>
        <p:xfrm>
          <a:off x="357836" y="5385583"/>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1" name="object 8">
            <a:extLst>
              <a:ext uri="{FF2B5EF4-FFF2-40B4-BE49-F238E27FC236}">
                <a16:creationId xmlns:a16="http://schemas.microsoft.com/office/drawing/2014/main" id="{0F42F8FC-27FB-770F-1EAE-54B8BBB013A3}"/>
              </a:ext>
              <a:ext uri="{C183D7F6-B498-43B3-948B-1728B52AA6E4}">
                <adec:decorative xmlns:adec="http://schemas.microsoft.com/office/drawing/2017/decorative" val="1"/>
              </a:ext>
            </a:extLst>
          </p:cNvPr>
          <p:cNvSpPr/>
          <p:nvPr/>
        </p:nvSpPr>
        <p:spPr>
          <a:xfrm>
            <a:off x="439402" y="514746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42_3">
            <a:extLst>
              <a:ext uri="{FF2B5EF4-FFF2-40B4-BE49-F238E27FC236}">
                <a16:creationId xmlns:a16="http://schemas.microsoft.com/office/drawing/2014/main" id="{5953AA8B-54AC-FAD3-2C06-B5BC9577DBA4}"/>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761005380"/>
              </p:ext>
            </p:extLst>
          </p:nvPr>
        </p:nvGraphicFramePr>
        <p:xfrm>
          <a:off x="1474570" y="4709282"/>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5965629"/>
                  </a:ext>
                </a:extLst>
              </a:tr>
            </a:tbl>
          </a:graphicData>
        </a:graphic>
      </p:graphicFrame>
      <p:graphicFrame>
        <p:nvGraphicFramePr>
          <p:cNvPr id="7" name="chart_his_q42_3">
            <a:extLst>
              <a:ext uri="{FF2B5EF4-FFF2-40B4-BE49-F238E27FC236}">
                <a16:creationId xmlns:a16="http://schemas.microsoft.com/office/drawing/2014/main" id="{39B86D6B-9901-E229-782E-47256012BE9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27734024"/>
              </p:ext>
            </p:extLst>
          </p:nvPr>
        </p:nvGraphicFramePr>
        <p:xfrm>
          <a:off x="360398" y="3746500"/>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8" name="object 7">
            <a:extLst>
              <a:ext uri="{FF2B5EF4-FFF2-40B4-BE49-F238E27FC236}">
                <a16:creationId xmlns:a16="http://schemas.microsoft.com/office/drawing/2014/main" id="{DE2DFCB8-44AC-0CC6-A701-395797F48E5E}"/>
              </a:ext>
              <a:ext uri="{C183D7F6-B498-43B3-948B-1728B52AA6E4}">
                <adec:decorative xmlns:adec="http://schemas.microsoft.com/office/drawing/2017/decorative" val="1"/>
              </a:ext>
            </a:extLst>
          </p:cNvPr>
          <p:cNvSpPr/>
          <p:nvPr/>
        </p:nvSpPr>
        <p:spPr>
          <a:xfrm>
            <a:off x="431556" y="350884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4" name="his_years_q42_2">
            <a:extLst>
              <a:ext uri="{FF2B5EF4-FFF2-40B4-BE49-F238E27FC236}">
                <a16:creationId xmlns:a16="http://schemas.microsoft.com/office/drawing/2014/main" id="{2335A1C2-2D55-6789-9589-B30096CC0A03}"/>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920561196"/>
              </p:ext>
            </p:extLst>
          </p:nvPr>
        </p:nvGraphicFramePr>
        <p:xfrm>
          <a:off x="1474570" y="3064661"/>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24484296"/>
                  </a:ext>
                </a:extLst>
              </a:tr>
            </a:tbl>
          </a:graphicData>
        </a:graphic>
      </p:graphicFrame>
      <p:graphicFrame>
        <p:nvGraphicFramePr>
          <p:cNvPr id="10" name="chart_his_q42_2">
            <a:extLst>
              <a:ext uri="{FF2B5EF4-FFF2-40B4-BE49-F238E27FC236}">
                <a16:creationId xmlns:a16="http://schemas.microsoft.com/office/drawing/2014/main" id="{A4B8B8E4-887E-DB5A-5FD7-DB985892E48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32106086"/>
              </p:ext>
            </p:extLst>
          </p:nvPr>
        </p:nvGraphicFramePr>
        <p:xfrm>
          <a:off x="360567" y="2093286"/>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6">
            <a:extLst>
              <a:ext uri="{FF2B5EF4-FFF2-40B4-BE49-F238E27FC236}">
                <a16:creationId xmlns:a16="http://schemas.microsoft.com/office/drawing/2014/main" id="{409D1F5D-1827-22A9-93C6-979C0D0BEF91}"/>
              </a:ext>
              <a:ext uri="{C183D7F6-B498-43B3-948B-1728B52AA6E4}">
                <adec:decorative xmlns:adec="http://schemas.microsoft.com/office/drawing/2017/decorative" val="1"/>
              </a:ext>
            </a:extLst>
          </p:cNvPr>
          <p:cNvSpPr/>
          <p:nvPr/>
        </p:nvSpPr>
        <p:spPr>
          <a:xfrm>
            <a:off x="437571" y="186503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2" name="txt_org_name">
            <a:extLst>
              <a:ext uri="{FF2B5EF4-FFF2-40B4-BE49-F238E27FC236}">
                <a16:creationId xmlns:a16="http://schemas.microsoft.com/office/drawing/2014/main" id="{E8B1BCFE-B9BE-58EF-7B22-FF9E36E5846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3" name="txt_survey">
            <a:extLst>
              <a:ext uri="{FF2B5EF4-FFF2-40B4-BE49-F238E27FC236}">
                <a16:creationId xmlns:a16="http://schemas.microsoft.com/office/drawing/2014/main" id="{1DE01F42-C2D6-9F58-F427-E1C39225D9AE}"/>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1" name="Group 20">
            <a:extLst>
              <a:ext uri="{FF2B5EF4-FFF2-40B4-BE49-F238E27FC236}">
                <a16:creationId xmlns:a16="http://schemas.microsoft.com/office/drawing/2014/main" id="{7FD8057C-714B-3B52-A851-427882E0A416}"/>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4" name="object 4">
              <a:hlinkClick r:id="rId7" action="ppaction://hlinksldjump"/>
              <a:extLst>
                <a:ext uri="{FF2B5EF4-FFF2-40B4-BE49-F238E27FC236}">
                  <a16:creationId xmlns:a16="http://schemas.microsoft.com/office/drawing/2014/main" id="{8633A1CE-2C50-428B-158B-946B9BFFCCD3}"/>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5" name="object 3">
              <a:hlinkClick r:id="rId7" action="ppaction://hlinksldjump"/>
              <a:extLst>
                <a:ext uri="{FF2B5EF4-FFF2-40B4-BE49-F238E27FC236}">
                  <a16:creationId xmlns:a16="http://schemas.microsoft.com/office/drawing/2014/main" id="{871812CD-6086-CD2D-5032-DF547D626A0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3" name="Group 1">
            <a:extLst>
              <a:ext uri="{FF2B5EF4-FFF2-40B4-BE49-F238E27FC236}">
                <a16:creationId xmlns:a16="http://schemas.microsoft.com/office/drawing/2014/main" id="{835C657F-5077-2064-C525-4DBBAF20D5FD}"/>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30" name="object 5">
              <a:extLst>
                <a:ext uri="{FF2B5EF4-FFF2-40B4-BE49-F238E27FC236}">
                  <a16:creationId xmlns:a16="http://schemas.microsoft.com/office/drawing/2014/main" id="{CD8D6876-4B29-95AD-F685-AAA615FF21FF}"/>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31" name="object 4">
              <a:extLst>
                <a:ext uri="{FF2B5EF4-FFF2-40B4-BE49-F238E27FC236}">
                  <a16:creationId xmlns:a16="http://schemas.microsoft.com/office/drawing/2014/main" id="{A72DDD3D-D902-6503-0847-090AD51596D0}"/>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2" name="object 3">
              <a:extLst>
                <a:ext uri="{FF2B5EF4-FFF2-40B4-BE49-F238E27FC236}">
                  <a16:creationId xmlns:a16="http://schemas.microsoft.com/office/drawing/2014/main" id="{60581015-54B1-7316-C6C2-01E5016DCB43}"/>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3" name="object 2">
              <a:extLst>
                <a:ext uri="{FF2B5EF4-FFF2-40B4-BE49-F238E27FC236}">
                  <a16:creationId xmlns:a16="http://schemas.microsoft.com/office/drawing/2014/main" id="{FCACB78A-B674-C968-60C7-9B89B8DDFC51}"/>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5" name="TextBox 34">
            <a:extLst>
              <a:ext uri="{FF2B5EF4-FFF2-40B4-BE49-F238E27FC236}">
                <a16:creationId xmlns:a16="http://schemas.microsoft.com/office/drawing/2014/main" id="{2541938B-D976-3AFE-DE68-D3FBAD328259}"/>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347193142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60BCE4-4E7E-E5CB-E687-D6EB14FFEA2B}"/>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C3FB5166-02F4-81FC-7ED5-0BC427A1AED0}"/>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65</a:t>
            </a:fld>
            <a:endParaRPr lang="en-GB" spc="-25" noProof="0" dirty="0"/>
          </a:p>
        </p:txBody>
      </p:sp>
      <p:sp>
        <p:nvSpPr>
          <p:cNvPr id="20" name="object 1">
            <a:extLst>
              <a:ext uri="{FF2B5EF4-FFF2-40B4-BE49-F238E27FC236}">
                <a16:creationId xmlns:a16="http://schemas.microsoft.com/office/drawing/2014/main" id="{88F1E82D-8011-B508-361E-4BC699513159}"/>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(10)</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23" name="object 6">
            <a:extLst>
              <a:ext uri="{FF2B5EF4-FFF2-40B4-BE49-F238E27FC236}">
                <a16:creationId xmlns:a16="http://schemas.microsoft.com/office/drawing/2014/main" id="{B189B331-AA14-217E-27FE-DC58E4DCE252}"/>
              </a:ext>
            </a:extLst>
          </p:cNvPr>
          <p:cNvSpPr txBox="1"/>
          <p:nvPr/>
        </p:nvSpPr>
        <p:spPr>
          <a:xfrm>
            <a:off x="435050" y="1860836"/>
            <a:ext cx="6696000" cy="167354"/>
          </a:xfrm>
          <a:prstGeom prst="rect">
            <a:avLst/>
          </a:prstGeom>
          <a:ln w="6350">
            <a:solidFill>
              <a:srgbClr val="939598"/>
            </a:solidFill>
          </a:ln>
        </p:spPr>
        <p:txBody>
          <a:bodyPr vert="horz" wrap="square" lIns="0" tIns="5715" rIns="0" bIns="0" rtlCol="0">
            <a:spAutoFit/>
          </a:bodyPr>
          <a:lstStyle/>
          <a:p>
            <a:pPr marL="12700" marR="0" lvl="0" indent="0" defTabSz="914400" eaLnBrk="1" fontAlgn="auto" latinLnBrk="0" hangingPunct="1">
              <a:lnSpc>
                <a:spcPct val="100000"/>
              </a:lnSpc>
              <a:spcBef>
                <a:spcPts val="405"/>
              </a:spcBef>
              <a:spcAft>
                <a:spcPts val="0"/>
              </a:spcAft>
              <a:buClrTx/>
              <a:buSzTx/>
              <a:buFontTx/>
              <a:buNone/>
              <a:tabLst/>
              <a:defRPr/>
            </a:pPr>
            <a:r>
              <a:rPr lang="en-GB" sz="1050" b="1" spc="-20" noProof="0" dirty="0">
                <a:solidFill>
                  <a:srgbClr val="336E9F"/>
                </a:solidFill>
                <a:latin typeface="Arial"/>
                <a:cs typeface="Arial"/>
              </a:rPr>
              <a:t>IMMEDIATE</a:t>
            </a:r>
            <a:r>
              <a:rPr lang="en-GB" sz="1050" b="1" spc="-5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LONG</a:t>
            </a:r>
            <a:r>
              <a:rPr lang="en-GB" sz="1050" b="1" spc="-45" noProof="0" dirty="0">
                <a:solidFill>
                  <a:srgbClr val="336E9F"/>
                </a:solidFill>
                <a:latin typeface="Arial"/>
                <a:cs typeface="Arial"/>
              </a:rPr>
              <a:t>-T</a:t>
            </a:r>
            <a:r>
              <a:rPr lang="en-GB" sz="1050" b="1" spc="-20" noProof="0" dirty="0">
                <a:solidFill>
                  <a:srgbClr val="336E9F"/>
                </a:solidFill>
                <a:latin typeface="Arial"/>
                <a:cs typeface="Arial"/>
              </a:rPr>
              <a:t>ERM</a:t>
            </a:r>
            <a:r>
              <a:rPr lang="en-GB" sz="1050" b="1" spc="-50" noProof="0" dirty="0">
                <a:solidFill>
                  <a:srgbClr val="336E9F"/>
                </a:solidFill>
                <a:latin typeface="Arial"/>
                <a:cs typeface="Arial"/>
              </a:rPr>
              <a:t> </a:t>
            </a:r>
            <a:r>
              <a:rPr lang="en-GB" sz="1050" b="1" spc="-10" noProof="0" dirty="0">
                <a:solidFill>
                  <a:srgbClr val="336E9F"/>
                </a:solidFill>
                <a:latin typeface="Arial"/>
                <a:cs typeface="Arial"/>
              </a:rPr>
              <a:t>SIDE</a:t>
            </a:r>
            <a:r>
              <a:rPr lang="en-GB" sz="1050" b="1" spc="-45" noProof="0" dirty="0">
                <a:solidFill>
                  <a:srgbClr val="336E9F"/>
                </a:solidFill>
                <a:latin typeface="Arial"/>
                <a:cs typeface="Arial"/>
              </a:rPr>
              <a:t> </a:t>
            </a:r>
            <a:r>
              <a:rPr lang="en-GB" sz="1050" b="1" spc="-10" noProof="0" dirty="0">
                <a:solidFill>
                  <a:srgbClr val="336E9F"/>
                </a:solidFill>
                <a:latin typeface="Arial"/>
                <a:cs typeface="Arial"/>
              </a:rPr>
              <a:t>EFFECTS</a:t>
            </a:r>
            <a:endParaRPr lang="en-GB" sz="1050" noProof="0" dirty="0">
              <a:latin typeface="Arial"/>
              <a:cs typeface="Arial"/>
            </a:endParaRPr>
          </a:p>
        </p:txBody>
      </p:sp>
      <p:graphicFrame>
        <p:nvGraphicFramePr>
          <p:cNvPr id="32" name="his_years_q48">
            <a:extLst>
              <a:ext uri="{FF2B5EF4-FFF2-40B4-BE49-F238E27FC236}">
                <a16:creationId xmlns:a16="http://schemas.microsoft.com/office/drawing/2014/main" id="{B8718F74-70D7-997E-9114-4CCA799698A2}"/>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760924615"/>
              </p:ext>
            </p:extLst>
          </p:nvPr>
        </p:nvGraphicFramePr>
        <p:xfrm>
          <a:off x="1474570" y="9831316"/>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9702445"/>
                  </a:ext>
                </a:extLst>
              </a:tr>
            </a:tbl>
          </a:graphicData>
        </a:graphic>
      </p:graphicFrame>
      <p:graphicFrame>
        <p:nvGraphicFramePr>
          <p:cNvPr id="17" name="chart_his_q48">
            <a:extLst>
              <a:ext uri="{FF2B5EF4-FFF2-40B4-BE49-F238E27FC236}">
                <a16:creationId xmlns:a16="http://schemas.microsoft.com/office/drawing/2014/main" id="{750AF1B2-D8EE-60CF-B8B7-B005C5FFD8E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14130243"/>
              </p:ext>
            </p:extLst>
          </p:nvPr>
        </p:nvGraphicFramePr>
        <p:xfrm>
          <a:off x="355904" y="8860833"/>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_q44">
            <a:extLst>
              <a:ext uri="{FF2B5EF4-FFF2-40B4-BE49-F238E27FC236}">
                <a16:creationId xmlns:a16="http://schemas.microsoft.com/office/drawing/2014/main" id="{C1D24B37-82E8-050F-DCB7-28588D3C6BE6}"/>
              </a:ext>
            </a:extLst>
          </p:cNvPr>
          <p:cNvSpPr txBox="1"/>
          <p:nvPr/>
        </p:nvSpPr>
        <p:spPr>
          <a:xfrm>
            <a:off x="476781" y="1957704"/>
            <a:ext cx="6595390" cy="218008"/>
          </a:xfrm>
          <a:prstGeom prst="rect">
            <a:avLst/>
          </a:prstGeom>
        </p:spPr>
        <p:txBody>
          <a:bodyPr vert="horz" wrap="square" lIns="0" tIns="86360" rIns="0" bIns="0" rtlCol="0" anchor="ctr">
            <a:spAutoFit/>
          </a:bodyPr>
          <a:lstStyle/>
          <a:p>
            <a:pPr marL="12700" marR="0" lvl="0" indent="0" defTabSz="914400" eaLnBrk="1" fontAlgn="auto" latinLnBrk="0" hangingPunct="1">
              <a:lnSpc>
                <a:spcPct val="100000"/>
              </a:lnSpc>
              <a:spcBef>
                <a:spcPts val="250"/>
              </a:spcBef>
              <a:spcAft>
                <a:spcPts val="0"/>
              </a:spcAft>
              <a:buClrTx/>
              <a:buSzTx/>
              <a:buFontTx/>
              <a:buNone/>
              <a:tabLst/>
              <a:defRPr/>
            </a:pPr>
            <a:r>
              <a:rPr lang="en-GB" sz="850" noProof="0" dirty="0">
                <a:latin typeface="Arial"/>
                <a:cs typeface="Arial"/>
              </a:rPr>
              <a:t>Q44.</a:t>
            </a:r>
            <a:r>
              <a:rPr lang="en-GB" sz="850" spc="-20" noProof="0" dirty="0">
                <a:latin typeface="Arial"/>
                <a:cs typeface="Arial"/>
              </a:rPr>
              <a:t> </a:t>
            </a:r>
            <a:r>
              <a:rPr lang="en-GB" sz="850" noProof="0" dirty="0">
                <a:latin typeface="Arial"/>
                <a:cs typeface="Arial"/>
              </a:rPr>
              <a:t>Possible</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treatment</a:t>
            </a:r>
            <a:r>
              <a:rPr lang="en-GB" sz="850" spc="-15"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a:t>
            </a:r>
            <a:r>
              <a:rPr lang="en-GB" sz="850" spc="-15"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could</a:t>
            </a:r>
            <a:r>
              <a:rPr lang="en-GB" sz="850" spc="-20" noProof="0" dirty="0">
                <a:latin typeface="Arial"/>
                <a:cs typeface="Arial"/>
              </a:rPr>
              <a:t> </a:t>
            </a:r>
            <a:r>
              <a:rPr lang="en-GB" sz="850" spc="-10" noProof="0" dirty="0">
                <a:latin typeface="Arial"/>
                <a:cs typeface="Arial"/>
              </a:rPr>
              <a:t>understand</a:t>
            </a:r>
            <a:endParaRPr lang="en-GB" sz="850" noProof="0" dirty="0">
              <a:latin typeface="Arial"/>
              <a:cs typeface="Arial"/>
            </a:endParaRPr>
          </a:p>
        </p:txBody>
      </p:sp>
      <p:sp>
        <p:nvSpPr>
          <p:cNvPr id="39" name="text_q45">
            <a:extLst>
              <a:ext uri="{FF2B5EF4-FFF2-40B4-BE49-F238E27FC236}">
                <a16:creationId xmlns:a16="http://schemas.microsoft.com/office/drawing/2014/main" id="{33F194C4-C528-1DD3-C704-DD271014DCA7}"/>
              </a:ext>
            </a:extLst>
          </p:cNvPr>
          <p:cNvSpPr txBox="1"/>
          <p:nvPr/>
        </p:nvSpPr>
        <p:spPr>
          <a:xfrm>
            <a:off x="483860" y="3619761"/>
            <a:ext cx="6477872" cy="423193"/>
          </a:xfrm>
          <a:prstGeom prst="rect">
            <a:avLst/>
          </a:prstGeom>
        </p:spPr>
        <p:txBody>
          <a:bodyPr vert="horz" wrap="square" lIns="0" tIns="86360" rIns="0" bIns="0" rtlCol="0">
            <a:spAutoFit/>
          </a:bodyPr>
          <a:lstStyle/>
          <a:p>
            <a:pPr marL="254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always</a:t>
            </a:r>
            <a:r>
              <a:rPr lang="en-GB" sz="850" spc="-20" noProof="0" dirty="0">
                <a:latin typeface="Arial"/>
                <a:cs typeface="Arial"/>
              </a:rPr>
              <a:t> </a:t>
            </a:r>
            <a:r>
              <a:rPr lang="en-GB" sz="850" noProof="0" dirty="0">
                <a:latin typeface="Arial"/>
                <a:cs typeface="Arial"/>
              </a:rPr>
              <a:t>offered</a:t>
            </a:r>
            <a:r>
              <a:rPr lang="en-GB" sz="850" spc="-25" noProof="0" dirty="0">
                <a:latin typeface="Arial"/>
                <a:cs typeface="Arial"/>
              </a:rPr>
              <a:t> </a:t>
            </a:r>
            <a:r>
              <a:rPr lang="en-GB" sz="850" noProof="0" dirty="0">
                <a:latin typeface="Arial"/>
                <a:cs typeface="Arial"/>
              </a:rPr>
              <a:t>practical</a:t>
            </a:r>
            <a:r>
              <a:rPr lang="en-GB" sz="850" spc="-20" noProof="0" dirty="0">
                <a:latin typeface="Arial"/>
                <a:cs typeface="Arial"/>
              </a:rPr>
              <a:t> </a:t>
            </a:r>
            <a:r>
              <a:rPr lang="en-GB" sz="850" noProof="0" dirty="0">
                <a:latin typeface="Arial"/>
                <a:cs typeface="Arial"/>
              </a:rPr>
              <a:t>advice</a:t>
            </a:r>
            <a:r>
              <a:rPr lang="en-GB" sz="850" spc="-25" noProof="0" dirty="0">
                <a:latin typeface="Arial"/>
                <a:cs typeface="Arial"/>
              </a:rPr>
              <a:t> </a:t>
            </a:r>
            <a:r>
              <a:rPr lang="en-GB" sz="850" noProof="0" dirty="0">
                <a:latin typeface="Arial"/>
                <a:cs typeface="Arial"/>
              </a:rPr>
              <a:t>on</a:t>
            </a:r>
            <a:r>
              <a:rPr lang="en-GB" sz="850" spc="-20" noProof="0" dirty="0">
                <a:latin typeface="Arial"/>
                <a:cs typeface="Arial"/>
              </a:rPr>
              <a:t> </a:t>
            </a:r>
            <a:r>
              <a:rPr lang="en-GB" sz="850" noProof="0" dirty="0">
                <a:latin typeface="Arial"/>
                <a:cs typeface="Arial"/>
              </a:rPr>
              <a:t>dealing</a:t>
            </a:r>
            <a:r>
              <a:rPr lang="en-GB" sz="850" spc="-20"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noProof="0" dirty="0">
                <a:latin typeface="Arial"/>
                <a:cs typeface="Arial"/>
              </a:rPr>
              <a:t>any</a:t>
            </a:r>
            <a:r>
              <a:rPr lang="en-GB" sz="850" spc="-20" noProof="0" dirty="0">
                <a:latin typeface="Arial"/>
                <a:cs typeface="Arial"/>
              </a:rPr>
              <a:t> </a:t>
            </a:r>
            <a:r>
              <a:rPr lang="en-GB" sz="850" noProof="0" dirty="0">
                <a:latin typeface="Arial"/>
                <a:cs typeface="Arial"/>
              </a:rPr>
              <a:t>immediate</a:t>
            </a:r>
            <a:r>
              <a:rPr lang="en-GB" sz="850" spc="-25"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59" name="text_q46">
            <a:extLst>
              <a:ext uri="{FF2B5EF4-FFF2-40B4-BE49-F238E27FC236}">
                <a16:creationId xmlns:a16="http://schemas.microsoft.com/office/drawing/2014/main" id="{1C963E46-ABEF-B082-E9F7-5479904BE00D}"/>
              </a:ext>
            </a:extLst>
          </p:cNvPr>
          <p:cNvSpPr txBox="1"/>
          <p:nvPr/>
        </p:nvSpPr>
        <p:spPr>
          <a:xfrm>
            <a:off x="501973" y="5254455"/>
            <a:ext cx="6617645"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Q46.</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5" noProof="0" dirty="0">
                <a:latin typeface="Arial"/>
                <a:cs typeface="Arial"/>
              </a:rPr>
              <a:t> </a:t>
            </a:r>
            <a:r>
              <a:rPr lang="en-GB" sz="850" noProof="0" dirty="0">
                <a:latin typeface="Arial"/>
                <a:cs typeface="Arial"/>
              </a:rPr>
              <a:t>given</a:t>
            </a:r>
            <a:r>
              <a:rPr lang="en-GB" sz="850" spc="-20" noProof="0" dirty="0">
                <a:latin typeface="Arial"/>
                <a:cs typeface="Arial"/>
              </a:rPr>
              <a:t> </a:t>
            </a:r>
            <a:r>
              <a:rPr lang="en-GB" sz="850" noProof="0" dirty="0">
                <a:latin typeface="Arial"/>
                <a:cs typeface="Arial"/>
              </a:rPr>
              <a:t>information</a:t>
            </a:r>
            <a:r>
              <a:rPr lang="en-GB" sz="850" spc="-25" noProof="0" dirty="0">
                <a:latin typeface="Arial"/>
                <a:cs typeface="Arial"/>
              </a:rPr>
              <a:t> </a:t>
            </a:r>
            <a:r>
              <a:rPr lang="en-GB" sz="850" noProof="0" dirty="0">
                <a:latin typeface="Arial"/>
                <a:cs typeface="Arial"/>
              </a:rPr>
              <a:t>that</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could</a:t>
            </a:r>
            <a:r>
              <a:rPr lang="en-GB" sz="850" spc="-25" noProof="0" dirty="0">
                <a:latin typeface="Arial"/>
                <a:cs typeface="Arial"/>
              </a:rPr>
              <a:t> </a:t>
            </a:r>
            <a:r>
              <a:rPr lang="en-GB" sz="850" noProof="0" dirty="0">
                <a:latin typeface="Arial"/>
                <a:cs typeface="Arial"/>
              </a:rPr>
              <a:t>access</a:t>
            </a:r>
            <a:r>
              <a:rPr lang="en-GB" sz="850" spc="-20" noProof="0" dirty="0">
                <a:latin typeface="Arial"/>
                <a:cs typeface="Arial"/>
              </a:rPr>
              <a:t> </a:t>
            </a:r>
            <a:r>
              <a:rPr lang="en-GB" sz="850" noProof="0" dirty="0">
                <a:latin typeface="Arial"/>
                <a:cs typeface="Arial"/>
              </a:rPr>
              <a:t>about</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dealing</a:t>
            </a:r>
            <a:r>
              <a:rPr lang="en-GB" sz="850" spc="-25" noProof="0" dirty="0">
                <a:latin typeface="Arial"/>
                <a:cs typeface="Arial"/>
              </a:rPr>
              <a:t> </a:t>
            </a:r>
            <a:r>
              <a:rPr lang="en-GB" sz="850" noProof="0" dirty="0">
                <a:latin typeface="Arial"/>
                <a:cs typeface="Arial"/>
              </a:rPr>
              <a:t>with</a:t>
            </a:r>
            <a:r>
              <a:rPr lang="en-GB" sz="850" spc="-20" noProof="0" dirty="0">
                <a:latin typeface="Arial"/>
                <a:cs typeface="Arial"/>
              </a:rPr>
              <a:t> </a:t>
            </a:r>
            <a:r>
              <a:rPr lang="en-GB" sz="850" noProof="0" dirty="0">
                <a:latin typeface="Arial"/>
                <a:cs typeface="Arial"/>
              </a:rPr>
              <a:t>immediate</a:t>
            </a:r>
            <a:r>
              <a:rPr lang="en-GB" sz="850" spc="-25"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20"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spc="-10" noProof="0" dirty="0">
                <a:latin typeface="Arial"/>
                <a:cs typeface="Arial"/>
              </a:rPr>
              <a:t>treatment</a:t>
            </a:r>
            <a:endParaRPr lang="en-GB" sz="850" noProof="0" dirty="0">
              <a:latin typeface="Arial"/>
              <a:cs typeface="Arial"/>
            </a:endParaRPr>
          </a:p>
        </p:txBody>
      </p:sp>
      <p:sp>
        <p:nvSpPr>
          <p:cNvPr id="100" name="text_q47">
            <a:extLst>
              <a:ext uri="{FF2B5EF4-FFF2-40B4-BE49-F238E27FC236}">
                <a16:creationId xmlns:a16="http://schemas.microsoft.com/office/drawing/2014/main" id="{84B1D107-A4FA-426E-D03F-BABDC040F5C1}"/>
              </a:ext>
            </a:extLst>
          </p:cNvPr>
          <p:cNvSpPr txBox="1"/>
          <p:nvPr/>
        </p:nvSpPr>
        <p:spPr>
          <a:xfrm>
            <a:off x="501973" y="6909973"/>
            <a:ext cx="663709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Q47.</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felt</a:t>
            </a:r>
            <a:r>
              <a:rPr lang="en-GB" sz="850" spc="-20" noProof="0" dirty="0">
                <a:latin typeface="Arial"/>
                <a:cs typeface="Arial"/>
              </a:rPr>
              <a:t> </a:t>
            </a:r>
            <a:r>
              <a:rPr lang="en-GB" sz="850" noProof="0" dirty="0">
                <a:latin typeface="Arial"/>
                <a:cs typeface="Arial"/>
              </a:rPr>
              <a:t>possible</a:t>
            </a:r>
            <a:r>
              <a:rPr lang="en-GB" sz="850" spc="-15"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20" noProof="0" dirty="0">
                <a:latin typeface="Arial"/>
                <a:cs typeface="Arial"/>
              </a:rPr>
              <a:t> </a:t>
            </a:r>
            <a:r>
              <a:rPr lang="en-GB" sz="850" noProof="0" dirty="0">
                <a:latin typeface="Arial"/>
                <a:cs typeface="Arial"/>
              </a:rPr>
              <a:t>side</a:t>
            </a:r>
            <a:r>
              <a:rPr lang="en-GB" sz="850" spc="-20" noProof="0" dirty="0">
                <a:latin typeface="Arial"/>
                <a:cs typeface="Arial"/>
              </a:rPr>
              <a:t> </a:t>
            </a:r>
            <a:r>
              <a:rPr lang="en-GB" sz="850" noProof="0" dirty="0">
                <a:latin typeface="Arial"/>
                <a:cs typeface="Arial"/>
              </a:rPr>
              <a:t>effects</a:t>
            </a:r>
            <a:r>
              <a:rPr lang="en-GB" sz="850" spc="-15" noProof="0" dirty="0">
                <a:latin typeface="Arial"/>
                <a:cs typeface="Arial"/>
              </a:rPr>
              <a:t> </a:t>
            </a:r>
            <a:r>
              <a:rPr lang="en-GB" sz="850" noProof="0" dirty="0">
                <a:latin typeface="Arial"/>
                <a:cs typeface="Arial"/>
              </a:rPr>
              <a:t>were</a:t>
            </a:r>
            <a:r>
              <a:rPr lang="en-GB" sz="850" spc="-20"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explained</a:t>
            </a:r>
            <a:r>
              <a:rPr lang="en-GB" sz="850" spc="-20" noProof="0" dirty="0">
                <a:latin typeface="Arial"/>
                <a:cs typeface="Arial"/>
              </a:rPr>
              <a:t> </a:t>
            </a:r>
            <a:r>
              <a:rPr lang="en-GB" sz="850" noProof="0" dirty="0">
                <a:latin typeface="Arial"/>
                <a:cs typeface="Arial"/>
              </a:rPr>
              <a:t>in</a:t>
            </a:r>
            <a:r>
              <a:rPr lang="en-GB" sz="850" spc="-15" noProof="0" dirty="0">
                <a:latin typeface="Arial"/>
                <a:cs typeface="Arial"/>
              </a:rPr>
              <a:t> </a:t>
            </a:r>
            <a:r>
              <a:rPr lang="en-GB" sz="850" noProof="0" dirty="0">
                <a:latin typeface="Arial"/>
                <a:cs typeface="Arial"/>
              </a:rPr>
              <a:t>a</a:t>
            </a:r>
            <a:r>
              <a:rPr lang="en-GB" sz="850" spc="-20" noProof="0" dirty="0">
                <a:latin typeface="Arial"/>
                <a:cs typeface="Arial"/>
              </a:rPr>
              <a:t> </a:t>
            </a:r>
            <a:r>
              <a:rPr lang="en-GB" sz="850" noProof="0" dirty="0">
                <a:latin typeface="Arial"/>
                <a:cs typeface="Arial"/>
              </a:rPr>
              <a:t>way</a:t>
            </a:r>
            <a:r>
              <a:rPr lang="en-GB" sz="850" spc="-20" noProof="0" dirty="0">
                <a:latin typeface="Arial"/>
                <a:cs typeface="Arial"/>
              </a:rPr>
              <a:t> </a:t>
            </a:r>
            <a:r>
              <a:rPr lang="en-GB" sz="850" noProof="0" dirty="0">
                <a:latin typeface="Arial"/>
                <a:cs typeface="Arial"/>
              </a:rPr>
              <a:t>they</a:t>
            </a:r>
            <a:r>
              <a:rPr lang="en-GB" sz="850" spc="-20" noProof="0" dirty="0">
                <a:latin typeface="Arial"/>
                <a:cs typeface="Arial"/>
              </a:rPr>
              <a:t> </a:t>
            </a:r>
            <a:r>
              <a:rPr lang="en-GB" sz="850" noProof="0" dirty="0">
                <a:latin typeface="Arial"/>
                <a:cs typeface="Arial"/>
              </a:rPr>
              <a:t>could</a:t>
            </a:r>
            <a:r>
              <a:rPr lang="en-GB" sz="850" spc="-15" noProof="0" dirty="0">
                <a:latin typeface="Arial"/>
                <a:cs typeface="Arial"/>
              </a:rPr>
              <a:t> </a:t>
            </a:r>
            <a:r>
              <a:rPr lang="en-GB" sz="850" noProof="0" dirty="0">
                <a:latin typeface="Arial"/>
                <a:cs typeface="Arial"/>
              </a:rPr>
              <a:t>understand</a:t>
            </a:r>
            <a:r>
              <a:rPr lang="en-GB" sz="850" spc="-20" noProof="0" dirty="0">
                <a:latin typeface="Arial"/>
                <a:cs typeface="Arial"/>
              </a:rPr>
              <a:t> </a:t>
            </a:r>
            <a:r>
              <a:rPr lang="en-GB" sz="850" noProof="0" dirty="0">
                <a:latin typeface="Arial"/>
                <a:cs typeface="Arial"/>
              </a:rPr>
              <a:t>in</a:t>
            </a:r>
            <a:r>
              <a:rPr lang="en-GB" sz="850" spc="-20" noProof="0" dirty="0">
                <a:latin typeface="Arial"/>
                <a:cs typeface="Arial"/>
              </a:rPr>
              <a:t> </a:t>
            </a:r>
            <a:r>
              <a:rPr lang="en-GB" sz="850" noProof="0" dirty="0">
                <a:latin typeface="Arial"/>
                <a:cs typeface="Arial"/>
              </a:rPr>
              <a:t>advance</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their</a:t>
            </a:r>
            <a:r>
              <a:rPr lang="en-GB" sz="850" spc="-20" noProof="0" dirty="0">
                <a:latin typeface="Arial"/>
                <a:cs typeface="Arial"/>
              </a:rPr>
              <a:t> </a:t>
            </a:r>
            <a:r>
              <a:rPr lang="en-GB" sz="850" spc="-10" noProof="0" dirty="0">
                <a:latin typeface="Arial"/>
                <a:cs typeface="Arial"/>
              </a:rPr>
              <a:t>treatment</a:t>
            </a:r>
            <a:endParaRPr lang="en-GB" sz="850" noProof="0" dirty="0">
              <a:latin typeface="Arial"/>
              <a:cs typeface="Arial"/>
            </a:endParaRPr>
          </a:p>
        </p:txBody>
      </p:sp>
      <p:sp>
        <p:nvSpPr>
          <p:cNvPr id="111" name="text_q48">
            <a:extLst>
              <a:ext uri="{FF2B5EF4-FFF2-40B4-BE49-F238E27FC236}">
                <a16:creationId xmlns:a16="http://schemas.microsoft.com/office/drawing/2014/main" id="{A3FA9A88-C625-83FE-C439-8AEB2213069E}"/>
              </a:ext>
            </a:extLst>
          </p:cNvPr>
          <p:cNvSpPr txBox="1"/>
          <p:nvPr/>
        </p:nvSpPr>
        <p:spPr>
          <a:xfrm>
            <a:off x="497344" y="8574476"/>
            <a:ext cx="5229773"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Q48.</a:t>
            </a:r>
            <a:r>
              <a:rPr lang="en-GB" sz="850" spc="-3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definitely</a:t>
            </a:r>
            <a:r>
              <a:rPr lang="en-GB" sz="850" spc="-15" noProof="0" dirty="0">
                <a:latin typeface="Arial"/>
                <a:cs typeface="Arial"/>
              </a:rPr>
              <a:t> </a:t>
            </a:r>
            <a:r>
              <a:rPr lang="en-GB" sz="850" noProof="0" dirty="0">
                <a:latin typeface="Arial"/>
                <a:cs typeface="Arial"/>
              </a:rPr>
              <a:t>able</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discuss</a:t>
            </a:r>
            <a:r>
              <a:rPr lang="en-GB" sz="850" spc="-20" noProof="0" dirty="0">
                <a:latin typeface="Arial"/>
                <a:cs typeface="Arial"/>
              </a:rPr>
              <a:t> </a:t>
            </a:r>
            <a:r>
              <a:rPr lang="en-GB" sz="850" noProof="0" dirty="0">
                <a:latin typeface="Arial"/>
                <a:cs typeface="Arial"/>
              </a:rPr>
              <a:t>options</a:t>
            </a:r>
            <a:r>
              <a:rPr lang="en-GB" sz="850" spc="-15"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managing</a:t>
            </a:r>
            <a:r>
              <a:rPr lang="en-GB" sz="850" spc="-1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impact</a:t>
            </a:r>
            <a:r>
              <a:rPr lang="en-GB" sz="850" spc="-15"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any</a:t>
            </a:r>
            <a:r>
              <a:rPr lang="en-GB" sz="850" spc="-15" noProof="0" dirty="0">
                <a:latin typeface="Arial"/>
                <a:cs typeface="Arial"/>
              </a:rPr>
              <a:t> </a:t>
            </a:r>
            <a:r>
              <a:rPr lang="en-GB" sz="850" spc="-10" noProof="0" dirty="0">
                <a:latin typeface="Arial"/>
                <a:cs typeface="Arial"/>
              </a:rPr>
              <a:t>long-</a:t>
            </a:r>
            <a:r>
              <a:rPr lang="en-GB" sz="850" noProof="0" dirty="0">
                <a:latin typeface="Arial"/>
                <a:cs typeface="Arial"/>
              </a:rPr>
              <a:t>term</a:t>
            </a:r>
            <a:r>
              <a:rPr lang="en-GB" sz="850" spc="-20" noProof="0" dirty="0">
                <a:latin typeface="Arial"/>
                <a:cs typeface="Arial"/>
              </a:rPr>
              <a:t> </a:t>
            </a:r>
            <a:r>
              <a:rPr lang="en-GB" sz="850" noProof="0" dirty="0">
                <a:latin typeface="Arial"/>
                <a:cs typeface="Arial"/>
              </a:rPr>
              <a:t>side</a:t>
            </a:r>
            <a:r>
              <a:rPr lang="en-GB" sz="850" spc="-15" noProof="0" dirty="0">
                <a:latin typeface="Arial"/>
                <a:cs typeface="Arial"/>
              </a:rPr>
              <a:t> </a:t>
            </a:r>
            <a:r>
              <a:rPr lang="en-GB" sz="850" spc="-10" noProof="0" dirty="0">
                <a:latin typeface="Arial"/>
                <a:cs typeface="Arial"/>
              </a:rPr>
              <a:t>effects</a:t>
            </a:r>
            <a:endParaRPr lang="en-GB" sz="850" noProof="0" dirty="0">
              <a:latin typeface="Arial"/>
              <a:cs typeface="Arial"/>
            </a:endParaRPr>
          </a:p>
        </p:txBody>
      </p:sp>
      <p:sp>
        <p:nvSpPr>
          <p:cNvPr id="14" name="object 11">
            <a:extLst>
              <a:ext uri="{FF2B5EF4-FFF2-40B4-BE49-F238E27FC236}">
                <a16:creationId xmlns:a16="http://schemas.microsoft.com/office/drawing/2014/main" id="{20859AB1-A41C-64A5-A0B7-EE10B54773D9}"/>
              </a:ext>
              <a:ext uri="{C183D7F6-B498-43B3-948B-1728B52AA6E4}">
                <adec:decorative xmlns:adec="http://schemas.microsoft.com/office/drawing/2017/decorative" val="1"/>
              </a:ext>
            </a:extLst>
          </p:cNvPr>
          <p:cNvSpPr/>
          <p:nvPr/>
        </p:nvSpPr>
        <p:spPr>
          <a:xfrm>
            <a:off x="435374" y="863500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0" name="his_years_q47">
            <a:extLst>
              <a:ext uri="{FF2B5EF4-FFF2-40B4-BE49-F238E27FC236}">
                <a16:creationId xmlns:a16="http://schemas.microsoft.com/office/drawing/2014/main" id="{F3E0175D-C130-DA25-2BB6-FEFB37EC93B7}"/>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596732993"/>
              </p:ext>
            </p:extLst>
          </p:nvPr>
        </p:nvGraphicFramePr>
        <p:xfrm>
          <a:off x="1474570" y="81661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5438402"/>
                  </a:ext>
                </a:extLst>
              </a:tr>
            </a:tbl>
          </a:graphicData>
        </a:graphic>
      </p:graphicFrame>
      <p:graphicFrame>
        <p:nvGraphicFramePr>
          <p:cNvPr id="16" name="chart_his_q47">
            <a:extLst>
              <a:ext uri="{FF2B5EF4-FFF2-40B4-BE49-F238E27FC236}">
                <a16:creationId xmlns:a16="http://schemas.microsoft.com/office/drawing/2014/main" id="{5B15FA94-0C06-3CB8-DA7D-BFBCD607C4E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948194898"/>
              </p:ext>
            </p:extLst>
          </p:nvPr>
        </p:nvGraphicFramePr>
        <p:xfrm>
          <a:off x="355904" y="7188070"/>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13" name="object 10">
            <a:extLst>
              <a:ext uri="{FF2B5EF4-FFF2-40B4-BE49-F238E27FC236}">
                <a16:creationId xmlns:a16="http://schemas.microsoft.com/office/drawing/2014/main" id="{E8A745CC-6EAB-F023-2141-BD44BC75F2F9}"/>
              </a:ext>
              <a:ext uri="{C183D7F6-B498-43B3-948B-1728B52AA6E4}">
                <adec:decorative xmlns:adec="http://schemas.microsoft.com/office/drawing/2017/decorative" val="1"/>
              </a:ext>
            </a:extLst>
          </p:cNvPr>
          <p:cNvSpPr/>
          <p:nvPr/>
        </p:nvSpPr>
        <p:spPr>
          <a:xfrm>
            <a:off x="435374" y="697558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46">
            <a:extLst>
              <a:ext uri="{FF2B5EF4-FFF2-40B4-BE49-F238E27FC236}">
                <a16:creationId xmlns:a16="http://schemas.microsoft.com/office/drawing/2014/main" id="{48B1D575-CF40-8992-A896-1C5D3AD33737}"/>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043782886"/>
              </p:ext>
            </p:extLst>
          </p:nvPr>
        </p:nvGraphicFramePr>
        <p:xfrm>
          <a:off x="1474570" y="65201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2969174"/>
                  </a:ext>
                </a:extLst>
              </a:tr>
            </a:tbl>
          </a:graphicData>
        </a:graphic>
      </p:graphicFrame>
      <p:graphicFrame>
        <p:nvGraphicFramePr>
          <p:cNvPr id="12" name="chart_his_q46">
            <a:extLst>
              <a:ext uri="{FF2B5EF4-FFF2-40B4-BE49-F238E27FC236}">
                <a16:creationId xmlns:a16="http://schemas.microsoft.com/office/drawing/2014/main" id="{1D8E911A-4BAF-7E27-C412-2177265A550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31295405"/>
              </p:ext>
            </p:extLst>
          </p:nvPr>
        </p:nvGraphicFramePr>
        <p:xfrm>
          <a:off x="355904" y="5547202"/>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1" name="object 9">
            <a:extLst>
              <a:ext uri="{FF2B5EF4-FFF2-40B4-BE49-F238E27FC236}">
                <a16:creationId xmlns:a16="http://schemas.microsoft.com/office/drawing/2014/main" id="{71004C6C-9B97-1EA8-8CE2-E29E1490D9E7}"/>
              </a:ext>
              <a:ext uri="{C183D7F6-B498-43B3-948B-1728B52AA6E4}">
                <adec:decorative xmlns:adec="http://schemas.microsoft.com/office/drawing/2017/decorative" val="1"/>
              </a:ext>
            </a:extLst>
          </p:cNvPr>
          <p:cNvSpPr/>
          <p:nvPr/>
        </p:nvSpPr>
        <p:spPr>
          <a:xfrm>
            <a:off x="436881" y="531062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4" name="his_years_q45">
            <a:extLst>
              <a:ext uri="{FF2B5EF4-FFF2-40B4-BE49-F238E27FC236}">
                <a16:creationId xmlns:a16="http://schemas.microsoft.com/office/drawing/2014/main" id="{80645E22-4123-E244-ED7C-B4162C70B36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262716097"/>
              </p:ext>
            </p:extLst>
          </p:nvPr>
        </p:nvGraphicFramePr>
        <p:xfrm>
          <a:off x="1474570" y="4867322"/>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1426726"/>
                  </a:ext>
                </a:extLst>
              </a:tr>
            </a:tbl>
          </a:graphicData>
        </a:graphic>
      </p:graphicFrame>
      <p:graphicFrame>
        <p:nvGraphicFramePr>
          <p:cNvPr id="10" name="chart_his_q45">
            <a:extLst>
              <a:ext uri="{FF2B5EF4-FFF2-40B4-BE49-F238E27FC236}">
                <a16:creationId xmlns:a16="http://schemas.microsoft.com/office/drawing/2014/main" id="{15879634-788F-E6FE-B04F-4C21B3701D4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866544325"/>
              </p:ext>
            </p:extLst>
          </p:nvPr>
        </p:nvGraphicFramePr>
        <p:xfrm>
          <a:off x="360681" y="3895873"/>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8" name="object 8">
            <a:extLst>
              <a:ext uri="{FF2B5EF4-FFF2-40B4-BE49-F238E27FC236}">
                <a16:creationId xmlns:a16="http://schemas.microsoft.com/office/drawing/2014/main" id="{2F945234-35E5-9838-271B-AE8944BB9563}"/>
              </a:ext>
              <a:ext uri="{C183D7F6-B498-43B3-948B-1728B52AA6E4}">
                <adec:decorative xmlns:adec="http://schemas.microsoft.com/office/drawing/2017/decorative" val="1"/>
              </a:ext>
            </a:extLst>
          </p:cNvPr>
          <p:cNvSpPr/>
          <p:nvPr/>
        </p:nvSpPr>
        <p:spPr>
          <a:xfrm>
            <a:off x="429035" y="367200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 name="his_years_q44">
            <a:extLst>
              <a:ext uri="{FF2B5EF4-FFF2-40B4-BE49-F238E27FC236}">
                <a16:creationId xmlns:a16="http://schemas.microsoft.com/office/drawing/2014/main" id="{BBAE0475-63A8-65C9-C83B-CB6964F3B1A5}"/>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099728626"/>
              </p:ext>
            </p:extLst>
          </p:nvPr>
        </p:nvGraphicFramePr>
        <p:xfrm>
          <a:off x="1474570" y="3203553"/>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91246166"/>
                  </a:ext>
                </a:extLst>
              </a:tr>
            </a:tbl>
          </a:graphicData>
        </a:graphic>
      </p:graphicFrame>
      <p:graphicFrame>
        <p:nvGraphicFramePr>
          <p:cNvPr id="7" name="chart_his_q44">
            <a:extLst>
              <a:ext uri="{FF2B5EF4-FFF2-40B4-BE49-F238E27FC236}">
                <a16:creationId xmlns:a16="http://schemas.microsoft.com/office/drawing/2014/main" id="{293DD127-9ADD-86A3-8353-3813E87E9232}"/>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29067952"/>
              </p:ext>
            </p:extLst>
          </p:nvPr>
        </p:nvGraphicFramePr>
        <p:xfrm>
          <a:off x="360567" y="2219473"/>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7">
            <a:extLst>
              <a:ext uri="{FF2B5EF4-FFF2-40B4-BE49-F238E27FC236}">
                <a16:creationId xmlns:a16="http://schemas.microsoft.com/office/drawing/2014/main" id="{45EEE737-0765-7575-2D18-A134EF5DA73E}"/>
              </a:ext>
              <a:ext uri="{C183D7F6-B498-43B3-948B-1728B52AA6E4}">
                <adec:decorative xmlns:adec="http://schemas.microsoft.com/office/drawing/2017/decorative" val="1"/>
              </a:ext>
            </a:extLst>
          </p:cNvPr>
          <p:cNvSpPr/>
          <p:nvPr/>
        </p:nvSpPr>
        <p:spPr>
          <a:xfrm>
            <a:off x="435050" y="202819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2" name="txt_org_name">
            <a:extLst>
              <a:ext uri="{FF2B5EF4-FFF2-40B4-BE49-F238E27FC236}">
                <a16:creationId xmlns:a16="http://schemas.microsoft.com/office/drawing/2014/main" id="{420448C1-617A-0670-E84C-75711B098707}"/>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4" name="txt_survey">
            <a:extLst>
              <a:ext uri="{FF2B5EF4-FFF2-40B4-BE49-F238E27FC236}">
                <a16:creationId xmlns:a16="http://schemas.microsoft.com/office/drawing/2014/main" id="{43505624-2B0E-A84A-6E50-FF11239C904C}"/>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5" name="Group 24">
            <a:extLst>
              <a:ext uri="{FF2B5EF4-FFF2-40B4-BE49-F238E27FC236}">
                <a16:creationId xmlns:a16="http://schemas.microsoft.com/office/drawing/2014/main" id="{794A382C-0F91-AB64-85B3-65306AE4B557}"/>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6" name="object 4">
              <a:hlinkClick r:id="rId7" action="ppaction://hlinksldjump"/>
              <a:extLst>
                <a:ext uri="{FF2B5EF4-FFF2-40B4-BE49-F238E27FC236}">
                  <a16:creationId xmlns:a16="http://schemas.microsoft.com/office/drawing/2014/main" id="{0FDE5F22-0142-C4E2-76E1-8C17AFF1205F}"/>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9" name="object 3">
              <a:hlinkClick r:id="rId7" action="ppaction://hlinksldjump"/>
              <a:extLst>
                <a:ext uri="{FF2B5EF4-FFF2-40B4-BE49-F238E27FC236}">
                  <a16:creationId xmlns:a16="http://schemas.microsoft.com/office/drawing/2014/main" id="{DC4E757B-5429-5E14-577D-5CDA8361539A}"/>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pSp>
        <p:nvGrpSpPr>
          <p:cNvPr id="21" name="Group 1">
            <a:extLst>
              <a:ext uri="{FF2B5EF4-FFF2-40B4-BE49-F238E27FC236}">
                <a16:creationId xmlns:a16="http://schemas.microsoft.com/office/drawing/2014/main" id="{E43DF9C5-43F4-BBD4-8DAE-2B0831A2E744}"/>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28" name="object 5">
              <a:extLst>
                <a:ext uri="{FF2B5EF4-FFF2-40B4-BE49-F238E27FC236}">
                  <a16:creationId xmlns:a16="http://schemas.microsoft.com/office/drawing/2014/main" id="{F9D856E8-7905-882A-0772-72533C9E25C1}"/>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31" name="object 4">
              <a:extLst>
                <a:ext uri="{FF2B5EF4-FFF2-40B4-BE49-F238E27FC236}">
                  <a16:creationId xmlns:a16="http://schemas.microsoft.com/office/drawing/2014/main" id="{93F052AE-CD2C-DE4C-DB8C-1A0F3CDB1F94}"/>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3" name="object 3">
              <a:extLst>
                <a:ext uri="{FF2B5EF4-FFF2-40B4-BE49-F238E27FC236}">
                  <a16:creationId xmlns:a16="http://schemas.microsoft.com/office/drawing/2014/main" id="{5A7B5AE8-9C3E-45F7-2434-4E4315ACEF5D}"/>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4" name="object 2">
              <a:extLst>
                <a:ext uri="{FF2B5EF4-FFF2-40B4-BE49-F238E27FC236}">
                  <a16:creationId xmlns:a16="http://schemas.microsoft.com/office/drawing/2014/main" id="{81FA890F-9FA3-088F-6533-C36C69D8213E}"/>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6" name="TextBox 35">
            <a:extLst>
              <a:ext uri="{FF2B5EF4-FFF2-40B4-BE49-F238E27FC236}">
                <a16:creationId xmlns:a16="http://schemas.microsoft.com/office/drawing/2014/main" id="{751C83EC-C9EC-37D2-24AF-B7A674CD7CF0}"/>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148957790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2EB1FC-A706-96A2-1D03-A9453F1A1E29}"/>
            </a:ext>
          </a:extLst>
        </p:cNvPr>
        <p:cNvGrpSpPr/>
        <p:nvPr/>
      </p:nvGrpSpPr>
      <p:grpSpPr>
        <a:xfrm>
          <a:off x="0" y="0"/>
          <a:ext cx="0" cy="0"/>
          <a:chOff x="0" y="0"/>
          <a:chExt cx="0" cy="0"/>
        </a:xfrm>
      </p:grpSpPr>
      <p:sp>
        <p:nvSpPr>
          <p:cNvPr id="71" name="Slide Number Placeholder 1">
            <a:extLst>
              <a:ext uri="{FF2B5EF4-FFF2-40B4-BE49-F238E27FC236}">
                <a16:creationId xmlns:a16="http://schemas.microsoft.com/office/drawing/2014/main" id="{ADACE3E5-D7DC-1BD6-E96D-C608AA6A840D}"/>
              </a:ext>
            </a:extLst>
          </p:cNvPr>
          <p:cNvSpPr>
            <a:spLocks noGrp="1"/>
          </p:cNvSpPr>
          <p:nvPr>
            <p:ph type="sldNum" sz="quarter" idx="7"/>
          </p:nvPr>
        </p:nvSpPr>
        <p:spPr>
          <a:xfrm>
            <a:off x="7054850" y="10358279"/>
            <a:ext cx="465390" cy="123111"/>
          </a:xfrm>
        </p:spPr>
        <p:txBody>
          <a:bodyPr/>
          <a:lstStyle/>
          <a:p>
            <a:pPr marL="93980" algn="l">
              <a:lnSpc>
                <a:spcPct val="100000"/>
              </a:lnSpc>
              <a:spcBef>
                <a:spcPts val="25"/>
              </a:spcBef>
            </a:pPr>
            <a:fld id="{5DAED856-2A6B-4887-ADA0-AD736983B93A}" type="slidenum">
              <a:rPr lang="en-GB" spc="-25" noProof="0" smtClean="0"/>
              <a:pPr marL="93980" algn="l">
                <a:lnSpc>
                  <a:spcPct val="100000"/>
                </a:lnSpc>
                <a:spcBef>
                  <a:spcPts val="25"/>
                </a:spcBef>
              </a:pPr>
              <a:t>66</a:t>
            </a:fld>
            <a:endParaRPr lang="en-GB" spc="-25" noProof="0" dirty="0"/>
          </a:p>
        </p:txBody>
      </p:sp>
      <p:sp>
        <p:nvSpPr>
          <p:cNvPr id="22" name="object 1">
            <a:extLst>
              <a:ext uri="{FF2B5EF4-FFF2-40B4-BE49-F238E27FC236}">
                <a16:creationId xmlns:a16="http://schemas.microsoft.com/office/drawing/2014/main" id="{AA694DAF-5E23-E171-56AD-B985409B5337}"/>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(11)</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23" name="object 6">
            <a:extLst>
              <a:ext uri="{FF2B5EF4-FFF2-40B4-BE49-F238E27FC236}">
                <a16:creationId xmlns:a16="http://schemas.microsoft.com/office/drawing/2014/main" id="{21341085-7948-12FF-1F5B-2B6C3E1ACB4E}"/>
              </a:ext>
            </a:extLst>
          </p:cNvPr>
          <p:cNvSpPr txBox="1"/>
          <p:nvPr/>
        </p:nvSpPr>
        <p:spPr>
          <a:xfrm>
            <a:off x="435050" y="1870160"/>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lang="en-GB" sz="1050" b="1" spc="-20" noProof="0" dirty="0">
                <a:solidFill>
                  <a:srgbClr val="336E9F"/>
                </a:solidFill>
                <a:latin typeface="Arial"/>
                <a:cs typeface="Arial"/>
              </a:rPr>
              <a:t>SUPPORT</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WHILE</a:t>
            </a:r>
            <a:r>
              <a:rPr lang="en-GB" sz="1050" b="1" spc="-30" noProof="0" dirty="0">
                <a:solidFill>
                  <a:srgbClr val="336E9F"/>
                </a:solidFill>
                <a:latin typeface="Arial"/>
                <a:cs typeface="Arial"/>
              </a:rPr>
              <a:t> </a:t>
            </a:r>
            <a:r>
              <a:rPr lang="en-GB" sz="1050" b="1" spc="-10" noProof="0" dirty="0">
                <a:solidFill>
                  <a:srgbClr val="336E9F"/>
                </a:solidFill>
                <a:latin typeface="Arial"/>
                <a:cs typeface="Arial"/>
              </a:rPr>
              <a:t>AT</a:t>
            </a:r>
            <a:r>
              <a:rPr lang="en-GB" sz="1050" b="1" spc="-30" noProof="0" dirty="0">
                <a:solidFill>
                  <a:srgbClr val="336E9F"/>
                </a:solidFill>
                <a:latin typeface="Arial"/>
                <a:cs typeface="Arial"/>
              </a:rPr>
              <a:t> </a:t>
            </a:r>
            <a:r>
              <a:rPr lang="en-GB" sz="1050" b="1" spc="-20" noProof="0" dirty="0">
                <a:solidFill>
                  <a:srgbClr val="336E9F"/>
                </a:solidFill>
                <a:latin typeface="Arial"/>
                <a:cs typeface="Arial"/>
              </a:rPr>
              <a:t>HOME</a:t>
            </a:r>
            <a:endParaRPr lang="en-GB" sz="1050" noProof="0" dirty="0">
              <a:latin typeface="Arial"/>
              <a:cs typeface="Arial"/>
            </a:endParaRPr>
          </a:p>
        </p:txBody>
      </p:sp>
      <p:sp>
        <p:nvSpPr>
          <p:cNvPr id="27" name="text_q49">
            <a:extLst>
              <a:ext uri="{FF2B5EF4-FFF2-40B4-BE49-F238E27FC236}">
                <a16:creationId xmlns:a16="http://schemas.microsoft.com/office/drawing/2014/main" id="{885D738B-BB06-30E2-4D8D-BE3289CEC409}"/>
              </a:ext>
            </a:extLst>
          </p:cNvPr>
          <p:cNvSpPr txBox="1"/>
          <p:nvPr/>
        </p:nvSpPr>
        <p:spPr>
          <a:xfrm>
            <a:off x="476781" y="1967028"/>
            <a:ext cx="6595390" cy="218008"/>
          </a:xfrm>
          <a:prstGeom prst="rect">
            <a:avLst/>
          </a:prstGeom>
        </p:spPr>
        <p:txBody>
          <a:bodyPr vert="horz" wrap="square" lIns="0" tIns="86360" rIns="0" bIns="0" rtlCol="0" anchor="ctr">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Q49.</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gave</a:t>
            </a:r>
            <a:r>
              <a:rPr lang="en-GB" sz="850" spc="-20" noProof="0" dirty="0">
                <a:latin typeface="Arial"/>
                <a:cs typeface="Arial"/>
              </a:rPr>
              <a:t> </a:t>
            </a:r>
            <a:r>
              <a:rPr lang="en-GB" sz="850" noProof="0" dirty="0">
                <a:latin typeface="Arial"/>
                <a:cs typeface="Arial"/>
              </a:rPr>
              <a:t>family,</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someone</a:t>
            </a:r>
            <a:r>
              <a:rPr lang="en-GB" sz="850" spc="-20" noProof="0" dirty="0">
                <a:latin typeface="Arial"/>
                <a:cs typeface="Arial"/>
              </a:rPr>
              <a:t> </a:t>
            </a:r>
            <a:r>
              <a:rPr lang="en-GB" sz="850" noProof="0" dirty="0">
                <a:latin typeface="Arial"/>
                <a:cs typeface="Arial"/>
              </a:rPr>
              <a:t>close,</a:t>
            </a:r>
            <a:r>
              <a:rPr lang="en-GB" sz="850" spc="-15" noProof="0" dirty="0">
                <a:latin typeface="Arial"/>
                <a:cs typeface="Arial"/>
              </a:rPr>
              <a:t> </a:t>
            </a:r>
            <a:r>
              <a:rPr lang="en-GB" sz="850" noProof="0" dirty="0">
                <a:latin typeface="Arial"/>
                <a:cs typeface="Arial"/>
              </a:rPr>
              <a:t>all</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needed</a:t>
            </a:r>
            <a:r>
              <a:rPr lang="en-GB" sz="850" spc="-20" noProof="0" dirty="0">
                <a:latin typeface="Arial"/>
                <a:cs typeface="Arial"/>
              </a:rPr>
              <a:t> </a:t>
            </a:r>
            <a:r>
              <a:rPr lang="en-GB" sz="850" noProof="0" dirty="0">
                <a:latin typeface="Arial"/>
                <a:cs typeface="Arial"/>
              </a:rPr>
              <a:t>to</a:t>
            </a:r>
            <a:r>
              <a:rPr lang="en-GB" sz="850" spc="-15" noProof="0" dirty="0">
                <a:latin typeface="Arial"/>
                <a:cs typeface="Arial"/>
              </a:rPr>
              <a:t> </a:t>
            </a:r>
            <a:r>
              <a:rPr lang="en-GB" sz="850" noProof="0" dirty="0">
                <a:latin typeface="Arial"/>
                <a:cs typeface="Arial"/>
              </a:rPr>
              <a:t>help</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for</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15" noProof="0" dirty="0">
                <a:latin typeface="Arial"/>
                <a:cs typeface="Arial"/>
              </a:rPr>
              <a:t> </a:t>
            </a:r>
            <a:r>
              <a:rPr lang="en-GB" sz="850" noProof="0" dirty="0">
                <a:latin typeface="Arial"/>
                <a:cs typeface="Arial"/>
              </a:rPr>
              <a:t>at</a:t>
            </a:r>
            <a:r>
              <a:rPr lang="en-GB" sz="850" spc="-20" noProof="0" dirty="0">
                <a:latin typeface="Arial"/>
                <a:cs typeface="Arial"/>
              </a:rPr>
              <a:t> home</a:t>
            </a:r>
            <a:endParaRPr lang="en-GB" sz="850" noProof="0" dirty="0">
              <a:latin typeface="Arial"/>
              <a:cs typeface="Arial"/>
            </a:endParaRPr>
          </a:p>
        </p:txBody>
      </p:sp>
      <p:sp>
        <p:nvSpPr>
          <p:cNvPr id="39" name="text_q50">
            <a:extLst>
              <a:ext uri="{FF2B5EF4-FFF2-40B4-BE49-F238E27FC236}">
                <a16:creationId xmlns:a16="http://schemas.microsoft.com/office/drawing/2014/main" id="{CA3C7B7C-3D20-4B40-E9EA-D72B5AE1296C}"/>
              </a:ext>
            </a:extLst>
          </p:cNvPr>
          <p:cNvSpPr txBox="1"/>
          <p:nvPr/>
        </p:nvSpPr>
        <p:spPr>
          <a:xfrm>
            <a:off x="483860" y="3631621"/>
            <a:ext cx="5885190" cy="423193"/>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Q50.</a:t>
            </a:r>
            <a:r>
              <a:rPr lang="en-GB" sz="850" spc="-25" noProof="0" dirty="0">
                <a:latin typeface="Arial"/>
                <a:cs typeface="Arial"/>
              </a:rPr>
              <a:t> </a:t>
            </a:r>
            <a:r>
              <a:rPr lang="en-GB" sz="850" noProof="0" dirty="0">
                <a:latin typeface="Arial"/>
                <a:cs typeface="Arial"/>
              </a:rPr>
              <a:t>During</a:t>
            </a:r>
            <a:r>
              <a:rPr lang="en-GB" sz="850" spc="-20"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0" noProof="0" dirty="0">
                <a:latin typeface="Arial"/>
                <a:cs typeface="Arial"/>
              </a:rPr>
              <a:t> </a:t>
            </a:r>
            <a:r>
              <a:rPr lang="en-GB" sz="850" noProof="0" dirty="0">
                <a:latin typeface="Arial"/>
                <a:cs typeface="Arial"/>
              </a:rPr>
              <a:t>got</a:t>
            </a:r>
            <a:r>
              <a:rPr lang="en-GB" sz="850" spc="-25"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care</a:t>
            </a:r>
            <a:r>
              <a:rPr lang="en-GB" sz="850" spc="-25"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5" noProof="0" dirty="0">
                <a:latin typeface="Arial"/>
                <a:cs typeface="Arial"/>
              </a:rPr>
              <a:t> </a:t>
            </a:r>
            <a:r>
              <a:rPr lang="en-GB" sz="850" noProof="0" dirty="0">
                <a:latin typeface="Arial"/>
                <a:cs typeface="Arial"/>
              </a:rPr>
              <a:t>at</a:t>
            </a:r>
            <a:r>
              <a:rPr lang="en-GB" sz="850" spc="-20"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community</a:t>
            </a:r>
            <a:r>
              <a:rPr lang="en-GB" sz="850" spc="-25" noProof="0" dirty="0">
                <a:latin typeface="Arial"/>
                <a:cs typeface="Arial"/>
              </a:rPr>
              <a:t> </a:t>
            </a:r>
            <a:r>
              <a:rPr lang="en-GB" sz="850" noProof="0" dirty="0">
                <a:latin typeface="Arial"/>
                <a:cs typeface="Arial"/>
              </a:rPr>
              <a:t>or</a:t>
            </a:r>
            <a:r>
              <a:rPr lang="en-GB" sz="850" spc="-20" noProof="0" dirty="0">
                <a:latin typeface="Arial"/>
                <a:cs typeface="Arial"/>
              </a:rPr>
              <a:t> </a:t>
            </a:r>
            <a:r>
              <a:rPr lang="en-GB" sz="850" noProof="0" dirty="0">
                <a:latin typeface="Arial"/>
                <a:cs typeface="Arial"/>
              </a:rPr>
              <a:t>voluntary</a:t>
            </a:r>
            <a:r>
              <a:rPr lang="en-GB" sz="850" spc="-25" noProof="0" dirty="0">
                <a:latin typeface="Arial"/>
                <a:cs typeface="Arial"/>
              </a:rPr>
              <a:t> </a:t>
            </a:r>
            <a:r>
              <a:rPr lang="en-GB" sz="850" spc="-10" noProof="0" dirty="0">
                <a:latin typeface="Arial"/>
                <a:cs typeface="Arial"/>
              </a:rPr>
              <a:t>services</a:t>
            </a:r>
            <a:endParaRPr lang="en-GB" sz="850" noProof="0" dirty="0">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54" name="object 9">
            <a:extLst>
              <a:ext uri="{FF2B5EF4-FFF2-40B4-BE49-F238E27FC236}">
                <a16:creationId xmlns:a16="http://schemas.microsoft.com/office/drawing/2014/main" id="{9DAC4793-D0FC-3108-009F-BE42C69D41B7}"/>
              </a:ext>
            </a:extLst>
          </p:cNvPr>
          <p:cNvSpPr txBox="1"/>
          <p:nvPr/>
        </p:nvSpPr>
        <p:spPr>
          <a:xfrm>
            <a:off x="435050" y="5333025"/>
            <a:ext cx="6696000" cy="167354"/>
          </a:xfrm>
          <a:prstGeom prst="rect">
            <a:avLst/>
          </a:prstGeom>
          <a:ln w="6350">
            <a:solidFill>
              <a:srgbClr val="939598"/>
            </a:solidFill>
          </a:ln>
        </p:spPr>
        <p:txBody>
          <a:bodyPr vert="horz" wrap="square" lIns="0" tIns="5715" rIns="0" bIns="0" rtlCol="0">
            <a:spAutoFit/>
          </a:bodyPr>
          <a:lstStyle/>
          <a:p>
            <a:pPr marL="12700" marR="0" lvl="0" indent="0" defTabSz="914400" eaLnBrk="1" fontAlgn="auto" latinLnBrk="0" hangingPunct="1">
              <a:lnSpc>
                <a:spcPct val="100000"/>
              </a:lnSpc>
              <a:spcBef>
                <a:spcPts val="405"/>
              </a:spcBef>
              <a:spcAft>
                <a:spcPts val="0"/>
              </a:spcAft>
              <a:buClrTx/>
              <a:buSzTx/>
              <a:buFontTx/>
              <a:buNone/>
              <a:tabLst/>
              <a:defRPr/>
            </a:pPr>
            <a:r>
              <a:rPr lang="en-GB" sz="1050" b="1" spc="-20" noProof="0" dirty="0">
                <a:solidFill>
                  <a:srgbClr val="336E9F"/>
                </a:solidFill>
                <a:latin typeface="Arial"/>
                <a:cs typeface="Arial"/>
              </a:rPr>
              <a:t>CARE</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FROM</a:t>
            </a:r>
            <a:r>
              <a:rPr lang="en-GB" sz="1050" b="1" spc="-60" noProof="0" dirty="0">
                <a:solidFill>
                  <a:srgbClr val="336E9F"/>
                </a:solidFill>
                <a:latin typeface="Arial"/>
                <a:cs typeface="Arial"/>
              </a:rPr>
              <a:t> </a:t>
            </a:r>
            <a:r>
              <a:rPr lang="en-GB" sz="1050" b="1" spc="-20" noProof="0" dirty="0">
                <a:solidFill>
                  <a:srgbClr val="336E9F"/>
                </a:solidFill>
                <a:latin typeface="Arial"/>
                <a:cs typeface="Arial"/>
              </a:rPr>
              <a:t>YOUR</a:t>
            </a:r>
            <a:r>
              <a:rPr lang="en-GB" sz="1050" b="1" spc="-55" noProof="0" dirty="0">
                <a:solidFill>
                  <a:srgbClr val="336E9F"/>
                </a:solidFill>
                <a:latin typeface="Arial"/>
                <a:cs typeface="Arial"/>
              </a:rPr>
              <a:t> </a:t>
            </a:r>
            <a:r>
              <a:rPr lang="en-GB" sz="1050" b="1" noProof="0" dirty="0">
                <a:solidFill>
                  <a:srgbClr val="336E9F"/>
                </a:solidFill>
                <a:latin typeface="Arial"/>
                <a:cs typeface="Arial"/>
              </a:rPr>
              <a:t>GP</a:t>
            </a:r>
            <a:r>
              <a:rPr lang="en-GB" sz="1050" b="1" spc="-55" noProof="0" dirty="0">
                <a:solidFill>
                  <a:srgbClr val="336E9F"/>
                </a:solidFill>
                <a:latin typeface="Arial"/>
                <a:cs typeface="Arial"/>
              </a:rPr>
              <a:t> </a:t>
            </a:r>
            <a:r>
              <a:rPr lang="en-GB" sz="1050" b="1" spc="-10" noProof="0" dirty="0">
                <a:solidFill>
                  <a:srgbClr val="336E9F"/>
                </a:solidFill>
                <a:latin typeface="Arial"/>
                <a:cs typeface="Arial"/>
              </a:rPr>
              <a:t>PRACTICE</a:t>
            </a:r>
            <a:endParaRPr lang="en-GB" sz="1050" noProof="0" dirty="0">
              <a:latin typeface="Arial"/>
              <a:cs typeface="Arial"/>
            </a:endParaRPr>
          </a:p>
        </p:txBody>
      </p:sp>
      <p:sp>
        <p:nvSpPr>
          <p:cNvPr id="59" name="text_q51">
            <a:extLst>
              <a:ext uri="{FF2B5EF4-FFF2-40B4-BE49-F238E27FC236}">
                <a16:creationId xmlns:a16="http://schemas.microsoft.com/office/drawing/2014/main" id="{C64CE95B-DF36-221D-ECCE-75BA26CF1F57}"/>
              </a:ext>
            </a:extLst>
          </p:cNvPr>
          <p:cNvSpPr txBox="1"/>
          <p:nvPr/>
        </p:nvSpPr>
        <p:spPr>
          <a:xfrm>
            <a:off x="501650" y="5444210"/>
            <a:ext cx="6096000"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250"/>
              </a:spcBef>
              <a:spcAft>
                <a:spcPts val="0"/>
              </a:spcAft>
              <a:buClrTx/>
              <a:buSzTx/>
              <a:buFontTx/>
              <a:buNone/>
              <a:tabLst/>
              <a:defRPr/>
            </a:pPr>
            <a:r>
              <a:rPr lang="en-GB" sz="850" noProof="0" dirty="0">
                <a:latin typeface="Arial"/>
                <a:cs typeface="Arial"/>
              </a:rPr>
              <a:t>Q51.</a:t>
            </a:r>
            <a:r>
              <a:rPr lang="en-GB" sz="850" spc="-25" noProof="0" dirty="0">
                <a:latin typeface="Arial"/>
                <a:cs typeface="Arial"/>
              </a:rPr>
              <a:t> </a:t>
            </a:r>
            <a:r>
              <a:rPr lang="en-GB" sz="850" noProof="0" dirty="0">
                <a:latin typeface="Arial"/>
                <a:cs typeface="Arial"/>
              </a:rPr>
              <a:t>Patient definitely received the help or support needed from their GP practice since their cancer diagnosis</a:t>
            </a:r>
          </a:p>
        </p:txBody>
      </p:sp>
      <p:sp>
        <p:nvSpPr>
          <p:cNvPr id="100" name="text_q52">
            <a:extLst>
              <a:ext uri="{FF2B5EF4-FFF2-40B4-BE49-F238E27FC236}">
                <a16:creationId xmlns:a16="http://schemas.microsoft.com/office/drawing/2014/main" id="{7B2AD7E6-F559-F125-DDBF-0BABF1F0AB17}"/>
              </a:ext>
            </a:extLst>
          </p:cNvPr>
          <p:cNvSpPr txBox="1"/>
          <p:nvPr/>
        </p:nvSpPr>
        <p:spPr>
          <a:xfrm>
            <a:off x="502181" y="7134236"/>
            <a:ext cx="6664879" cy="348813"/>
          </a:xfrm>
          <a:prstGeom prst="rect">
            <a:avLst/>
          </a:prstGeom>
        </p:spPr>
        <p:txBody>
          <a:bodyPr vert="horz" wrap="square" lIns="0" tIns="86360" rIns="0" bIns="0" rtlCol="0">
            <a:spAutoFit/>
          </a:bodyPr>
          <a:lstStyle/>
          <a:p>
            <a:pPr marL="12700">
              <a:spcBef>
                <a:spcPts val="680"/>
              </a:spcBef>
              <a:defRPr/>
            </a:pPr>
            <a:r>
              <a:rPr lang="en-GB" sz="850" noProof="0" dirty="0">
                <a:latin typeface="Arial"/>
                <a:cs typeface="Arial"/>
              </a:rPr>
              <a:t>Q52.</a:t>
            </a:r>
            <a:r>
              <a:rPr lang="en-GB" sz="850" spc="-15" noProof="0" dirty="0">
                <a:latin typeface="Arial"/>
                <a:cs typeface="Arial"/>
              </a:rPr>
              <a:t> </a:t>
            </a:r>
            <a:r>
              <a:rPr lang="en-GB" sz="850" noProof="0" dirty="0">
                <a:latin typeface="Arial"/>
                <a:cs typeface="Arial"/>
              </a:rPr>
              <a:t>Patient has had a cancer care review with someone from their GP practice (excluding patients who have not had a review but were diagnosed less than or around 12 months ago)</a:t>
            </a:r>
          </a:p>
        </p:txBody>
      </p:sp>
      <p:grpSp>
        <p:nvGrpSpPr>
          <p:cNvPr id="26" name="Group 25">
            <a:extLst>
              <a:ext uri="{FF2B5EF4-FFF2-40B4-BE49-F238E27FC236}">
                <a16:creationId xmlns:a16="http://schemas.microsoft.com/office/drawing/2014/main" id="{435056C8-7F2F-813C-D8EF-47165EF958F4}"/>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28" name="object 4">
              <a:hlinkClick r:id="rId2" action="ppaction://hlinksldjump"/>
              <a:extLst>
                <a:ext uri="{FF2B5EF4-FFF2-40B4-BE49-F238E27FC236}">
                  <a16:creationId xmlns:a16="http://schemas.microsoft.com/office/drawing/2014/main" id="{ACF7DE78-826A-19C8-0EE8-B39941C24AE3}"/>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9" name="object 3">
              <a:hlinkClick r:id="rId2" action="ppaction://hlinksldjump"/>
              <a:extLst>
                <a:ext uri="{FF2B5EF4-FFF2-40B4-BE49-F238E27FC236}">
                  <a16:creationId xmlns:a16="http://schemas.microsoft.com/office/drawing/2014/main" id="{9F4B0F4D-D708-5CFF-1790-55CEBB6BE4E7}"/>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aphicFrame>
        <p:nvGraphicFramePr>
          <p:cNvPr id="31" name="his_years_q52">
            <a:extLst>
              <a:ext uri="{FF2B5EF4-FFF2-40B4-BE49-F238E27FC236}">
                <a16:creationId xmlns:a16="http://schemas.microsoft.com/office/drawing/2014/main" id="{425E9707-36C0-731F-7380-AACCEE971690}"/>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4176371638"/>
              </p:ext>
            </p:extLst>
          </p:nvPr>
        </p:nvGraphicFramePr>
        <p:xfrm>
          <a:off x="1474570" y="85471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11148628"/>
                  </a:ext>
                </a:extLst>
              </a:tr>
            </a:tbl>
          </a:graphicData>
        </a:graphic>
      </p:graphicFrame>
      <p:graphicFrame>
        <p:nvGraphicFramePr>
          <p:cNvPr id="16" name="chart_his_q52">
            <a:extLst>
              <a:ext uri="{FF2B5EF4-FFF2-40B4-BE49-F238E27FC236}">
                <a16:creationId xmlns:a16="http://schemas.microsoft.com/office/drawing/2014/main" id="{1B9B2DC2-BCA2-A90A-3E1A-E5F81F8FDDE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462682699"/>
              </p:ext>
            </p:extLst>
          </p:nvPr>
        </p:nvGraphicFramePr>
        <p:xfrm>
          <a:off x="360681" y="7561576"/>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13" name="object 11">
            <a:extLst>
              <a:ext uri="{FF2B5EF4-FFF2-40B4-BE49-F238E27FC236}">
                <a16:creationId xmlns:a16="http://schemas.microsoft.com/office/drawing/2014/main" id="{FF10DFBE-3A0C-4FF4-7C72-E5288C5E89B3}"/>
              </a:ext>
              <a:ext uri="{C183D7F6-B498-43B3-948B-1728B52AA6E4}">
                <adec:decorative xmlns:adec="http://schemas.microsoft.com/office/drawing/2017/decorative" val="1"/>
              </a:ext>
            </a:extLst>
          </p:cNvPr>
          <p:cNvSpPr/>
          <p:nvPr/>
        </p:nvSpPr>
        <p:spPr>
          <a:xfrm>
            <a:off x="435050" y="7180575"/>
            <a:ext cx="6696000" cy="1671325"/>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5" name="his_years_q51">
            <a:extLst>
              <a:ext uri="{FF2B5EF4-FFF2-40B4-BE49-F238E27FC236}">
                <a16:creationId xmlns:a16="http://schemas.microsoft.com/office/drawing/2014/main" id="{8A04E2C3-8F6F-0C32-729D-FCCFA19E305D}"/>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958660357"/>
              </p:ext>
            </p:extLst>
          </p:nvPr>
        </p:nvGraphicFramePr>
        <p:xfrm>
          <a:off x="1474570" y="6695009"/>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7668816"/>
                  </a:ext>
                </a:extLst>
              </a:tr>
            </a:tbl>
          </a:graphicData>
        </a:graphic>
      </p:graphicFrame>
      <p:graphicFrame>
        <p:nvGraphicFramePr>
          <p:cNvPr id="12" name="chart_his_q51">
            <a:extLst>
              <a:ext uri="{FF2B5EF4-FFF2-40B4-BE49-F238E27FC236}">
                <a16:creationId xmlns:a16="http://schemas.microsoft.com/office/drawing/2014/main" id="{EB938655-655B-8403-3FD5-C9558FB49F1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287337451"/>
              </p:ext>
            </p:extLst>
          </p:nvPr>
        </p:nvGraphicFramePr>
        <p:xfrm>
          <a:off x="360567" y="5728979"/>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1" name="object 10">
            <a:extLst>
              <a:ext uri="{FF2B5EF4-FFF2-40B4-BE49-F238E27FC236}">
                <a16:creationId xmlns:a16="http://schemas.microsoft.com/office/drawing/2014/main" id="{6DAEF86D-6561-CFA3-674A-D021E10AE1EF}"/>
              </a:ext>
              <a:ext uri="{C183D7F6-B498-43B3-948B-1728B52AA6E4}">
                <adec:decorative xmlns:adec="http://schemas.microsoft.com/office/drawing/2017/decorative" val="1"/>
              </a:ext>
            </a:extLst>
          </p:cNvPr>
          <p:cNvSpPr/>
          <p:nvPr/>
        </p:nvSpPr>
        <p:spPr>
          <a:xfrm>
            <a:off x="436557" y="5500379"/>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4" name="his_years_q50">
            <a:extLst>
              <a:ext uri="{FF2B5EF4-FFF2-40B4-BE49-F238E27FC236}">
                <a16:creationId xmlns:a16="http://schemas.microsoft.com/office/drawing/2014/main" id="{87959C1F-5D5C-9681-360A-B95B0D8A0AA8}"/>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156400488"/>
              </p:ext>
            </p:extLst>
          </p:nvPr>
        </p:nvGraphicFramePr>
        <p:xfrm>
          <a:off x="1474570" y="4879884"/>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6083869"/>
                  </a:ext>
                </a:extLst>
              </a:tr>
            </a:tbl>
          </a:graphicData>
        </a:graphic>
      </p:graphicFrame>
      <p:graphicFrame>
        <p:nvGraphicFramePr>
          <p:cNvPr id="10" name="chart_his_q50">
            <a:extLst>
              <a:ext uri="{FF2B5EF4-FFF2-40B4-BE49-F238E27FC236}">
                <a16:creationId xmlns:a16="http://schemas.microsoft.com/office/drawing/2014/main" id="{BE11BE64-CA44-4A7A-B4DA-0404F1309FA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02601877"/>
              </p:ext>
            </p:extLst>
          </p:nvPr>
        </p:nvGraphicFramePr>
        <p:xfrm>
          <a:off x="360681" y="3907733"/>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8" name="object 8">
            <a:extLst>
              <a:ext uri="{FF2B5EF4-FFF2-40B4-BE49-F238E27FC236}">
                <a16:creationId xmlns:a16="http://schemas.microsoft.com/office/drawing/2014/main" id="{476A1EAC-F46E-1B92-9B57-0E8FFDE05DCF}"/>
              </a:ext>
              <a:ext uri="{C183D7F6-B498-43B3-948B-1728B52AA6E4}">
                <adec:decorative xmlns:adec="http://schemas.microsoft.com/office/drawing/2017/decorative" val="1"/>
              </a:ext>
            </a:extLst>
          </p:cNvPr>
          <p:cNvSpPr/>
          <p:nvPr/>
        </p:nvSpPr>
        <p:spPr>
          <a:xfrm>
            <a:off x="429035" y="368386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 name="his_years_q49">
            <a:extLst>
              <a:ext uri="{FF2B5EF4-FFF2-40B4-BE49-F238E27FC236}">
                <a16:creationId xmlns:a16="http://schemas.microsoft.com/office/drawing/2014/main" id="{E4472042-2B40-4DC9-FB76-0253E3637C0E}"/>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904424919"/>
              </p:ext>
            </p:extLst>
          </p:nvPr>
        </p:nvGraphicFramePr>
        <p:xfrm>
          <a:off x="1474570" y="32341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5676779"/>
                  </a:ext>
                </a:extLst>
              </a:tr>
            </a:tbl>
          </a:graphicData>
        </a:graphic>
      </p:graphicFrame>
      <p:graphicFrame>
        <p:nvGraphicFramePr>
          <p:cNvPr id="7" name="chart_his_q49">
            <a:extLst>
              <a:ext uri="{FF2B5EF4-FFF2-40B4-BE49-F238E27FC236}">
                <a16:creationId xmlns:a16="http://schemas.microsoft.com/office/drawing/2014/main" id="{F3B0AAC7-78A8-82A5-6226-47A0179A69C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23643963"/>
              </p:ext>
            </p:extLst>
          </p:nvPr>
        </p:nvGraphicFramePr>
        <p:xfrm>
          <a:off x="360567" y="2266114"/>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6" name="object 7">
            <a:extLst>
              <a:ext uri="{FF2B5EF4-FFF2-40B4-BE49-F238E27FC236}">
                <a16:creationId xmlns:a16="http://schemas.microsoft.com/office/drawing/2014/main" id="{65AD6ECD-9A93-339C-E672-B762123F1B8E}"/>
              </a:ext>
              <a:ext uri="{C183D7F6-B498-43B3-948B-1728B52AA6E4}">
                <adec:decorative xmlns:adec="http://schemas.microsoft.com/office/drawing/2017/decorative" val="1"/>
              </a:ext>
            </a:extLst>
          </p:cNvPr>
          <p:cNvSpPr/>
          <p:nvPr/>
        </p:nvSpPr>
        <p:spPr>
          <a:xfrm>
            <a:off x="435050" y="2037514"/>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4" name="txt_org_name">
            <a:extLst>
              <a:ext uri="{FF2B5EF4-FFF2-40B4-BE49-F238E27FC236}">
                <a16:creationId xmlns:a16="http://schemas.microsoft.com/office/drawing/2014/main" id="{8CA5A6ED-FE8F-5E0C-B658-3FF020AA2A42}"/>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5" name="txt_survey">
            <a:extLst>
              <a:ext uri="{FF2B5EF4-FFF2-40B4-BE49-F238E27FC236}">
                <a16:creationId xmlns:a16="http://schemas.microsoft.com/office/drawing/2014/main" id="{BE8579B3-1903-3E32-0FC5-71A981A18117}"/>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1" name="Group 1">
            <a:extLst>
              <a:ext uri="{FF2B5EF4-FFF2-40B4-BE49-F238E27FC236}">
                <a16:creationId xmlns:a16="http://schemas.microsoft.com/office/drawing/2014/main" id="{FD66E98F-9250-9668-C3D2-533212E1EAF3}"/>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30" name="object 5">
              <a:extLst>
                <a:ext uri="{FF2B5EF4-FFF2-40B4-BE49-F238E27FC236}">
                  <a16:creationId xmlns:a16="http://schemas.microsoft.com/office/drawing/2014/main" id="{1E6AA373-FBFC-7A83-2D88-5C84397BF45C}"/>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32" name="object 4">
              <a:extLst>
                <a:ext uri="{FF2B5EF4-FFF2-40B4-BE49-F238E27FC236}">
                  <a16:creationId xmlns:a16="http://schemas.microsoft.com/office/drawing/2014/main" id="{A04BD5D4-734B-C560-D84B-D52BBF210DFB}"/>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4" name="object 3">
              <a:extLst>
                <a:ext uri="{FF2B5EF4-FFF2-40B4-BE49-F238E27FC236}">
                  <a16:creationId xmlns:a16="http://schemas.microsoft.com/office/drawing/2014/main" id="{2BB27ABC-89CE-96E1-7C53-0219F2201BF2}"/>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5" name="object 2">
              <a:extLst>
                <a:ext uri="{FF2B5EF4-FFF2-40B4-BE49-F238E27FC236}">
                  <a16:creationId xmlns:a16="http://schemas.microsoft.com/office/drawing/2014/main" id="{500483FE-481F-D56B-8642-D5A1E8BD6F20}"/>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7" name="TextBox 36">
            <a:extLst>
              <a:ext uri="{FF2B5EF4-FFF2-40B4-BE49-F238E27FC236}">
                <a16:creationId xmlns:a16="http://schemas.microsoft.com/office/drawing/2014/main" id="{E825FF3B-F726-A0E8-D0EE-83B931FFEB95}"/>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Tree>
    <p:extLst>
      <p:ext uri="{BB962C8B-B14F-4D97-AF65-F5344CB8AC3E}">
        <p14:creationId xmlns:p14="http://schemas.microsoft.com/office/powerpoint/2010/main" val="267075706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988FFF-0975-35DA-D253-E31302134736}"/>
            </a:ext>
          </a:extLst>
        </p:cNvPr>
        <p:cNvGrpSpPr/>
        <p:nvPr/>
      </p:nvGrpSpPr>
      <p:grpSpPr>
        <a:xfrm>
          <a:off x="0" y="0"/>
          <a:ext cx="0" cy="0"/>
          <a:chOff x="0" y="0"/>
          <a:chExt cx="0" cy="0"/>
        </a:xfrm>
      </p:grpSpPr>
      <p:grpSp>
        <p:nvGrpSpPr>
          <p:cNvPr id="16" name="Group 15">
            <a:extLst>
              <a:ext uri="{FF2B5EF4-FFF2-40B4-BE49-F238E27FC236}">
                <a16:creationId xmlns:a16="http://schemas.microsoft.com/office/drawing/2014/main" id="{9163B77C-4EA5-5EC3-0941-60BF0F448850}"/>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8" name="object 4">
              <a:hlinkClick r:id="rId2" action="ppaction://hlinksldjump"/>
              <a:extLst>
                <a:ext uri="{FF2B5EF4-FFF2-40B4-BE49-F238E27FC236}">
                  <a16:creationId xmlns:a16="http://schemas.microsoft.com/office/drawing/2014/main" id="{54AE74E3-36E9-6565-42E7-0643C35D745E}"/>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26" name="object 3">
              <a:hlinkClick r:id="rId2" action="ppaction://hlinksldjump"/>
              <a:extLst>
                <a:ext uri="{FF2B5EF4-FFF2-40B4-BE49-F238E27FC236}">
                  <a16:creationId xmlns:a16="http://schemas.microsoft.com/office/drawing/2014/main" id="{7EE590ED-FB75-D18B-CA2C-EF07168BA16B}"/>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
        <p:nvSpPr>
          <p:cNvPr id="83" name="Slide Number Placeholder 1">
            <a:extLst>
              <a:ext uri="{FF2B5EF4-FFF2-40B4-BE49-F238E27FC236}">
                <a16:creationId xmlns:a16="http://schemas.microsoft.com/office/drawing/2014/main" id="{2BD4B7A1-96D2-C4D0-9871-804B15C68E06}"/>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034258D-1B64-464C-8D86-ECF8812D52F2}" type="slidenum">
              <a:rPr lang="en-GB" spc="-25" noProof="0" smtClean="0"/>
              <a:t>67</a:t>
            </a:fld>
            <a:endParaRPr lang="en-GB" spc="-25" noProof="0" dirty="0"/>
          </a:p>
        </p:txBody>
      </p:sp>
      <p:sp>
        <p:nvSpPr>
          <p:cNvPr id="25" name="object 1">
            <a:extLst>
              <a:ext uri="{FF2B5EF4-FFF2-40B4-BE49-F238E27FC236}">
                <a16:creationId xmlns:a16="http://schemas.microsoft.com/office/drawing/2014/main" id="{D525C386-515D-4833-35A4-BC465AD3FDC9}"/>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 </a:t>
            </a:r>
            <a:r>
              <a:rPr kumimoji="0" lang="en-GB" sz="1800" b="1" i="0" u="none" strike="noStrike" kern="0" cap="none" spc="-10" normalizeH="0" baseline="0" noProof="0" dirty="0">
                <a:ln>
                  <a:noFill/>
                </a:ln>
                <a:solidFill>
                  <a:schemeClr val="bg1"/>
                </a:solidFill>
                <a:effectLst/>
                <a:uLnTx/>
                <a:uFillTx/>
                <a:latin typeface="Arial"/>
                <a:cs typeface="Arial"/>
              </a:rPr>
              <a:t>(12)</a:t>
            </a:r>
            <a:endParaRPr kumimoji="0" lang="en-GB" sz="1800" b="0" i="0" u="none" strike="noStrike" kern="0" cap="none" spc="0" normalizeH="0" baseline="0" noProof="0" dirty="0">
              <a:ln>
                <a:noFill/>
              </a:ln>
              <a:solidFill>
                <a:schemeClr val="bg1"/>
              </a:solidFill>
              <a:effectLst/>
              <a:uLnTx/>
              <a:uFillTx/>
              <a:latin typeface="Arial"/>
              <a:cs typeface="Arial"/>
            </a:endParaRPr>
          </a:p>
        </p:txBody>
      </p:sp>
      <p:sp>
        <p:nvSpPr>
          <p:cNvPr id="5" name="object 12">
            <a:extLst>
              <a:ext uri="{FF2B5EF4-FFF2-40B4-BE49-F238E27FC236}">
                <a16:creationId xmlns:a16="http://schemas.microsoft.com/office/drawing/2014/main" id="{074023DB-59E7-7913-2E87-823D7E5D1BFB}"/>
              </a:ext>
            </a:extLst>
          </p:cNvPr>
          <p:cNvSpPr txBox="1"/>
          <p:nvPr/>
        </p:nvSpPr>
        <p:spPr>
          <a:xfrm>
            <a:off x="432884" y="1860048"/>
            <a:ext cx="6696000" cy="167354"/>
          </a:xfrm>
          <a:prstGeom prst="rect">
            <a:avLst/>
          </a:prstGeom>
          <a:ln w="6350">
            <a:solidFill>
              <a:srgbClr val="939598"/>
            </a:solidFill>
          </a:ln>
        </p:spPr>
        <p:txBody>
          <a:bodyPr vert="horz" wrap="square" lIns="0" tIns="5715" rIns="0" bIns="0" rtlCol="0">
            <a:spAutoFit/>
          </a:bodyPr>
          <a:lstStyle/>
          <a:p>
            <a:pPr marL="27940" marR="0" lvl="0" indent="0" defTabSz="914400" eaLnBrk="1" fontAlgn="auto" latinLnBrk="0" hangingPunct="1">
              <a:lnSpc>
                <a:spcPct val="100000"/>
              </a:lnSpc>
              <a:spcBef>
                <a:spcPts val="45"/>
              </a:spcBef>
              <a:spcAft>
                <a:spcPts val="0"/>
              </a:spcAft>
              <a:buClrTx/>
              <a:buSzTx/>
              <a:buFontTx/>
              <a:buNone/>
              <a:tabLst/>
              <a:defRPr/>
            </a:pPr>
            <a:r>
              <a:rPr lang="en-GB" sz="1050" b="1" spc="-20" noProof="0" dirty="0">
                <a:solidFill>
                  <a:srgbClr val="336E9F"/>
                </a:solidFill>
                <a:latin typeface="Arial"/>
                <a:cs typeface="Arial"/>
              </a:rPr>
              <a:t>LIVING</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WITH</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AND</a:t>
            </a:r>
            <a:r>
              <a:rPr lang="en-GB" sz="1050" b="1" spc="-40" noProof="0" dirty="0">
                <a:solidFill>
                  <a:srgbClr val="336E9F"/>
                </a:solidFill>
                <a:latin typeface="Arial"/>
                <a:cs typeface="Arial"/>
              </a:rPr>
              <a:t> </a:t>
            </a:r>
            <a:r>
              <a:rPr lang="en-GB" sz="1050" b="1" spc="-25" noProof="0" dirty="0">
                <a:solidFill>
                  <a:srgbClr val="336E9F"/>
                </a:solidFill>
                <a:latin typeface="Arial"/>
                <a:cs typeface="Arial"/>
              </a:rPr>
              <a:t>BEYOND</a:t>
            </a:r>
            <a:r>
              <a:rPr lang="en-GB" sz="1050" b="1" spc="-40" noProof="0" dirty="0">
                <a:solidFill>
                  <a:srgbClr val="336E9F"/>
                </a:solidFill>
                <a:latin typeface="Arial"/>
                <a:cs typeface="Arial"/>
              </a:rPr>
              <a:t> </a:t>
            </a:r>
            <a:r>
              <a:rPr lang="en-GB" sz="1050" b="1" spc="-10" noProof="0" dirty="0">
                <a:solidFill>
                  <a:srgbClr val="336E9F"/>
                </a:solidFill>
                <a:latin typeface="Arial"/>
                <a:cs typeface="Arial"/>
              </a:rPr>
              <a:t>CANCER</a:t>
            </a:r>
            <a:endParaRPr lang="en-GB" sz="1050" noProof="0" dirty="0">
              <a:latin typeface="Arial"/>
              <a:cs typeface="Arial"/>
            </a:endParaRPr>
          </a:p>
        </p:txBody>
      </p:sp>
      <p:sp>
        <p:nvSpPr>
          <p:cNvPr id="6" name="text_q53">
            <a:extLst>
              <a:ext uri="{FF2B5EF4-FFF2-40B4-BE49-F238E27FC236}">
                <a16:creationId xmlns:a16="http://schemas.microsoft.com/office/drawing/2014/main" id="{F053782A-8DC2-CF42-3630-F48250C287FB}"/>
              </a:ext>
            </a:extLst>
          </p:cNvPr>
          <p:cNvSpPr txBox="1"/>
          <p:nvPr/>
        </p:nvSpPr>
        <p:spPr>
          <a:xfrm>
            <a:off x="496446" y="1976353"/>
            <a:ext cx="6390801"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Q53.</a:t>
            </a:r>
            <a:r>
              <a:rPr lang="en-GB" sz="850" spc="-25" noProof="0" dirty="0">
                <a:latin typeface="Arial"/>
                <a:cs typeface="Arial"/>
              </a:rPr>
              <a:t> </a:t>
            </a:r>
            <a:r>
              <a:rPr lang="en-GB" sz="850" noProof="0" dirty="0">
                <a:latin typeface="Arial"/>
                <a:cs typeface="Arial"/>
              </a:rPr>
              <a:t>After</a:t>
            </a:r>
            <a:r>
              <a:rPr lang="en-GB" sz="850" spc="-25" noProof="0" dirty="0">
                <a:latin typeface="Arial"/>
                <a:cs typeface="Arial"/>
              </a:rPr>
              <a:t> </a:t>
            </a:r>
            <a:r>
              <a:rPr lang="en-GB" sz="850" noProof="0" dirty="0">
                <a:latin typeface="Arial"/>
                <a:cs typeface="Arial"/>
              </a:rPr>
              <a:t>treatment,</a:t>
            </a:r>
            <a:r>
              <a:rPr lang="en-GB" sz="850" spc="-25"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5" noProof="0" dirty="0">
                <a:latin typeface="Arial"/>
                <a:cs typeface="Arial"/>
              </a:rPr>
              <a:t> </a:t>
            </a:r>
            <a:r>
              <a:rPr lang="en-GB" sz="850" noProof="0" dirty="0">
                <a:latin typeface="Arial"/>
                <a:cs typeface="Arial"/>
              </a:rPr>
              <a:t>definitely</a:t>
            </a:r>
            <a:r>
              <a:rPr lang="en-GB" sz="850" spc="-25" noProof="0" dirty="0">
                <a:latin typeface="Arial"/>
                <a:cs typeface="Arial"/>
              </a:rPr>
              <a:t> </a:t>
            </a:r>
            <a:r>
              <a:rPr lang="en-GB" sz="850" noProof="0" dirty="0">
                <a:latin typeface="Arial"/>
                <a:cs typeface="Arial"/>
              </a:rPr>
              <a:t>could</a:t>
            </a:r>
            <a:r>
              <a:rPr lang="en-GB" sz="850" spc="-25" noProof="0" dirty="0">
                <a:latin typeface="Arial"/>
                <a:cs typeface="Arial"/>
              </a:rPr>
              <a:t> </a:t>
            </a:r>
            <a:r>
              <a:rPr lang="en-GB" sz="850" noProof="0" dirty="0">
                <a:latin typeface="Arial"/>
                <a:cs typeface="Arial"/>
              </a:rPr>
              <a:t>get</a:t>
            </a:r>
            <a:r>
              <a:rPr lang="en-GB" sz="850" spc="-20" noProof="0" dirty="0">
                <a:latin typeface="Arial"/>
                <a:cs typeface="Arial"/>
              </a:rPr>
              <a:t> </a:t>
            </a:r>
            <a:r>
              <a:rPr lang="en-GB" sz="850" noProof="0" dirty="0">
                <a:latin typeface="Arial"/>
                <a:cs typeface="Arial"/>
              </a:rPr>
              <a:t>enough</a:t>
            </a:r>
            <a:r>
              <a:rPr lang="en-GB" sz="850" spc="-25" noProof="0" dirty="0">
                <a:latin typeface="Arial"/>
                <a:cs typeface="Arial"/>
              </a:rPr>
              <a:t> </a:t>
            </a:r>
            <a:r>
              <a:rPr lang="en-GB" sz="850" noProof="0" dirty="0">
                <a:latin typeface="Arial"/>
                <a:cs typeface="Arial"/>
              </a:rPr>
              <a:t>emotional</a:t>
            </a:r>
            <a:r>
              <a:rPr lang="en-GB" sz="850" spc="-25"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at</a:t>
            </a:r>
            <a:r>
              <a:rPr lang="en-GB" sz="850" spc="-25" noProof="0" dirty="0">
                <a:latin typeface="Arial"/>
                <a:cs typeface="Arial"/>
              </a:rPr>
              <a:t> </a:t>
            </a:r>
            <a:r>
              <a:rPr lang="en-GB" sz="850" noProof="0" dirty="0">
                <a:latin typeface="Arial"/>
                <a:cs typeface="Arial"/>
              </a:rPr>
              <a:t>home</a:t>
            </a:r>
            <a:r>
              <a:rPr lang="en-GB" sz="850" spc="-25" noProof="0" dirty="0">
                <a:latin typeface="Arial"/>
                <a:cs typeface="Arial"/>
              </a:rPr>
              <a:t> </a:t>
            </a:r>
            <a:r>
              <a:rPr lang="en-GB" sz="850" noProof="0" dirty="0">
                <a:latin typeface="Arial"/>
                <a:cs typeface="Arial"/>
              </a:rPr>
              <a:t>from</a:t>
            </a:r>
            <a:r>
              <a:rPr lang="en-GB" sz="850" spc="-25" noProof="0" dirty="0">
                <a:latin typeface="Arial"/>
                <a:cs typeface="Arial"/>
              </a:rPr>
              <a:t> </a:t>
            </a:r>
            <a:r>
              <a:rPr lang="en-GB" sz="850" noProof="0" dirty="0">
                <a:latin typeface="Arial"/>
                <a:cs typeface="Arial"/>
              </a:rPr>
              <a:t>community</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noProof="0" dirty="0">
                <a:latin typeface="Arial"/>
                <a:cs typeface="Arial"/>
              </a:rPr>
              <a:t>voluntary</a:t>
            </a:r>
            <a:r>
              <a:rPr lang="en-GB" sz="850" spc="-25" noProof="0" dirty="0">
                <a:latin typeface="Arial"/>
                <a:cs typeface="Arial"/>
              </a:rPr>
              <a:t> </a:t>
            </a:r>
            <a:r>
              <a:rPr lang="en-GB" sz="850" spc="-10" noProof="0" dirty="0">
                <a:latin typeface="Arial"/>
                <a:cs typeface="Arial"/>
              </a:rPr>
              <a:t>services</a:t>
            </a:r>
            <a:endParaRPr lang="en-GB" sz="850" noProof="0" dirty="0">
              <a:latin typeface="Arial"/>
              <a:cs typeface="Arial"/>
            </a:endParaRPr>
          </a:p>
        </p:txBody>
      </p:sp>
      <p:sp>
        <p:nvSpPr>
          <p:cNvPr id="47" name="text_q54">
            <a:extLst>
              <a:ext uri="{FF2B5EF4-FFF2-40B4-BE49-F238E27FC236}">
                <a16:creationId xmlns:a16="http://schemas.microsoft.com/office/drawing/2014/main" id="{FD7E27E8-72DE-5F39-19D4-E2008D339932}"/>
              </a:ext>
            </a:extLst>
          </p:cNvPr>
          <p:cNvSpPr txBox="1"/>
          <p:nvPr/>
        </p:nvSpPr>
        <p:spPr>
          <a:xfrm>
            <a:off x="455762" y="3643347"/>
            <a:ext cx="6505970" cy="423193"/>
          </a:xfrm>
          <a:prstGeom prst="rect">
            <a:avLst/>
          </a:prstGeom>
        </p:spPr>
        <p:txBody>
          <a:bodyPr vert="horz" wrap="square" lIns="0" tIns="86360" rIns="0" bIns="0" rtlCol="0">
            <a:spAutoFit/>
          </a:bodyPr>
          <a:lstStyle/>
          <a:p>
            <a:pPr marL="27940" marR="0" lvl="0" indent="0" defTabSz="914400" eaLnBrk="1" fontAlgn="auto" latinLnBrk="0" hangingPunct="1">
              <a:lnSpc>
                <a:spcPct val="100000"/>
              </a:lnSpc>
              <a:spcBef>
                <a:spcPts val="70"/>
              </a:spcBef>
              <a:spcAft>
                <a:spcPts val="0"/>
              </a:spcAft>
              <a:buClrTx/>
              <a:buSzTx/>
              <a:buFontTx/>
              <a:buNone/>
              <a:tabLst/>
              <a:defRPr/>
            </a:pPr>
            <a:r>
              <a:rPr lang="en-GB" sz="850" noProof="0" dirty="0">
                <a:latin typeface="Arial"/>
                <a:cs typeface="Arial"/>
              </a:rPr>
              <a:t>Q54.</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right</a:t>
            </a:r>
            <a:r>
              <a:rPr lang="en-GB" sz="850" spc="-20" noProof="0" dirty="0">
                <a:latin typeface="Arial"/>
                <a:cs typeface="Arial"/>
              </a:rPr>
              <a:t> </a:t>
            </a:r>
            <a:r>
              <a:rPr lang="en-GB" sz="850" noProof="0" dirty="0">
                <a:latin typeface="Arial"/>
                <a:cs typeface="Arial"/>
              </a:rPr>
              <a:t>amount</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support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offered</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between</a:t>
            </a:r>
            <a:r>
              <a:rPr lang="en-GB" sz="850" spc="-20" noProof="0" dirty="0">
                <a:latin typeface="Arial"/>
                <a:cs typeface="Arial"/>
              </a:rPr>
              <a:t> </a:t>
            </a:r>
            <a:r>
              <a:rPr lang="en-GB" sz="850" noProof="0" dirty="0">
                <a:latin typeface="Arial"/>
                <a:cs typeface="Arial"/>
              </a:rPr>
              <a:t>final</a:t>
            </a:r>
            <a:r>
              <a:rPr lang="en-GB" sz="850" spc="-20" noProof="0" dirty="0">
                <a:latin typeface="Arial"/>
                <a:cs typeface="Arial"/>
              </a:rPr>
              <a:t> </a:t>
            </a:r>
            <a:r>
              <a:rPr lang="en-GB" sz="850" noProof="0" dirty="0">
                <a:latin typeface="Arial"/>
                <a:cs typeface="Arial"/>
              </a:rPr>
              <a:t>treatment</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the</a:t>
            </a:r>
            <a:r>
              <a:rPr lang="en-GB" sz="850" spc="-20" noProof="0" dirty="0">
                <a:latin typeface="Arial"/>
                <a:cs typeface="Arial"/>
              </a:rPr>
              <a:t> </a:t>
            </a:r>
            <a:r>
              <a:rPr lang="en-GB" sz="850" noProof="0" dirty="0">
                <a:latin typeface="Arial"/>
                <a:cs typeface="Arial"/>
              </a:rPr>
              <a:t>follow</a:t>
            </a:r>
            <a:r>
              <a:rPr lang="en-GB" sz="850" spc="-20" noProof="0" dirty="0">
                <a:latin typeface="Arial"/>
                <a:cs typeface="Arial"/>
              </a:rPr>
              <a:t> </a:t>
            </a:r>
            <a:r>
              <a:rPr lang="en-GB" sz="850" noProof="0" dirty="0">
                <a:latin typeface="Arial"/>
                <a:cs typeface="Arial"/>
              </a:rPr>
              <a:t>up</a:t>
            </a:r>
            <a:r>
              <a:rPr lang="en-GB" sz="850" spc="-20" noProof="0" dirty="0">
                <a:latin typeface="Arial"/>
                <a:cs typeface="Arial"/>
              </a:rPr>
              <a:t> </a:t>
            </a:r>
            <a:r>
              <a:rPr lang="en-GB" sz="850" spc="-10" noProof="0" dirty="0">
                <a:latin typeface="Arial"/>
                <a:cs typeface="Arial"/>
              </a:rPr>
              <a:t>appointment</a:t>
            </a:r>
            <a:endParaRPr lang="en-GB" sz="750" noProof="0" dirty="0">
              <a:latin typeface="Arial"/>
              <a:cs typeface="Arial"/>
            </a:endParaRPr>
          </a:p>
          <a:p>
            <a:pPr marL="57785" marR="0" lvl="0" indent="0" defTabSz="914400" eaLnBrk="1" fontAlgn="auto" latinLnBrk="0" hangingPunct="1">
              <a:lnSpc>
                <a:spcPct val="100000"/>
              </a:lnSpc>
              <a:spcBef>
                <a:spcPts val="670"/>
              </a:spcBef>
              <a:spcAft>
                <a:spcPts val="0"/>
              </a:spcAft>
              <a:buClrTx/>
              <a:buSzTx/>
              <a:buFontTx/>
              <a:buNone/>
              <a:tabLst/>
              <a:defRPr/>
            </a:pPr>
            <a:endParaRPr kumimoji="0" lang="en-GB" sz="750" b="0" i="0" u="none" strike="noStrike" kern="0" cap="none" spc="0" normalizeH="0" baseline="0" noProof="0" dirty="0">
              <a:ln>
                <a:noFill/>
              </a:ln>
              <a:solidFill>
                <a:sysClr val="windowText" lastClr="000000"/>
              </a:solidFill>
              <a:effectLst/>
              <a:uLnTx/>
              <a:uFillTx/>
              <a:latin typeface="Arial"/>
              <a:cs typeface="Arial"/>
            </a:endParaRPr>
          </a:p>
        </p:txBody>
      </p:sp>
      <p:sp>
        <p:nvSpPr>
          <p:cNvPr id="39" name="text_q55">
            <a:extLst>
              <a:ext uri="{FF2B5EF4-FFF2-40B4-BE49-F238E27FC236}">
                <a16:creationId xmlns:a16="http://schemas.microsoft.com/office/drawing/2014/main" id="{A5498FA9-C2AC-FDF3-326E-AB72D775A494}"/>
              </a:ext>
            </a:extLst>
          </p:cNvPr>
          <p:cNvSpPr txBox="1"/>
          <p:nvPr/>
        </p:nvSpPr>
        <p:spPr>
          <a:xfrm>
            <a:off x="455787" y="5270500"/>
            <a:ext cx="6741097"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Q55.</a:t>
            </a:r>
            <a:r>
              <a:rPr lang="en-GB" sz="850" spc="-25" noProof="0" dirty="0">
                <a:latin typeface="Arial"/>
                <a:cs typeface="Arial"/>
              </a:rPr>
              <a:t> </a:t>
            </a:r>
            <a:r>
              <a:rPr lang="en-GB" sz="850" noProof="0" dirty="0">
                <a:latin typeface="Arial"/>
                <a:cs typeface="Arial"/>
              </a:rPr>
              <a:t>Patient</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given</a:t>
            </a:r>
            <a:r>
              <a:rPr lang="en-GB" sz="850" spc="-25" noProof="0" dirty="0">
                <a:latin typeface="Arial"/>
                <a:cs typeface="Arial"/>
              </a:rPr>
              <a:t> </a:t>
            </a:r>
            <a:r>
              <a:rPr lang="en-GB" sz="850" noProof="0" dirty="0">
                <a:latin typeface="Arial"/>
                <a:cs typeface="Arial"/>
              </a:rPr>
              <a:t>enough</a:t>
            </a:r>
            <a:r>
              <a:rPr lang="en-GB" sz="850" spc="-20" noProof="0" dirty="0">
                <a:latin typeface="Arial"/>
                <a:cs typeface="Arial"/>
              </a:rPr>
              <a:t> </a:t>
            </a:r>
            <a:r>
              <a:rPr lang="en-GB" sz="850" noProof="0" dirty="0">
                <a:latin typeface="Arial"/>
                <a:cs typeface="Arial"/>
              </a:rPr>
              <a:t>information</a:t>
            </a:r>
            <a:r>
              <a:rPr lang="en-GB" sz="850" spc="-20" noProof="0" dirty="0">
                <a:latin typeface="Arial"/>
                <a:cs typeface="Arial"/>
              </a:rPr>
              <a:t> </a:t>
            </a:r>
            <a:r>
              <a:rPr lang="en-GB" sz="850" noProof="0" dirty="0">
                <a:latin typeface="Arial"/>
                <a:cs typeface="Arial"/>
              </a:rPr>
              <a:t>about</a:t>
            </a:r>
            <a:r>
              <a:rPr lang="en-GB" sz="850" spc="-20" noProof="0" dirty="0">
                <a:latin typeface="Arial"/>
                <a:cs typeface="Arial"/>
              </a:rPr>
              <a:t> </a:t>
            </a:r>
            <a:r>
              <a:rPr lang="en-GB" sz="850" noProof="0" dirty="0">
                <a:latin typeface="Arial"/>
                <a:cs typeface="Arial"/>
              </a:rPr>
              <a:t>the</a:t>
            </a:r>
            <a:r>
              <a:rPr lang="en-GB" sz="850" spc="-25" noProof="0" dirty="0">
                <a:latin typeface="Arial"/>
                <a:cs typeface="Arial"/>
              </a:rPr>
              <a:t> </a:t>
            </a:r>
            <a:r>
              <a:rPr lang="en-GB" sz="850" noProof="0" dirty="0">
                <a:latin typeface="Arial"/>
                <a:cs typeface="Arial"/>
              </a:rPr>
              <a:t>possibility</a:t>
            </a:r>
            <a:r>
              <a:rPr lang="en-GB" sz="850" spc="-20" noProof="0" dirty="0">
                <a:latin typeface="Arial"/>
                <a:cs typeface="Arial"/>
              </a:rPr>
              <a:t> </a:t>
            </a:r>
            <a:r>
              <a:rPr lang="en-GB" sz="850" noProof="0" dirty="0">
                <a:latin typeface="Arial"/>
                <a:cs typeface="Arial"/>
              </a:rPr>
              <a:t>and</a:t>
            </a:r>
            <a:r>
              <a:rPr lang="en-GB" sz="850" spc="-20" noProof="0" dirty="0">
                <a:latin typeface="Arial"/>
                <a:cs typeface="Arial"/>
              </a:rPr>
              <a:t> </a:t>
            </a:r>
            <a:r>
              <a:rPr lang="en-GB" sz="850" noProof="0" dirty="0">
                <a:latin typeface="Arial"/>
                <a:cs typeface="Arial"/>
              </a:rPr>
              <a:t>signs</a:t>
            </a:r>
            <a:r>
              <a:rPr lang="en-GB" sz="850" spc="-20" noProof="0" dirty="0">
                <a:latin typeface="Arial"/>
                <a:cs typeface="Arial"/>
              </a:rPr>
              <a:t> </a:t>
            </a:r>
            <a:r>
              <a:rPr lang="en-GB" sz="850" noProof="0" dirty="0">
                <a:latin typeface="Arial"/>
                <a:cs typeface="Arial"/>
              </a:rPr>
              <a:t>of</a:t>
            </a:r>
            <a:r>
              <a:rPr lang="en-GB" sz="850" spc="-25" noProof="0" dirty="0">
                <a:latin typeface="Arial"/>
                <a:cs typeface="Arial"/>
              </a:rPr>
              <a:t> </a:t>
            </a:r>
            <a:r>
              <a:rPr lang="en-GB" sz="850" noProof="0" dirty="0">
                <a:latin typeface="Arial"/>
                <a:cs typeface="Arial"/>
              </a:rPr>
              <a:t>cancer</a:t>
            </a:r>
            <a:r>
              <a:rPr lang="en-GB" sz="850" spc="-20" noProof="0" dirty="0">
                <a:latin typeface="Arial"/>
                <a:cs typeface="Arial"/>
              </a:rPr>
              <a:t> </a:t>
            </a:r>
            <a:r>
              <a:rPr lang="en-GB" sz="850" noProof="0" dirty="0">
                <a:latin typeface="Arial"/>
                <a:cs typeface="Arial"/>
              </a:rPr>
              <a:t>coming</a:t>
            </a:r>
            <a:r>
              <a:rPr lang="en-GB" sz="850" spc="-20" noProof="0" dirty="0">
                <a:latin typeface="Arial"/>
                <a:cs typeface="Arial"/>
              </a:rPr>
              <a:t> </a:t>
            </a:r>
            <a:r>
              <a:rPr lang="en-GB" sz="850" noProof="0" dirty="0">
                <a:latin typeface="Arial"/>
                <a:cs typeface="Arial"/>
              </a:rPr>
              <a:t>back</a:t>
            </a:r>
            <a:r>
              <a:rPr lang="en-GB" sz="850" spc="-20" noProof="0" dirty="0">
                <a:latin typeface="Arial"/>
                <a:cs typeface="Arial"/>
              </a:rPr>
              <a:t> </a:t>
            </a:r>
            <a:r>
              <a:rPr lang="en-GB" sz="850" noProof="0" dirty="0">
                <a:latin typeface="Arial"/>
                <a:cs typeface="Arial"/>
              </a:rPr>
              <a:t>or</a:t>
            </a:r>
            <a:r>
              <a:rPr lang="en-GB" sz="850" spc="-25" noProof="0" dirty="0">
                <a:latin typeface="Arial"/>
                <a:cs typeface="Arial"/>
              </a:rPr>
              <a:t> </a:t>
            </a:r>
            <a:r>
              <a:rPr lang="en-GB" sz="850" spc="-10" noProof="0" dirty="0">
                <a:latin typeface="Arial"/>
                <a:cs typeface="Arial"/>
              </a:rPr>
              <a:t>spreading</a:t>
            </a:r>
            <a:endParaRPr lang="en-GB" sz="850" noProof="0" dirty="0">
              <a:latin typeface="Arial"/>
              <a:cs typeface="Arial"/>
            </a:endParaRPr>
          </a:p>
        </p:txBody>
      </p:sp>
      <p:sp>
        <p:nvSpPr>
          <p:cNvPr id="54" name="object 8">
            <a:extLst>
              <a:ext uri="{FF2B5EF4-FFF2-40B4-BE49-F238E27FC236}">
                <a16:creationId xmlns:a16="http://schemas.microsoft.com/office/drawing/2014/main" id="{C14D4CEE-4243-8285-C088-63BAFC520719}"/>
              </a:ext>
            </a:extLst>
          </p:cNvPr>
          <p:cNvSpPr txBox="1"/>
          <p:nvPr/>
        </p:nvSpPr>
        <p:spPr>
          <a:xfrm>
            <a:off x="428814" y="6946900"/>
            <a:ext cx="6696000" cy="167354"/>
          </a:xfrm>
          <a:prstGeom prst="rect">
            <a:avLst/>
          </a:prstGeom>
          <a:ln w="6350">
            <a:solidFill>
              <a:srgbClr val="939598"/>
            </a:solidFill>
          </a:ln>
        </p:spPr>
        <p:txBody>
          <a:bodyPr vert="horz" wrap="square" lIns="0" tIns="5715" rIns="0" bIns="0" rtlCol="0">
            <a:spAutoFit/>
          </a:bodyPr>
          <a:lstStyle/>
          <a:p>
            <a:pPr marL="12700" marR="0" lvl="0" indent="0" defTabSz="914400" eaLnBrk="1" fontAlgn="auto" latinLnBrk="0" hangingPunct="1">
              <a:lnSpc>
                <a:spcPct val="100000"/>
              </a:lnSpc>
              <a:spcBef>
                <a:spcPts val="405"/>
              </a:spcBef>
              <a:spcAft>
                <a:spcPts val="0"/>
              </a:spcAft>
              <a:buClrTx/>
              <a:buSzTx/>
              <a:buFontTx/>
              <a:buNone/>
              <a:tabLst/>
              <a:defRPr/>
            </a:pPr>
            <a:r>
              <a:rPr lang="en-GB" sz="1050" b="1" spc="-20" noProof="0" dirty="0">
                <a:solidFill>
                  <a:srgbClr val="336E9F"/>
                </a:solidFill>
                <a:latin typeface="Arial"/>
                <a:cs typeface="Arial"/>
              </a:rPr>
              <a:t>YOUR</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OVERALL</a:t>
            </a:r>
            <a:r>
              <a:rPr lang="en-GB" sz="1050" b="1" spc="-40" noProof="0" dirty="0">
                <a:solidFill>
                  <a:srgbClr val="336E9F"/>
                </a:solidFill>
                <a:latin typeface="Arial"/>
                <a:cs typeface="Arial"/>
              </a:rPr>
              <a:t> </a:t>
            </a:r>
            <a:r>
              <a:rPr lang="en-GB" sz="1050" b="1" spc="-20" noProof="0" dirty="0">
                <a:solidFill>
                  <a:srgbClr val="336E9F"/>
                </a:solidFill>
                <a:latin typeface="Arial"/>
                <a:cs typeface="Arial"/>
              </a:rPr>
              <a:t>NHS</a:t>
            </a:r>
            <a:r>
              <a:rPr lang="en-GB" sz="1050" b="1" spc="-35" noProof="0" dirty="0">
                <a:solidFill>
                  <a:srgbClr val="336E9F"/>
                </a:solidFill>
                <a:latin typeface="Arial"/>
                <a:cs typeface="Arial"/>
              </a:rPr>
              <a:t> </a:t>
            </a:r>
            <a:r>
              <a:rPr lang="en-GB" sz="1050" b="1" spc="-20" noProof="0" dirty="0">
                <a:solidFill>
                  <a:srgbClr val="336E9F"/>
                </a:solidFill>
                <a:latin typeface="Arial"/>
                <a:cs typeface="Arial"/>
              </a:rPr>
              <a:t>CARE</a:t>
            </a:r>
            <a:endParaRPr lang="en-GB" sz="1050" noProof="0" dirty="0">
              <a:latin typeface="Arial"/>
              <a:cs typeface="Arial"/>
            </a:endParaRPr>
          </a:p>
        </p:txBody>
      </p:sp>
      <p:sp>
        <p:nvSpPr>
          <p:cNvPr id="59" name="text_q56">
            <a:extLst>
              <a:ext uri="{FF2B5EF4-FFF2-40B4-BE49-F238E27FC236}">
                <a16:creationId xmlns:a16="http://schemas.microsoft.com/office/drawing/2014/main" id="{3271805D-25DB-E2A3-58CA-C5C692DB61B4}"/>
              </a:ext>
            </a:extLst>
          </p:cNvPr>
          <p:cNvSpPr txBox="1"/>
          <p:nvPr/>
        </p:nvSpPr>
        <p:spPr>
          <a:xfrm>
            <a:off x="460446" y="7052323"/>
            <a:ext cx="4824000"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250"/>
              </a:spcBef>
              <a:spcAft>
                <a:spcPts val="0"/>
              </a:spcAft>
              <a:buClrTx/>
              <a:buSzTx/>
              <a:buFontTx/>
              <a:buNone/>
              <a:tabLst/>
              <a:defRPr/>
            </a:pPr>
            <a:r>
              <a:rPr lang="en-GB" sz="850" noProof="0" dirty="0">
                <a:latin typeface="Arial"/>
                <a:cs typeface="Arial"/>
              </a:rPr>
              <a:t>Q56.</a:t>
            </a:r>
            <a:r>
              <a:rPr lang="en-GB" sz="850" spc="-20" noProof="0" dirty="0">
                <a:latin typeface="Arial"/>
                <a:cs typeface="Arial"/>
              </a:rPr>
              <a:t> </a:t>
            </a:r>
            <a:r>
              <a:rPr lang="en-GB" sz="850" noProof="0" dirty="0">
                <a:latin typeface="Arial"/>
                <a:cs typeface="Arial"/>
              </a:rPr>
              <a:t>The</a:t>
            </a:r>
            <a:r>
              <a:rPr lang="en-GB" sz="850" spc="-15" noProof="0" dirty="0">
                <a:latin typeface="Arial"/>
                <a:cs typeface="Arial"/>
              </a:rPr>
              <a:t> </a:t>
            </a:r>
            <a:r>
              <a:rPr lang="en-GB" sz="850" noProof="0" dirty="0">
                <a:latin typeface="Arial"/>
                <a:cs typeface="Arial"/>
              </a:rPr>
              <a:t>whole</a:t>
            </a:r>
            <a:r>
              <a:rPr lang="en-GB" sz="850" spc="-20" noProof="0" dirty="0">
                <a:latin typeface="Arial"/>
                <a:cs typeface="Arial"/>
              </a:rPr>
              <a:t> </a:t>
            </a:r>
            <a:r>
              <a:rPr lang="en-GB" sz="850" noProof="0" dirty="0">
                <a:latin typeface="Arial"/>
                <a:cs typeface="Arial"/>
              </a:rPr>
              <a:t>care</a:t>
            </a:r>
            <a:r>
              <a:rPr lang="en-GB" sz="850" spc="-15" noProof="0" dirty="0">
                <a:latin typeface="Arial"/>
                <a:cs typeface="Arial"/>
              </a:rPr>
              <a:t> </a:t>
            </a:r>
            <a:r>
              <a:rPr lang="en-GB" sz="850" noProof="0" dirty="0">
                <a:latin typeface="Arial"/>
                <a:cs typeface="Arial"/>
              </a:rPr>
              <a:t>team</a:t>
            </a:r>
            <a:r>
              <a:rPr lang="en-GB" sz="850" spc="-15" noProof="0" dirty="0">
                <a:latin typeface="Arial"/>
                <a:cs typeface="Arial"/>
              </a:rPr>
              <a:t> </a:t>
            </a:r>
            <a:r>
              <a:rPr lang="en-GB" sz="850" noProof="0" dirty="0">
                <a:latin typeface="Arial"/>
                <a:cs typeface="Arial"/>
              </a:rPr>
              <a:t>worked</a:t>
            </a:r>
            <a:r>
              <a:rPr lang="en-GB" sz="850" spc="-20" noProof="0" dirty="0">
                <a:latin typeface="Arial"/>
                <a:cs typeface="Arial"/>
              </a:rPr>
              <a:t> </a:t>
            </a:r>
            <a:r>
              <a:rPr lang="en-GB" sz="850" noProof="0" dirty="0">
                <a:latin typeface="Arial"/>
                <a:cs typeface="Arial"/>
              </a:rPr>
              <a:t>well</a:t>
            </a:r>
            <a:r>
              <a:rPr lang="en-GB" sz="850" spc="-15" noProof="0" dirty="0">
                <a:latin typeface="Arial"/>
                <a:cs typeface="Arial"/>
              </a:rPr>
              <a:t> </a:t>
            </a:r>
            <a:r>
              <a:rPr lang="en-GB" sz="850" spc="-10" noProof="0" dirty="0">
                <a:latin typeface="Arial"/>
                <a:cs typeface="Arial"/>
              </a:rPr>
              <a:t>together</a:t>
            </a:r>
            <a:endParaRPr lang="en-GB" sz="850" noProof="0" dirty="0">
              <a:latin typeface="Arial"/>
              <a:cs typeface="Arial"/>
            </a:endParaRPr>
          </a:p>
        </p:txBody>
      </p:sp>
      <p:sp>
        <p:nvSpPr>
          <p:cNvPr id="100" name="text_q57">
            <a:extLst>
              <a:ext uri="{FF2B5EF4-FFF2-40B4-BE49-F238E27FC236}">
                <a16:creationId xmlns:a16="http://schemas.microsoft.com/office/drawing/2014/main" id="{8ECA45BF-37D8-AF5E-9ABF-852DE79F479D}"/>
              </a:ext>
            </a:extLst>
          </p:cNvPr>
          <p:cNvSpPr txBox="1"/>
          <p:nvPr/>
        </p:nvSpPr>
        <p:spPr>
          <a:xfrm>
            <a:off x="478662" y="8699500"/>
            <a:ext cx="6695346" cy="222199"/>
          </a:xfrm>
          <a:prstGeom prst="rect">
            <a:avLst/>
          </a:prstGeom>
        </p:spPr>
        <p:txBody>
          <a:bodyPr vert="horz" wrap="square" lIns="0" tIns="86360" rIns="0" bIns="0" rtlCol="0">
            <a:spAutoFit/>
          </a:bodyPr>
          <a:lstStyle/>
          <a:p>
            <a:pPr marL="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Q57.</a:t>
            </a:r>
            <a:r>
              <a:rPr lang="en-GB" sz="850" spc="-20" noProof="0" dirty="0">
                <a:latin typeface="Arial"/>
                <a:cs typeface="Arial"/>
              </a:rPr>
              <a:t> </a:t>
            </a:r>
            <a:r>
              <a:rPr lang="en-GB" sz="850" noProof="0" dirty="0">
                <a:latin typeface="Arial"/>
                <a:cs typeface="Arial"/>
              </a:rPr>
              <a:t>Administration</a:t>
            </a:r>
            <a:r>
              <a:rPr lang="en-GB" sz="850" spc="-20" noProof="0" dirty="0">
                <a:latin typeface="Arial"/>
                <a:cs typeface="Arial"/>
              </a:rPr>
              <a:t> </a:t>
            </a:r>
            <a:r>
              <a:rPr lang="en-GB" sz="850" noProof="0" dirty="0">
                <a:latin typeface="Arial"/>
                <a:cs typeface="Arial"/>
              </a:rPr>
              <a:t>of</a:t>
            </a:r>
            <a:r>
              <a:rPr lang="en-GB" sz="850" spc="-20"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was</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a:t>
            </a:r>
            <a:r>
              <a:rPr lang="en-GB" sz="850" noProof="0" dirty="0">
                <a:latin typeface="Arial"/>
                <a:cs typeface="Arial"/>
              </a:rPr>
              <a:t>good</a:t>
            </a:r>
            <a:r>
              <a:rPr lang="en-GB" sz="850" spc="-15" noProof="0" dirty="0">
                <a:latin typeface="Arial"/>
                <a:cs typeface="Arial"/>
              </a:rPr>
              <a:t> </a:t>
            </a:r>
            <a:r>
              <a:rPr lang="en-GB" sz="850" noProof="0" dirty="0">
                <a:latin typeface="Arial"/>
                <a:cs typeface="Arial"/>
              </a:rPr>
              <a:t>or</a:t>
            </a:r>
            <a:r>
              <a:rPr lang="en-GB" sz="850" spc="-20" noProof="0" dirty="0">
                <a:latin typeface="Arial"/>
                <a:cs typeface="Arial"/>
              </a:rPr>
              <a:t> good</a:t>
            </a:r>
            <a:endParaRPr lang="en-GB" sz="850" noProof="0" dirty="0">
              <a:latin typeface="Arial"/>
              <a:cs typeface="Arial"/>
            </a:endParaRPr>
          </a:p>
        </p:txBody>
      </p:sp>
      <p:graphicFrame>
        <p:nvGraphicFramePr>
          <p:cNvPr id="29" name="his_years_q57">
            <a:extLst>
              <a:ext uri="{FF2B5EF4-FFF2-40B4-BE49-F238E27FC236}">
                <a16:creationId xmlns:a16="http://schemas.microsoft.com/office/drawing/2014/main" id="{3F7248AF-BC7E-99D2-D31E-11D24FA37886}"/>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656666142"/>
              </p:ext>
            </p:extLst>
          </p:nvPr>
        </p:nvGraphicFramePr>
        <p:xfrm>
          <a:off x="1472487" y="9931814"/>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32443"/>
                  </a:ext>
                </a:extLst>
              </a:tr>
            </a:tbl>
          </a:graphicData>
        </a:graphic>
      </p:graphicFrame>
      <p:graphicFrame>
        <p:nvGraphicFramePr>
          <p:cNvPr id="20" name="chart_his_q57">
            <a:extLst>
              <a:ext uri="{FF2B5EF4-FFF2-40B4-BE49-F238E27FC236}">
                <a16:creationId xmlns:a16="http://schemas.microsoft.com/office/drawing/2014/main" id="{03E3ED35-9FC0-7961-FBED-CF043A7C2EB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75410905"/>
              </p:ext>
            </p:extLst>
          </p:nvPr>
        </p:nvGraphicFramePr>
        <p:xfrm>
          <a:off x="368726" y="8962156"/>
          <a:ext cx="6694169" cy="1180317"/>
        </p:xfrm>
        <a:graphic>
          <a:graphicData uri="http://schemas.openxmlformats.org/drawingml/2006/chart">
            <c:chart xmlns:c="http://schemas.openxmlformats.org/drawingml/2006/chart" xmlns:r="http://schemas.openxmlformats.org/officeDocument/2006/relationships" r:id="rId3"/>
          </a:graphicData>
        </a:graphic>
      </p:graphicFrame>
      <p:sp>
        <p:nvSpPr>
          <p:cNvPr id="21" name="object 10">
            <a:extLst>
              <a:ext uri="{FF2B5EF4-FFF2-40B4-BE49-F238E27FC236}">
                <a16:creationId xmlns:a16="http://schemas.microsoft.com/office/drawing/2014/main" id="{6CA14194-B110-5BA5-A481-06EBD66FE7F0}"/>
              </a:ext>
              <a:ext uri="{C183D7F6-B498-43B3-948B-1728B52AA6E4}">
                <adec:decorative xmlns:adec="http://schemas.microsoft.com/office/drawing/2017/decorative" val="1"/>
              </a:ext>
            </a:extLst>
          </p:cNvPr>
          <p:cNvSpPr/>
          <p:nvPr/>
        </p:nvSpPr>
        <p:spPr>
          <a:xfrm>
            <a:off x="423367" y="8733556"/>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9" name="his_years_q56">
            <a:extLst>
              <a:ext uri="{FF2B5EF4-FFF2-40B4-BE49-F238E27FC236}">
                <a16:creationId xmlns:a16="http://schemas.microsoft.com/office/drawing/2014/main" id="{1CEAF882-9CC0-C67F-FAA9-79AC85F43513}"/>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2494943"/>
              </p:ext>
            </p:extLst>
          </p:nvPr>
        </p:nvGraphicFramePr>
        <p:xfrm>
          <a:off x="1472487" y="83108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0641676"/>
                  </a:ext>
                </a:extLst>
              </a:tr>
            </a:tbl>
          </a:graphicData>
        </a:graphic>
      </p:graphicFrame>
      <p:graphicFrame>
        <p:nvGraphicFramePr>
          <p:cNvPr id="13" name="chart_his_q56">
            <a:extLst>
              <a:ext uri="{FF2B5EF4-FFF2-40B4-BE49-F238E27FC236}">
                <a16:creationId xmlns:a16="http://schemas.microsoft.com/office/drawing/2014/main" id="{F2FFB4E7-7E9D-8C7D-E0B1-96AAB9FDF8F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3077903"/>
              </p:ext>
            </p:extLst>
          </p:nvPr>
        </p:nvGraphicFramePr>
        <p:xfrm>
          <a:off x="364045" y="7337435"/>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14" name="object 9">
            <a:extLst>
              <a:ext uri="{FF2B5EF4-FFF2-40B4-BE49-F238E27FC236}">
                <a16:creationId xmlns:a16="http://schemas.microsoft.com/office/drawing/2014/main" id="{B401C242-89B2-B4A9-FF67-A4979062DCD8}"/>
              </a:ext>
              <a:ext uri="{C183D7F6-B498-43B3-948B-1728B52AA6E4}">
                <adec:decorative xmlns:adec="http://schemas.microsoft.com/office/drawing/2017/decorative" val="1"/>
              </a:ext>
            </a:extLst>
          </p:cNvPr>
          <p:cNvSpPr/>
          <p:nvPr/>
        </p:nvSpPr>
        <p:spPr>
          <a:xfrm>
            <a:off x="428814" y="711432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8" name="his_years_q55">
            <a:extLst>
              <a:ext uri="{FF2B5EF4-FFF2-40B4-BE49-F238E27FC236}">
                <a16:creationId xmlns:a16="http://schemas.microsoft.com/office/drawing/2014/main" id="{CD84E692-F05A-D931-3837-91F95493515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617015042"/>
              </p:ext>
            </p:extLst>
          </p:nvPr>
        </p:nvGraphicFramePr>
        <p:xfrm>
          <a:off x="1472487" y="6532966"/>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0789467"/>
                  </a:ext>
                </a:extLst>
              </a:tr>
            </a:tbl>
          </a:graphicData>
        </a:graphic>
      </p:graphicFrame>
      <p:graphicFrame>
        <p:nvGraphicFramePr>
          <p:cNvPr id="11" name="chart_his_q55">
            <a:extLst>
              <a:ext uri="{FF2B5EF4-FFF2-40B4-BE49-F238E27FC236}">
                <a16:creationId xmlns:a16="http://schemas.microsoft.com/office/drawing/2014/main" id="{CE057B42-D71C-0FBA-A3FD-48F68582086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82630477"/>
              </p:ext>
            </p:extLst>
          </p:nvPr>
        </p:nvGraphicFramePr>
        <p:xfrm>
          <a:off x="355901" y="5566817"/>
          <a:ext cx="6694169" cy="1180317"/>
        </p:xfrm>
        <a:graphic>
          <a:graphicData uri="http://schemas.openxmlformats.org/drawingml/2006/chart">
            <c:chart xmlns:c="http://schemas.openxmlformats.org/drawingml/2006/chart" xmlns:r="http://schemas.openxmlformats.org/officeDocument/2006/relationships" r:id="rId5"/>
          </a:graphicData>
        </a:graphic>
      </p:graphicFrame>
      <p:sp>
        <p:nvSpPr>
          <p:cNvPr id="12" name="object 7">
            <a:extLst>
              <a:ext uri="{FF2B5EF4-FFF2-40B4-BE49-F238E27FC236}">
                <a16:creationId xmlns:a16="http://schemas.microsoft.com/office/drawing/2014/main" id="{1A3CFBF7-E5D3-6791-FA4F-D3036FBA6DD0}"/>
              </a:ext>
              <a:ext uri="{C183D7F6-B498-43B3-948B-1728B52AA6E4}">
                <adec:decorative xmlns:adec="http://schemas.microsoft.com/office/drawing/2017/decorative" val="1"/>
              </a:ext>
            </a:extLst>
          </p:cNvPr>
          <p:cNvSpPr/>
          <p:nvPr/>
        </p:nvSpPr>
        <p:spPr>
          <a:xfrm>
            <a:off x="420672" y="5326900"/>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7" name="his_years_q54">
            <a:extLst>
              <a:ext uri="{FF2B5EF4-FFF2-40B4-BE49-F238E27FC236}">
                <a16:creationId xmlns:a16="http://schemas.microsoft.com/office/drawing/2014/main" id="{D16DAC9E-BF04-A91B-CC55-052F0E436165}"/>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888747198"/>
              </p:ext>
            </p:extLst>
          </p:nvPr>
        </p:nvGraphicFramePr>
        <p:xfrm>
          <a:off x="1474570" y="488950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8702075"/>
                  </a:ext>
                </a:extLst>
              </a:tr>
            </a:tbl>
          </a:graphicData>
        </a:graphic>
      </p:graphicFrame>
      <p:graphicFrame>
        <p:nvGraphicFramePr>
          <p:cNvPr id="2" name="chart_his_q54">
            <a:extLst>
              <a:ext uri="{FF2B5EF4-FFF2-40B4-BE49-F238E27FC236}">
                <a16:creationId xmlns:a16="http://schemas.microsoft.com/office/drawing/2014/main" id="{A3AAC5CB-87BE-BD54-19B1-D69E1A571A5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292483185"/>
              </p:ext>
            </p:extLst>
          </p:nvPr>
        </p:nvGraphicFramePr>
        <p:xfrm>
          <a:off x="360679" y="3926850"/>
          <a:ext cx="6694169" cy="1180317"/>
        </p:xfrm>
        <a:graphic>
          <a:graphicData uri="http://schemas.openxmlformats.org/drawingml/2006/chart">
            <c:chart xmlns:c="http://schemas.openxmlformats.org/drawingml/2006/chart" xmlns:r="http://schemas.openxmlformats.org/officeDocument/2006/relationships" r:id="rId6"/>
          </a:graphicData>
        </a:graphic>
      </p:graphicFrame>
      <p:sp>
        <p:nvSpPr>
          <p:cNvPr id="3" name="object 6">
            <a:extLst>
              <a:ext uri="{FF2B5EF4-FFF2-40B4-BE49-F238E27FC236}">
                <a16:creationId xmlns:a16="http://schemas.microsoft.com/office/drawing/2014/main" id="{E25F3F39-052A-F655-E6AB-5B9A091FCCDC}"/>
              </a:ext>
              <a:ext uri="{C183D7F6-B498-43B3-948B-1728B52AA6E4}">
                <adec:decorative xmlns:adec="http://schemas.microsoft.com/office/drawing/2017/decorative" val="1"/>
              </a:ext>
            </a:extLst>
          </p:cNvPr>
          <p:cNvSpPr/>
          <p:nvPr/>
        </p:nvSpPr>
        <p:spPr>
          <a:xfrm>
            <a:off x="428814" y="3682447"/>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27" name="txt_org_name">
            <a:extLst>
              <a:ext uri="{FF2B5EF4-FFF2-40B4-BE49-F238E27FC236}">
                <a16:creationId xmlns:a16="http://schemas.microsoft.com/office/drawing/2014/main" id="{B6CF115A-59E4-1D4D-0FB9-722D4BDD93FD}"/>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28" name="txt_survey">
            <a:extLst>
              <a:ext uri="{FF2B5EF4-FFF2-40B4-BE49-F238E27FC236}">
                <a16:creationId xmlns:a16="http://schemas.microsoft.com/office/drawing/2014/main" id="{2F6EE88D-3134-BB4B-A2B6-AB316F07E4A4}"/>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5" name="Group 1">
            <a:extLst>
              <a:ext uri="{FF2B5EF4-FFF2-40B4-BE49-F238E27FC236}">
                <a16:creationId xmlns:a16="http://schemas.microsoft.com/office/drawing/2014/main" id="{D7B7ECEF-0090-09C9-C246-4B1D13F6124B}"/>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17" name="object 5">
              <a:extLst>
                <a:ext uri="{FF2B5EF4-FFF2-40B4-BE49-F238E27FC236}">
                  <a16:creationId xmlns:a16="http://schemas.microsoft.com/office/drawing/2014/main" id="{619D26C8-52E8-5DE2-3373-FE51EE6CEDAE}"/>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19" name="object 4">
              <a:extLst>
                <a:ext uri="{FF2B5EF4-FFF2-40B4-BE49-F238E27FC236}">
                  <a16:creationId xmlns:a16="http://schemas.microsoft.com/office/drawing/2014/main" id="{D73DAD36-317C-78BD-1A50-F1EE73456349}"/>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31" name="object 3">
              <a:extLst>
                <a:ext uri="{FF2B5EF4-FFF2-40B4-BE49-F238E27FC236}">
                  <a16:creationId xmlns:a16="http://schemas.microsoft.com/office/drawing/2014/main" id="{4D6812C0-0E11-4D6F-C071-CFEDE21733A4}"/>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32" name="object 2">
              <a:extLst>
                <a:ext uri="{FF2B5EF4-FFF2-40B4-BE49-F238E27FC236}">
                  <a16:creationId xmlns:a16="http://schemas.microsoft.com/office/drawing/2014/main" id="{C3C639E8-0FEE-2889-2D08-94AC4CF31FB8}"/>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
        <p:nvSpPr>
          <p:cNvPr id="34" name="TextBox 33">
            <a:extLst>
              <a:ext uri="{FF2B5EF4-FFF2-40B4-BE49-F238E27FC236}">
                <a16:creationId xmlns:a16="http://schemas.microsoft.com/office/drawing/2014/main" id="{7D2CEF90-C5FB-DF41-3D1E-E47FFAB84618}"/>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
        <p:nvSpPr>
          <p:cNvPr id="10" name="object 13">
            <a:extLst>
              <a:ext uri="{FF2B5EF4-FFF2-40B4-BE49-F238E27FC236}">
                <a16:creationId xmlns:a16="http://schemas.microsoft.com/office/drawing/2014/main" id="{52981DDE-18D9-609D-0501-EB905BF73766}"/>
              </a:ext>
              <a:ext uri="{C183D7F6-B498-43B3-948B-1728B52AA6E4}">
                <adec:decorative xmlns:adec="http://schemas.microsoft.com/office/drawing/2017/decorative" val="1"/>
              </a:ext>
            </a:extLst>
          </p:cNvPr>
          <p:cNvSpPr/>
          <p:nvPr/>
        </p:nvSpPr>
        <p:spPr>
          <a:xfrm>
            <a:off x="434476" y="2027402"/>
            <a:ext cx="6696000" cy="1513390"/>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aphicFrame>
        <p:nvGraphicFramePr>
          <p:cNvPr id="33" name="his_years_q53">
            <a:extLst>
              <a:ext uri="{FF2B5EF4-FFF2-40B4-BE49-F238E27FC236}">
                <a16:creationId xmlns:a16="http://schemas.microsoft.com/office/drawing/2014/main" id="{0A7DE2F9-107C-4CE1-CD92-BAB6F91C9F8C}"/>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1207997803"/>
              </p:ext>
            </p:extLst>
          </p:nvPr>
        </p:nvGraphicFramePr>
        <p:xfrm>
          <a:off x="1474682" y="324358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6717019"/>
                  </a:ext>
                </a:extLst>
              </a:tr>
            </a:tbl>
          </a:graphicData>
        </a:graphic>
      </p:graphicFrame>
      <p:graphicFrame>
        <p:nvGraphicFramePr>
          <p:cNvPr id="4" name="chart_his_q53">
            <a:extLst>
              <a:ext uri="{FF2B5EF4-FFF2-40B4-BE49-F238E27FC236}">
                <a16:creationId xmlns:a16="http://schemas.microsoft.com/office/drawing/2014/main" id="{5AB28E20-D0BC-8F2E-61A8-D9CEA66B44B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253447202"/>
              </p:ext>
            </p:extLst>
          </p:nvPr>
        </p:nvGraphicFramePr>
        <p:xfrm>
          <a:off x="360679" y="2267696"/>
          <a:ext cx="6694169" cy="1180317"/>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817068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3524A4-586E-F791-F204-774AC3C60826}"/>
            </a:ext>
          </a:extLst>
        </p:cNvPr>
        <p:cNvGrpSpPr/>
        <p:nvPr/>
      </p:nvGrpSpPr>
      <p:grpSpPr>
        <a:xfrm>
          <a:off x="0" y="0"/>
          <a:ext cx="0" cy="0"/>
          <a:chOff x="0" y="0"/>
          <a:chExt cx="0" cy="0"/>
        </a:xfrm>
      </p:grpSpPr>
      <p:sp>
        <p:nvSpPr>
          <p:cNvPr id="83" name="Slide Number Placeholder 1">
            <a:extLst>
              <a:ext uri="{FF2B5EF4-FFF2-40B4-BE49-F238E27FC236}">
                <a16:creationId xmlns:a16="http://schemas.microsoft.com/office/drawing/2014/main" id="{5BA4F63E-B7E1-CA2C-67D6-35459C7EF0B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6034258D-1B64-464C-8D86-ECF8812D52F2}" type="slidenum">
              <a:rPr lang="en-GB" spc="-25" noProof="0" smtClean="0"/>
              <a:t>68</a:t>
            </a:fld>
            <a:endParaRPr lang="en-GB" spc="-25" noProof="0" dirty="0"/>
          </a:p>
        </p:txBody>
      </p:sp>
      <p:sp>
        <p:nvSpPr>
          <p:cNvPr id="12" name="object 1">
            <a:extLst>
              <a:ext uri="{FF2B5EF4-FFF2-40B4-BE49-F238E27FC236}">
                <a16:creationId xmlns:a16="http://schemas.microsoft.com/office/drawing/2014/main" id="{A066908D-E5E3-C6BA-3213-D0AADABED790}"/>
              </a:ext>
            </a:extLst>
          </p:cNvPr>
          <p:cNvSpPr txBox="1">
            <a:spLocks noGrp="1"/>
          </p:cNvSpPr>
          <p:nvPr>
            <p:ph type="title" idx="4294967295"/>
          </p:nvPr>
        </p:nvSpPr>
        <p:spPr>
          <a:xfrm>
            <a:off x="428814" y="850900"/>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10" normalizeH="0" baseline="0" noProof="0" dirty="0">
                <a:ln>
                  <a:noFill/>
                </a:ln>
                <a:solidFill>
                  <a:srgbClr val="336E9F"/>
                </a:solidFill>
                <a:effectLst/>
                <a:uLnTx/>
                <a:uFillTx/>
                <a:latin typeface="Arial"/>
                <a:cs typeface="Arial"/>
              </a:rPr>
              <a:t>Year on year charts</a:t>
            </a:r>
            <a:r>
              <a:rPr lang="en-GB" sz="1800" spc="-10" noProof="0" dirty="0"/>
              <a:t> </a:t>
            </a:r>
            <a:r>
              <a:rPr lang="en-GB" sz="1800" spc="-10" noProof="0" dirty="0">
                <a:solidFill>
                  <a:schemeClr val="bg1"/>
                </a:solidFill>
              </a:rPr>
              <a:t>(13)</a:t>
            </a:r>
            <a:endParaRPr kumimoji="0" lang="en-GB" sz="1800" b="0" i="0" u="none" strike="noStrike" kern="0" cap="none" spc="0" normalizeH="0" baseline="0" noProof="0" dirty="0">
              <a:ln>
                <a:noFill/>
              </a:ln>
              <a:solidFill>
                <a:schemeClr val="bg1"/>
              </a:solidFill>
              <a:effectLst/>
              <a:uLnTx/>
              <a:uFillTx/>
              <a:latin typeface="Arial"/>
              <a:cs typeface="Arial"/>
            </a:endParaRPr>
          </a:p>
        </p:txBody>
      </p:sp>
      <p:graphicFrame>
        <p:nvGraphicFramePr>
          <p:cNvPr id="7" name="his_years_q59">
            <a:extLst>
              <a:ext uri="{FF2B5EF4-FFF2-40B4-BE49-F238E27FC236}">
                <a16:creationId xmlns:a16="http://schemas.microsoft.com/office/drawing/2014/main" id="{A3D6ABD4-3AB5-10E5-0377-38BE88BA9B37}"/>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2030634897"/>
              </p:ext>
            </p:extLst>
          </p:nvPr>
        </p:nvGraphicFramePr>
        <p:xfrm>
          <a:off x="1477414" y="4717913"/>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08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08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9638735"/>
                  </a:ext>
                </a:extLst>
              </a:tr>
            </a:tbl>
          </a:graphicData>
        </a:graphic>
      </p:graphicFrame>
      <p:graphicFrame>
        <p:nvGraphicFramePr>
          <p:cNvPr id="2" name="chart_his_q59">
            <a:extLst>
              <a:ext uri="{FF2B5EF4-FFF2-40B4-BE49-F238E27FC236}">
                <a16:creationId xmlns:a16="http://schemas.microsoft.com/office/drawing/2014/main" id="{10E4F6CE-8735-5E9D-0CC8-8863552E332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35851956"/>
              </p:ext>
            </p:extLst>
          </p:nvPr>
        </p:nvGraphicFramePr>
        <p:xfrm>
          <a:off x="360681" y="3735476"/>
          <a:ext cx="6694169" cy="1180317"/>
        </p:xfrm>
        <a:graphic>
          <a:graphicData uri="http://schemas.openxmlformats.org/drawingml/2006/chart">
            <c:chart xmlns:c="http://schemas.openxmlformats.org/drawingml/2006/chart" xmlns:r="http://schemas.openxmlformats.org/officeDocument/2006/relationships" r:id="rId2"/>
          </a:graphicData>
        </a:graphic>
      </p:graphicFrame>
      <p:sp>
        <p:nvSpPr>
          <p:cNvPr id="111" name="text_q58">
            <a:extLst>
              <a:ext uri="{FF2B5EF4-FFF2-40B4-BE49-F238E27FC236}">
                <a16:creationId xmlns:a16="http://schemas.microsoft.com/office/drawing/2014/main" id="{5AB40A56-8A61-AD15-BE1E-EE5047F90514}"/>
              </a:ext>
            </a:extLst>
          </p:cNvPr>
          <p:cNvSpPr txBox="1"/>
          <p:nvPr/>
        </p:nvSpPr>
        <p:spPr>
          <a:xfrm>
            <a:off x="486471" y="1799307"/>
            <a:ext cx="4053779" cy="221212"/>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Q58.</a:t>
            </a:r>
            <a:r>
              <a:rPr lang="en-GB" sz="850" spc="-30" noProof="0" dirty="0">
                <a:latin typeface="Arial"/>
                <a:cs typeface="Arial"/>
              </a:rPr>
              <a:t> </a:t>
            </a:r>
            <a:r>
              <a:rPr lang="en-GB" sz="850" noProof="0" dirty="0">
                <a:latin typeface="Arial"/>
                <a:cs typeface="Arial"/>
              </a:rPr>
              <a:t>Cancer</a:t>
            </a:r>
            <a:r>
              <a:rPr lang="en-GB" sz="850" spc="-30" noProof="0" dirty="0">
                <a:latin typeface="Arial"/>
                <a:cs typeface="Arial"/>
              </a:rPr>
              <a:t> </a:t>
            </a:r>
            <a:r>
              <a:rPr lang="en-GB" sz="850" noProof="0" dirty="0">
                <a:latin typeface="Arial"/>
                <a:cs typeface="Arial"/>
              </a:rPr>
              <a:t>research</a:t>
            </a:r>
            <a:r>
              <a:rPr lang="en-GB" sz="850" spc="-30" noProof="0" dirty="0">
                <a:latin typeface="Arial"/>
                <a:cs typeface="Arial"/>
              </a:rPr>
              <a:t> </a:t>
            </a:r>
            <a:r>
              <a:rPr lang="en-GB" sz="850" noProof="0" dirty="0">
                <a:latin typeface="Arial"/>
                <a:cs typeface="Arial"/>
              </a:rPr>
              <a:t>opportunities</a:t>
            </a:r>
            <a:r>
              <a:rPr lang="en-GB" sz="850" spc="-25" noProof="0" dirty="0">
                <a:latin typeface="Arial"/>
                <a:cs typeface="Arial"/>
              </a:rPr>
              <a:t> </a:t>
            </a:r>
            <a:r>
              <a:rPr lang="en-GB" sz="850" noProof="0" dirty="0">
                <a:latin typeface="Arial"/>
                <a:cs typeface="Arial"/>
              </a:rPr>
              <a:t>were</a:t>
            </a:r>
            <a:r>
              <a:rPr lang="en-GB" sz="850" spc="-30" noProof="0" dirty="0">
                <a:latin typeface="Arial"/>
                <a:cs typeface="Arial"/>
              </a:rPr>
              <a:t> </a:t>
            </a:r>
            <a:r>
              <a:rPr lang="en-GB" sz="850" noProof="0" dirty="0">
                <a:latin typeface="Arial"/>
                <a:cs typeface="Arial"/>
              </a:rPr>
              <a:t>discussed</a:t>
            </a:r>
            <a:r>
              <a:rPr lang="en-GB" sz="850" spc="-30" noProof="0" dirty="0">
                <a:latin typeface="Arial"/>
                <a:cs typeface="Arial"/>
              </a:rPr>
              <a:t> </a:t>
            </a:r>
            <a:r>
              <a:rPr lang="en-GB" sz="850" noProof="0" dirty="0">
                <a:latin typeface="Arial"/>
                <a:cs typeface="Arial"/>
              </a:rPr>
              <a:t>with</a:t>
            </a:r>
            <a:r>
              <a:rPr lang="en-GB" sz="850" spc="-25" noProof="0" dirty="0">
                <a:latin typeface="Arial"/>
                <a:cs typeface="Arial"/>
              </a:rPr>
              <a:t> </a:t>
            </a:r>
            <a:r>
              <a:rPr lang="en-GB" sz="850" spc="-10" noProof="0" dirty="0">
                <a:latin typeface="Arial"/>
                <a:cs typeface="Arial"/>
              </a:rPr>
              <a:t>patient</a:t>
            </a:r>
            <a:endParaRPr lang="en-GB" sz="850" noProof="0" dirty="0">
              <a:latin typeface="Arial"/>
              <a:cs typeface="Arial"/>
            </a:endParaRPr>
          </a:p>
        </p:txBody>
      </p:sp>
      <p:sp>
        <p:nvSpPr>
          <p:cNvPr id="47" name="text_q59">
            <a:extLst>
              <a:ext uri="{FF2B5EF4-FFF2-40B4-BE49-F238E27FC236}">
                <a16:creationId xmlns:a16="http://schemas.microsoft.com/office/drawing/2014/main" id="{CDAF180F-396A-F86A-EF3A-B8EFB5F4C226}"/>
              </a:ext>
            </a:extLst>
          </p:cNvPr>
          <p:cNvSpPr txBox="1"/>
          <p:nvPr/>
        </p:nvSpPr>
        <p:spPr>
          <a:xfrm>
            <a:off x="472680" y="3441700"/>
            <a:ext cx="6505970" cy="218008"/>
          </a:xfrm>
          <a:prstGeom prst="rect">
            <a:avLst/>
          </a:prstGeom>
        </p:spPr>
        <p:txBody>
          <a:bodyPr vert="horz" wrap="square" lIns="0" tIns="86360" rIns="0" bIns="0" rtlCol="0">
            <a:spAutoFit/>
          </a:bodyPr>
          <a:lstStyle/>
          <a:p>
            <a:pPr marL="12700" marR="0" lvl="0" indent="0" defTabSz="914400" eaLnBrk="1" fontAlgn="auto" latinLnBrk="0" hangingPunct="1">
              <a:lnSpc>
                <a:spcPct val="100000"/>
              </a:lnSpc>
              <a:spcBef>
                <a:spcPts val="680"/>
              </a:spcBef>
              <a:spcAft>
                <a:spcPts val="0"/>
              </a:spcAft>
              <a:buClrTx/>
              <a:buSzTx/>
              <a:buFontTx/>
              <a:buNone/>
              <a:tabLst/>
              <a:defRPr/>
            </a:pPr>
            <a:r>
              <a:rPr lang="en-GB" sz="850" noProof="0" dirty="0">
                <a:latin typeface="Arial"/>
                <a:cs typeface="Arial"/>
              </a:rPr>
              <a:t>Q59.</a:t>
            </a:r>
            <a:r>
              <a:rPr lang="en-GB" sz="850" spc="-20" noProof="0" dirty="0">
                <a:latin typeface="Arial"/>
                <a:cs typeface="Arial"/>
              </a:rPr>
              <a:t> </a:t>
            </a:r>
            <a:r>
              <a:rPr lang="en-GB" sz="850" noProof="0" dirty="0">
                <a:latin typeface="Arial"/>
                <a:cs typeface="Arial"/>
              </a:rPr>
              <a:t>Patient's</a:t>
            </a:r>
            <a:r>
              <a:rPr lang="en-GB" sz="850" spc="-20" noProof="0" dirty="0">
                <a:latin typeface="Arial"/>
                <a:cs typeface="Arial"/>
              </a:rPr>
              <a:t> </a:t>
            </a:r>
            <a:r>
              <a:rPr lang="en-GB" sz="850" noProof="0" dirty="0">
                <a:latin typeface="Arial"/>
                <a:cs typeface="Arial"/>
              </a:rPr>
              <a:t>average</a:t>
            </a:r>
            <a:r>
              <a:rPr lang="en-GB" sz="850" spc="-20" noProof="0" dirty="0">
                <a:latin typeface="Arial"/>
                <a:cs typeface="Arial"/>
              </a:rPr>
              <a:t> </a:t>
            </a:r>
            <a:r>
              <a:rPr lang="en-GB" sz="850" noProof="0" dirty="0">
                <a:latin typeface="Arial"/>
                <a:cs typeface="Arial"/>
              </a:rPr>
              <a:t>rating</a:t>
            </a:r>
            <a:r>
              <a:rPr lang="en-GB" sz="850" spc="-20" noProof="0" dirty="0">
                <a:latin typeface="Arial"/>
                <a:cs typeface="Arial"/>
              </a:rPr>
              <a:t> </a:t>
            </a:r>
            <a:r>
              <a:rPr lang="en-GB" sz="850" noProof="0" dirty="0">
                <a:latin typeface="Arial"/>
                <a:cs typeface="Arial"/>
              </a:rPr>
              <a:t>of</a:t>
            </a:r>
            <a:r>
              <a:rPr lang="en-GB" sz="850" spc="-15" noProof="0" dirty="0">
                <a:latin typeface="Arial"/>
                <a:cs typeface="Arial"/>
              </a:rPr>
              <a:t> </a:t>
            </a:r>
            <a:r>
              <a:rPr lang="en-GB" sz="850" noProof="0" dirty="0">
                <a:latin typeface="Arial"/>
                <a:cs typeface="Arial"/>
              </a:rPr>
              <a:t>care</a:t>
            </a:r>
            <a:r>
              <a:rPr lang="en-GB" sz="850" spc="-20" noProof="0" dirty="0">
                <a:latin typeface="Arial"/>
                <a:cs typeface="Arial"/>
              </a:rPr>
              <a:t> </a:t>
            </a:r>
            <a:r>
              <a:rPr lang="en-GB" sz="850" noProof="0" dirty="0">
                <a:latin typeface="Arial"/>
                <a:cs typeface="Arial"/>
              </a:rPr>
              <a:t>scored</a:t>
            </a:r>
            <a:r>
              <a:rPr lang="en-GB" sz="850" spc="-20" noProof="0" dirty="0">
                <a:latin typeface="Arial"/>
                <a:cs typeface="Arial"/>
              </a:rPr>
              <a:t> </a:t>
            </a:r>
            <a:r>
              <a:rPr lang="en-GB" sz="850" noProof="0" dirty="0">
                <a:latin typeface="Arial"/>
                <a:cs typeface="Arial"/>
              </a:rPr>
              <a:t>from</a:t>
            </a:r>
            <a:r>
              <a:rPr lang="en-GB" sz="850" spc="-20" noProof="0" dirty="0">
                <a:latin typeface="Arial"/>
                <a:cs typeface="Arial"/>
              </a:rPr>
              <a:t> </a:t>
            </a:r>
            <a:r>
              <a:rPr lang="en-GB" sz="850" noProof="0" dirty="0">
                <a:latin typeface="Arial"/>
                <a:cs typeface="Arial"/>
              </a:rPr>
              <a:t>very</a:t>
            </a:r>
            <a:r>
              <a:rPr lang="en-GB" sz="850" spc="-15" noProof="0" dirty="0">
                <a:latin typeface="Arial"/>
                <a:cs typeface="Arial"/>
              </a:rPr>
              <a:t> </a:t>
            </a:r>
            <a:r>
              <a:rPr lang="en-GB" sz="850" noProof="0" dirty="0">
                <a:latin typeface="Arial"/>
                <a:cs typeface="Arial"/>
              </a:rPr>
              <a:t>poor</a:t>
            </a:r>
            <a:r>
              <a:rPr lang="en-GB" sz="850" spc="-20" noProof="0" dirty="0">
                <a:latin typeface="Arial"/>
                <a:cs typeface="Arial"/>
              </a:rPr>
              <a:t> </a:t>
            </a:r>
            <a:r>
              <a:rPr lang="en-GB" sz="850" noProof="0" dirty="0">
                <a:latin typeface="Arial"/>
                <a:cs typeface="Arial"/>
              </a:rPr>
              <a:t>to</a:t>
            </a:r>
            <a:r>
              <a:rPr lang="en-GB" sz="850" spc="-20" noProof="0" dirty="0">
                <a:latin typeface="Arial"/>
                <a:cs typeface="Arial"/>
              </a:rPr>
              <a:t> </a:t>
            </a:r>
            <a:r>
              <a:rPr lang="en-GB" sz="850" noProof="0" dirty="0">
                <a:latin typeface="Arial"/>
                <a:cs typeface="Arial"/>
              </a:rPr>
              <a:t>very</a:t>
            </a:r>
            <a:r>
              <a:rPr lang="en-GB" sz="850" spc="-20" noProof="0" dirty="0">
                <a:latin typeface="Arial"/>
                <a:cs typeface="Arial"/>
              </a:rPr>
              <a:t> good</a:t>
            </a:r>
            <a:endParaRPr lang="en-GB" sz="850" noProof="0" dirty="0">
              <a:latin typeface="Arial"/>
              <a:cs typeface="Arial"/>
            </a:endParaRPr>
          </a:p>
        </p:txBody>
      </p:sp>
      <p:sp>
        <p:nvSpPr>
          <p:cNvPr id="3" name="object 6">
            <a:extLst>
              <a:ext uri="{FF2B5EF4-FFF2-40B4-BE49-F238E27FC236}">
                <a16:creationId xmlns:a16="http://schemas.microsoft.com/office/drawing/2014/main" id="{AC23CACF-7CEB-8FE5-3AE6-F57E4D224C42}"/>
              </a:ext>
              <a:ext uri="{C183D7F6-B498-43B3-948B-1728B52AA6E4}">
                <adec:decorative xmlns:adec="http://schemas.microsoft.com/office/drawing/2017/decorative" val="1"/>
              </a:ext>
            </a:extLst>
          </p:cNvPr>
          <p:cNvSpPr/>
          <p:nvPr/>
        </p:nvSpPr>
        <p:spPr>
          <a:xfrm>
            <a:off x="431658" y="3480799"/>
            <a:ext cx="6696000" cy="1527093"/>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sp>
        <p:nvSpPr>
          <p:cNvPr id="13" name="txt_org_name">
            <a:extLst>
              <a:ext uri="{FF2B5EF4-FFF2-40B4-BE49-F238E27FC236}">
                <a16:creationId xmlns:a16="http://schemas.microsoft.com/office/drawing/2014/main" id="{EB3AC9AE-C1F4-AB30-AA98-76FDC94679A9}"/>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4" name="txt_survey">
            <a:extLst>
              <a:ext uri="{FF2B5EF4-FFF2-40B4-BE49-F238E27FC236}">
                <a16:creationId xmlns:a16="http://schemas.microsoft.com/office/drawing/2014/main" id="{B5FA9AC8-6028-D9D4-5B92-1952172B0AF3}"/>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15" name="Group 14">
            <a:extLst>
              <a:ext uri="{FF2B5EF4-FFF2-40B4-BE49-F238E27FC236}">
                <a16:creationId xmlns:a16="http://schemas.microsoft.com/office/drawing/2014/main" id="{FB8D1023-A71A-E9C4-646F-DAA2C8EFF0B0}"/>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6" name="object 4">
              <a:hlinkClick r:id="rId3" action="ppaction://hlinksldjump"/>
              <a:extLst>
                <a:ext uri="{FF2B5EF4-FFF2-40B4-BE49-F238E27FC236}">
                  <a16:creationId xmlns:a16="http://schemas.microsoft.com/office/drawing/2014/main" id="{05AC3EA3-07BE-937F-DB04-9945A7C76DA9}"/>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8" name="object 3">
              <a:hlinkClick r:id="rId3" action="ppaction://hlinksldjump"/>
              <a:extLst>
                <a:ext uri="{FF2B5EF4-FFF2-40B4-BE49-F238E27FC236}">
                  <a16:creationId xmlns:a16="http://schemas.microsoft.com/office/drawing/2014/main" id="{BDB1D4D9-841A-52AE-C6F6-BBB6A81C8C9D}"/>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graphicFrame>
        <p:nvGraphicFramePr>
          <p:cNvPr id="30" name="his_years_q58">
            <a:extLst>
              <a:ext uri="{FF2B5EF4-FFF2-40B4-BE49-F238E27FC236}">
                <a16:creationId xmlns:a16="http://schemas.microsoft.com/office/drawing/2014/main" id="{07253990-58E8-CF5C-40DA-F4AE3B857E43}"/>
              </a:ext>
              <a:ext uri="{C183D7F6-B498-43B3-948B-1728B52AA6E4}">
                <adec:decorative xmlns:adec="http://schemas.microsoft.com/office/drawing/2017/decorative" val="1"/>
              </a:ext>
            </a:extLst>
          </p:cNvPr>
          <p:cNvGraphicFramePr>
            <a:graphicFrameLocks noGrp="1"/>
          </p:cNvGraphicFramePr>
          <p:nvPr>
            <p:extLst>
              <p:ext uri="{D42A27DB-BD31-4B8C-83A1-F6EECF244321}">
                <p14:modId xmlns:p14="http://schemas.microsoft.com/office/powerpoint/2010/main" val="3716554192"/>
              </p:ext>
            </p:extLst>
          </p:nvPr>
        </p:nvGraphicFramePr>
        <p:xfrm>
          <a:off x="1477414" y="3049770"/>
          <a:ext cx="4894480" cy="274320"/>
        </p:xfrm>
        <a:graphic>
          <a:graphicData uri="http://schemas.openxmlformats.org/drawingml/2006/table">
            <a:tbl>
              <a:tblPr firstRow="1" bandRow="1">
                <a:tableStyleId>{5C22544A-7EE6-4342-B048-85BDC9FD1C3A}</a:tableStyleId>
              </a:tblPr>
              <a:tblGrid>
                <a:gridCol w="978896">
                  <a:extLst>
                    <a:ext uri="{9D8B030D-6E8A-4147-A177-3AD203B41FA5}">
                      <a16:colId xmlns:a16="http://schemas.microsoft.com/office/drawing/2014/main" val="3067006060"/>
                    </a:ext>
                  </a:extLst>
                </a:gridCol>
                <a:gridCol w="978896">
                  <a:extLst>
                    <a:ext uri="{9D8B030D-6E8A-4147-A177-3AD203B41FA5}">
                      <a16:colId xmlns:a16="http://schemas.microsoft.com/office/drawing/2014/main" val="1239682205"/>
                    </a:ext>
                  </a:extLst>
                </a:gridCol>
                <a:gridCol w="978896">
                  <a:extLst>
                    <a:ext uri="{9D8B030D-6E8A-4147-A177-3AD203B41FA5}">
                      <a16:colId xmlns:a16="http://schemas.microsoft.com/office/drawing/2014/main" val="2709244201"/>
                    </a:ext>
                  </a:extLst>
                </a:gridCol>
                <a:gridCol w="978896">
                  <a:extLst>
                    <a:ext uri="{9D8B030D-6E8A-4147-A177-3AD203B41FA5}">
                      <a16:colId xmlns:a16="http://schemas.microsoft.com/office/drawing/2014/main" val="2324620774"/>
                    </a:ext>
                  </a:extLst>
                </a:gridCol>
                <a:gridCol w="978896">
                  <a:extLst>
                    <a:ext uri="{9D8B030D-6E8A-4147-A177-3AD203B41FA5}">
                      <a16:colId xmlns:a16="http://schemas.microsoft.com/office/drawing/2014/main" val="450023491"/>
                    </a:ext>
                  </a:extLst>
                </a:gridCol>
              </a:tblGrid>
              <a:tr h="126000">
                <a:tc>
                  <a:txBody>
                    <a:bodyPr/>
                    <a:lstStyle/>
                    <a:p>
                      <a:pPr algn="ctr"/>
                      <a:r>
                        <a:rPr lang="en-GB" sz="900" noProof="0">
                          <a:solidFill>
                            <a:srgbClr val="414042"/>
                          </a:solidFill>
                          <a:latin typeface="Arial" panose="020B0604020202020204" pitchFamily="34" charset="0"/>
                          <a:cs typeface="Arial" panose="020B0604020202020204" pitchFamily="34" charset="0"/>
                        </a:rPr>
                        <a:t>2021</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2022</a:t>
                      </a: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2023</a:t>
                      </a: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2024</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noProof="0">
                          <a:solidFill>
                            <a:srgbClr val="414042"/>
                          </a:solidFill>
                          <a:latin typeface="Arial" panose="020B0604020202020204" pitchFamily="34" charset="0"/>
                          <a:cs typeface="Arial" panose="020B0604020202020204" pitchFamily="34" charset="0"/>
                        </a:rPr>
                        <a:t>2025</a:t>
                      </a: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5282409"/>
                  </a:ext>
                </a:extLst>
              </a:tr>
              <a:tr h="126000">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36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GB" sz="900" noProof="0" dirty="0">
                        <a:solidFill>
                          <a:srgbClr val="414042"/>
                        </a:solidFill>
                        <a:latin typeface="Arial" panose="020B0604020202020204" pitchFamily="34" charset="0"/>
                        <a:cs typeface="Arial" panose="020B0604020202020204" pitchFamily="34" charset="0"/>
                      </a:endParaRPr>
                    </a:p>
                  </a:txBody>
                  <a:tcPr marR="108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9244177"/>
                  </a:ext>
                </a:extLst>
              </a:tr>
            </a:tbl>
          </a:graphicData>
        </a:graphic>
      </p:graphicFrame>
      <p:graphicFrame>
        <p:nvGraphicFramePr>
          <p:cNvPr id="4" name="chart_his_q58">
            <a:extLst>
              <a:ext uri="{FF2B5EF4-FFF2-40B4-BE49-F238E27FC236}">
                <a16:creationId xmlns:a16="http://schemas.microsoft.com/office/drawing/2014/main" id="{A7F7E5FC-119E-1961-A1C9-70A17634900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113559740"/>
              </p:ext>
            </p:extLst>
          </p:nvPr>
        </p:nvGraphicFramePr>
        <p:xfrm>
          <a:off x="360681" y="2082328"/>
          <a:ext cx="6694169" cy="1180317"/>
        </p:xfrm>
        <a:graphic>
          <a:graphicData uri="http://schemas.openxmlformats.org/drawingml/2006/chart">
            <c:chart xmlns:c="http://schemas.openxmlformats.org/drawingml/2006/chart" xmlns:r="http://schemas.openxmlformats.org/officeDocument/2006/relationships" r:id="rId4"/>
          </a:graphicData>
        </a:graphic>
      </p:graphicFrame>
      <p:sp>
        <p:nvSpPr>
          <p:cNvPr id="28" name="TextBox 27">
            <a:extLst>
              <a:ext uri="{FF2B5EF4-FFF2-40B4-BE49-F238E27FC236}">
                <a16:creationId xmlns:a16="http://schemas.microsoft.com/office/drawing/2014/main" id="{A686EBED-C67A-0633-B6C6-6F1BDA8B00C7}"/>
              </a:ext>
              <a:ext uri="{C183D7F6-B498-43B3-948B-1728B52AA6E4}">
                <adec:decorative xmlns:adec="http://schemas.microsoft.com/office/drawing/2017/decorative" val="1"/>
              </a:ext>
            </a:extLst>
          </p:cNvPr>
          <p:cNvSpPr txBox="1"/>
          <p:nvPr/>
        </p:nvSpPr>
        <p:spPr>
          <a:xfrm>
            <a:off x="4768850" y="1164939"/>
            <a:ext cx="2408129" cy="618118"/>
          </a:xfrm>
          <a:prstGeom prst="rect">
            <a:avLst/>
          </a:prstGeom>
          <a:noFill/>
        </p:spPr>
        <p:txBody>
          <a:bodyPr wrap="square" rtlCol="0">
            <a:spAutoFit/>
          </a:bodyPr>
          <a:lstStyle/>
          <a:p>
            <a:pPr>
              <a:lnSpc>
                <a:spcPts val="900"/>
              </a:lnSpc>
              <a:spcAft>
                <a:spcPts val="500"/>
              </a:spcAft>
            </a:pPr>
            <a:r>
              <a:rPr lang="en-GB" sz="800" noProof="0" dirty="0"/>
              <a:t>▲ or ▼ </a:t>
            </a:r>
            <a:r>
              <a:rPr lang="en-GB" sz="800" noProof="0" dirty="0">
                <a:latin typeface="Arial"/>
                <a:cs typeface="Arial"/>
              </a:rPr>
              <a:t>Statistically significant increase or decrease between 2024 and 2025</a:t>
            </a:r>
          </a:p>
          <a:p>
            <a:pPr>
              <a:lnSpc>
                <a:spcPts val="900"/>
              </a:lnSpc>
              <a:spcAft>
                <a:spcPts val="500"/>
              </a:spcAft>
            </a:pPr>
            <a:r>
              <a:rPr lang="en-GB" sz="800" noProof="0" dirty="0"/>
              <a:t>△ or ▽ </a:t>
            </a:r>
            <a:r>
              <a:rPr lang="en-GB" sz="800" noProof="0" dirty="0">
                <a:latin typeface="Arial"/>
                <a:cs typeface="Arial"/>
              </a:rPr>
              <a:t>Statistically significant increase or decrease from 2021 to 2025</a:t>
            </a:r>
          </a:p>
        </p:txBody>
      </p:sp>
      <p:sp>
        <p:nvSpPr>
          <p:cNvPr id="5" name="object 11">
            <a:extLst>
              <a:ext uri="{FF2B5EF4-FFF2-40B4-BE49-F238E27FC236}">
                <a16:creationId xmlns:a16="http://schemas.microsoft.com/office/drawing/2014/main" id="{3E0ADF45-CA06-947F-37DC-FA1F337E42DA}"/>
              </a:ext>
              <a:ext uri="{C183D7F6-B498-43B3-948B-1728B52AA6E4}">
                <adec:decorative xmlns:adec="http://schemas.microsoft.com/office/drawing/2017/decorative" val="1"/>
              </a:ext>
            </a:extLst>
          </p:cNvPr>
          <p:cNvSpPr/>
          <p:nvPr/>
        </p:nvSpPr>
        <p:spPr>
          <a:xfrm>
            <a:off x="425450" y="1848431"/>
            <a:ext cx="6696000" cy="1480386"/>
          </a:xfrm>
          <a:prstGeom prst="rect">
            <a:avLst/>
          </a:prstGeom>
          <a:noFill/>
          <a:ln w="6350">
            <a:solidFill>
              <a:srgbClr val="9395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noProof="0" dirty="0"/>
          </a:p>
        </p:txBody>
      </p:sp>
      <p:grpSp>
        <p:nvGrpSpPr>
          <p:cNvPr id="22" name="Group 1">
            <a:extLst>
              <a:ext uri="{FF2B5EF4-FFF2-40B4-BE49-F238E27FC236}">
                <a16:creationId xmlns:a16="http://schemas.microsoft.com/office/drawing/2014/main" id="{DB786ACE-E41D-5E7C-74EF-38069B8346AC}"/>
              </a:ext>
              <a:ext uri="{C183D7F6-B498-43B3-948B-1728B52AA6E4}">
                <adec:decorative xmlns:adec="http://schemas.microsoft.com/office/drawing/2017/decorative" val="1"/>
              </a:ext>
            </a:extLst>
          </p:cNvPr>
          <p:cNvGrpSpPr/>
          <p:nvPr/>
        </p:nvGrpSpPr>
        <p:grpSpPr>
          <a:xfrm>
            <a:off x="425450" y="1155700"/>
            <a:ext cx="6699585" cy="611507"/>
            <a:chOff x="345548" y="81891"/>
            <a:chExt cx="6779338" cy="611507"/>
          </a:xfrm>
        </p:grpSpPr>
        <p:sp>
          <p:nvSpPr>
            <p:cNvPr id="23" name="object 5">
              <a:extLst>
                <a:ext uri="{FF2B5EF4-FFF2-40B4-BE49-F238E27FC236}">
                  <a16:creationId xmlns:a16="http://schemas.microsoft.com/office/drawing/2014/main" id="{64F11B80-C84E-A140-714C-0C022FEFC608}"/>
                </a:ext>
              </a:extLst>
            </p:cNvPr>
            <p:cNvSpPr txBox="1"/>
            <p:nvPr/>
          </p:nvSpPr>
          <p:spPr>
            <a:xfrm>
              <a:off x="2986433" y="109369"/>
              <a:ext cx="1361004" cy="339837"/>
            </a:xfrm>
            <a:prstGeom prst="rect">
              <a:avLst/>
            </a:prstGeom>
          </p:spPr>
          <p:txBody>
            <a:bodyPr vert="horz" wrap="square" lIns="0" tIns="31750" rIns="0" bIns="0" rtlCol="0">
              <a:spAutoFit/>
            </a:bodyPr>
            <a:lstStyle/>
            <a:p>
              <a:pPr marL="0" marR="5080" lvl="0" indent="0" defTabSz="914400" eaLnBrk="1" fontAlgn="auto" latinLnBrk="0" hangingPunct="1">
                <a:lnSpc>
                  <a:spcPts val="810"/>
                </a:lnSpc>
                <a:spcBef>
                  <a:spcPts val="250"/>
                </a:spcBef>
                <a:spcAft>
                  <a:spcPts val="0"/>
                </a:spcAft>
                <a:buClrTx/>
                <a:buSzTx/>
                <a:buFontTx/>
                <a:buNone/>
                <a:tabLst/>
                <a:defRPr/>
              </a:pPr>
              <a:r>
                <a:rPr kumimoji="0" lang="en-GB" sz="800" b="0" i="0" u="none" strike="noStrike" kern="0" cap="none" spc="0" normalizeH="0" baseline="0" noProof="0" dirty="0">
                  <a:ln>
                    <a:noFill/>
                  </a:ln>
                  <a:solidFill>
                    <a:sysClr val="windowText" lastClr="000000"/>
                  </a:solidFill>
                  <a:effectLst/>
                  <a:uLnTx/>
                  <a:uFillTx/>
                  <a:latin typeface="Arial"/>
                  <a:cs typeface="Arial"/>
                </a:rPr>
                <a:t>The</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are</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unadjusted</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and</a:t>
              </a:r>
              <a:r>
                <a:rPr kumimoji="0" lang="en-GB" sz="800" b="0" i="0" u="none" strike="noStrike" kern="0" cap="none" spc="-2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based</a:t>
              </a:r>
              <a:r>
                <a:rPr kumimoji="0" lang="en-GB" sz="800" b="0" i="0" u="none" strike="noStrike" kern="0" cap="none" spc="-25" normalizeH="0" baseline="0" noProof="0" dirty="0">
                  <a:ln>
                    <a:noFill/>
                  </a:ln>
                  <a:solidFill>
                    <a:sysClr val="windowText" lastClr="000000"/>
                  </a:solidFill>
                  <a:effectLst/>
                  <a:uLnTx/>
                  <a:uFillTx/>
                  <a:latin typeface="Arial"/>
                  <a:cs typeface="Arial"/>
                </a:rPr>
                <a:t> on</a:t>
              </a:r>
              <a:r>
                <a:rPr kumimoji="0" lang="en-GB" sz="800" b="0" i="0" u="none" strike="noStrike" kern="0" cap="none" spc="0" normalizeH="0" baseline="0" noProof="0" dirty="0">
                  <a:ln>
                    <a:noFill/>
                  </a:ln>
                  <a:solidFill>
                    <a:sysClr val="windowText" lastClr="000000"/>
                  </a:solidFill>
                  <a:effectLst/>
                  <a:uLnTx/>
                  <a:uFillTx/>
                  <a:latin typeface="Arial"/>
                  <a:cs typeface="Arial"/>
                </a:rPr>
                <a:t> England</a:t>
              </a:r>
              <a:r>
                <a:rPr kumimoji="0" lang="en-GB" sz="800" b="0" i="0" u="none" strike="noStrike" kern="0" cap="none" spc="-30" normalizeH="0" baseline="0" noProof="0" dirty="0">
                  <a:ln>
                    <a:noFill/>
                  </a:ln>
                  <a:solidFill>
                    <a:sysClr val="windowText" lastClr="000000"/>
                  </a:solidFill>
                  <a:effectLst/>
                  <a:uLnTx/>
                  <a:uFillTx/>
                  <a:latin typeface="Arial"/>
                  <a:cs typeface="Arial"/>
                </a:rPr>
                <a:t> </a:t>
              </a:r>
              <a:r>
                <a:rPr kumimoji="0" lang="en-GB" sz="800" b="0" i="0" u="none" strike="noStrike" kern="0" cap="none" spc="0" normalizeH="0" baseline="0" noProof="0" dirty="0">
                  <a:ln>
                    <a:noFill/>
                  </a:ln>
                  <a:solidFill>
                    <a:sysClr val="windowText" lastClr="000000"/>
                  </a:solidFill>
                  <a:effectLst/>
                  <a:uLnTx/>
                  <a:uFillTx/>
                  <a:latin typeface="Arial"/>
                  <a:cs typeface="Arial"/>
                </a:rPr>
                <a:t>scores</a:t>
              </a:r>
              <a:r>
                <a:rPr kumimoji="0" lang="en-GB" sz="800" b="0" i="0" u="none" strike="noStrike" kern="0" cap="none" spc="-25" normalizeH="0" baseline="0" noProof="0" dirty="0">
                  <a:ln>
                    <a:noFill/>
                  </a:ln>
                  <a:solidFill>
                    <a:sysClr val="windowText" lastClr="000000"/>
                  </a:solidFill>
                  <a:effectLst/>
                  <a:uLnTx/>
                  <a:uFillTx/>
                  <a:latin typeface="Arial"/>
                  <a:cs typeface="Arial"/>
                </a:rPr>
                <a:t> </a:t>
              </a:r>
              <a:r>
                <a:rPr kumimoji="0" lang="en-GB" sz="800" b="0" i="0" u="none" strike="noStrike" kern="0" cap="none" spc="-10" normalizeH="0" baseline="0" noProof="0" dirty="0">
                  <a:ln>
                    <a:noFill/>
                  </a:ln>
                  <a:solidFill>
                    <a:sysClr val="windowText" lastClr="000000"/>
                  </a:solidFill>
                  <a:effectLst/>
                  <a:uLnTx/>
                  <a:uFillTx/>
                  <a:latin typeface="Arial"/>
                  <a:cs typeface="Arial"/>
                </a:rPr>
                <a:t>only.</a:t>
              </a:r>
              <a:endParaRPr kumimoji="0" lang="en-GB" sz="800" b="0" i="0" u="none" strike="noStrike" kern="0" cap="none" spc="0" normalizeH="0" baseline="0" noProof="0" dirty="0">
                <a:ln>
                  <a:noFill/>
                </a:ln>
                <a:solidFill>
                  <a:sysClr val="windowText" lastClr="000000"/>
                </a:solidFill>
                <a:effectLst/>
                <a:uLnTx/>
                <a:uFillTx/>
                <a:latin typeface="Arial"/>
                <a:cs typeface="Arial"/>
              </a:endParaRPr>
            </a:p>
          </p:txBody>
        </p:sp>
        <p:sp>
          <p:nvSpPr>
            <p:cNvPr id="24" name="object 4">
              <a:extLst>
                <a:ext uri="{FF2B5EF4-FFF2-40B4-BE49-F238E27FC236}">
                  <a16:creationId xmlns:a16="http://schemas.microsoft.com/office/drawing/2014/main" id="{B1B80A7F-2450-0565-B866-8C39A88941AF}"/>
                </a:ext>
              </a:extLst>
            </p:cNvPr>
            <p:cNvSpPr txBox="1"/>
            <p:nvPr/>
          </p:nvSpPr>
          <p:spPr>
            <a:xfrm>
              <a:off x="345548" y="429005"/>
              <a:ext cx="1697347" cy="215444"/>
            </a:xfrm>
            <a:prstGeom prst="rect">
              <a:avLst/>
            </a:prstGeom>
            <a:noFill/>
          </p:spPr>
          <p:txBody>
            <a:bodyPr wrap="square">
              <a:spAutoFit/>
            </a:bodyPr>
            <a:lstStyle/>
            <a:p>
              <a:pPr marL="0" marR="0" lvl="0" indent="0" defTabSz="914400" eaLnBrk="1" fontAlgn="auto" latinLnBrk="0" hangingPunct="1">
                <a:lnSpc>
                  <a:spcPct val="100000"/>
                </a:lnSpc>
                <a:spcBef>
                  <a:spcPts val="215"/>
                </a:spcBef>
                <a:spcAft>
                  <a:spcPts val="0"/>
                </a:spcAft>
                <a:buClrTx/>
                <a:buSzTx/>
                <a:buFontTx/>
                <a:buNone/>
                <a:tabLst/>
                <a:defRPr/>
              </a:pPr>
              <a:r>
                <a:rPr lang="en-GB" sz="800" spc="260" noProof="0" dirty="0">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No</a:t>
              </a:r>
              <a:r>
                <a:rPr kumimoji="0" lang="en-GB" sz="1200" b="0" i="0" u="none" strike="noStrike" kern="0" cap="none" spc="-22"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score</a:t>
              </a:r>
              <a:r>
                <a:rPr kumimoji="0" lang="en-GB" sz="1200" b="0" i="0" u="none" strike="noStrike" kern="0" cap="none" spc="-15" normalizeH="0" baseline="3472" noProof="0" dirty="0">
                  <a:ln>
                    <a:noFill/>
                  </a:ln>
                  <a:solidFill>
                    <a:sysClr val="windowText" lastClr="000000"/>
                  </a:solidFill>
                  <a:effectLst/>
                  <a:uLnTx/>
                  <a:uFillTx/>
                  <a:latin typeface="Arial"/>
                  <a:cs typeface="Arial"/>
                </a:rPr>
                <a:t> </a:t>
              </a:r>
              <a:r>
                <a:rPr kumimoji="0" lang="en-GB" sz="1200" b="0" i="0" u="none" strike="noStrike" kern="0" cap="none" spc="0" normalizeH="0" baseline="3472" noProof="0" dirty="0">
                  <a:ln>
                    <a:noFill/>
                  </a:ln>
                  <a:solidFill>
                    <a:sysClr val="windowText" lastClr="000000"/>
                  </a:solidFill>
                  <a:effectLst/>
                  <a:uLnTx/>
                  <a:uFillTx/>
                  <a:latin typeface="Arial"/>
                  <a:cs typeface="Arial"/>
                </a:rPr>
                <a:t>available</a:t>
              </a:r>
              <a:r>
                <a:rPr kumimoji="0" lang="en-GB" sz="1200" b="0" i="0" u="none" strike="noStrike" kern="0" cap="none" spc="-15" normalizeH="0" baseline="3472" noProof="0" dirty="0">
                  <a:ln>
                    <a:noFill/>
                  </a:ln>
                  <a:solidFill>
                    <a:sysClr val="windowText" lastClr="000000"/>
                  </a:solidFill>
                  <a:effectLst/>
                  <a:uLnTx/>
                  <a:uFillTx/>
                  <a:latin typeface="Arial"/>
                  <a:cs typeface="Arial"/>
                </a:rPr>
                <a:t>.</a:t>
              </a:r>
              <a:endParaRPr kumimoji="0" lang="en-GB" sz="1200" b="0" i="0" u="none" strike="noStrike" kern="0" cap="none" spc="0" normalizeH="0" baseline="3472" noProof="0" dirty="0">
                <a:ln>
                  <a:noFill/>
                </a:ln>
                <a:solidFill>
                  <a:sysClr val="windowText" lastClr="000000"/>
                </a:solidFill>
                <a:effectLst/>
                <a:uLnTx/>
                <a:uFillTx/>
                <a:latin typeface="Arial"/>
                <a:cs typeface="Arial"/>
              </a:endParaRPr>
            </a:p>
          </p:txBody>
        </p:sp>
        <p:sp>
          <p:nvSpPr>
            <p:cNvPr id="25" name="object 3">
              <a:extLst>
                <a:ext uri="{FF2B5EF4-FFF2-40B4-BE49-F238E27FC236}">
                  <a16:creationId xmlns:a16="http://schemas.microsoft.com/office/drawing/2014/main" id="{CFFC05D8-878A-B48A-8533-1C1D1BF69F2D}"/>
                </a:ext>
              </a:extLst>
            </p:cNvPr>
            <p:cNvSpPr txBox="1"/>
            <p:nvPr/>
          </p:nvSpPr>
          <p:spPr>
            <a:xfrm>
              <a:off x="430484" y="116978"/>
              <a:ext cx="2518746" cy="117098"/>
            </a:xfrm>
            <a:prstGeom prst="rect">
              <a:avLst/>
            </a:prstGeom>
          </p:spPr>
          <p:txBody>
            <a:bodyPr vert="horz" wrap="square" lIns="0" tIns="31750" rIns="0" bIns="0" rtlCol="0">
              <a:spAutoFit/>
            </a:bodyPr>
            <a:lstStyle/>
            <a:p>
              <a:pPr marL="143510" marR="324485" indent="-144145" algn="l">
                <a:lnSpc>
                  <a:spcPts val="810"/>
                </a:lnSpc>
                <a:spcBef>
                  <a:spcPts val="250"/>
                </a:spcBef>
              </a:pPr>
              <a:r>
                <a:rPr lang="en-GB" sz="1200" baseline="3472" noProof="0" dirty="0">
                  <a:latin typeface="Arial"/>
                  <a:cs typeface="Arial"/>
                </a:rPr>
                <a:t>*</a:t>
              </a:r>
              <a:r>
                <a:rPr lang="en-GB" sz="1200" spc="254" baseline="3472" noProof="0" dirty="0">
                  <a:latin typeface="Arial"/>
                  <a:cs typeface="Arial"/>
                </a:rPr>
                <a:t>  </a:t>
              </a:r>
              <a:r>
                <a:rPr lang="en-GB" sz="800" noProof="0" dirty="0">
                  <a:latin typeface="Arial"/>
                  <a:cs typeface="Arial"/>
                </a:rPr>
                <a:t>Indicates</a:t>
              </a:r>
              <a:r>
                <a:rPr lang="en-GB" sz="800" spc="-10" noProof="0" dirty="0">
                  <a:latin typeface="Arial"/>
                  <a:cs typeface="Arial"/>
                </a:rPr>
                <a:t> </a:t>
              </a:r>
              <a:r>
                <a:rPr lang="en-GB" sz="800" noProof="0" dirty="0">
                  <a:latin typeface="Arial"/>
                  <a:cs typeface="Arial"/>
                </a:rPr>
                <a:t>where</a:t>
              </a:r>
              <a:r>
                <a:rPr lang="en-GB" sz="800" spc="-10" noProof="0" dirty="0">
                  <a:latin typeface="Arial"/>
                  <a:cs typeface="Arial"/>
                </a:rPr>
                <a:t> </a:t>
              </a:r>
              <a:r>
                <a:rPr lang="en-GB" sz="800" noProof="0" dirty="0">
                  <a:latin typeface="Arial"/>
                  <a:cs typeface="Arial"/>
                </a:rPr>
                <a:t>a</a:t>
              </a:r>
              <a:r>
                <a:rPr lang="en-GB" sz="800" spc="-10" noProof="0" dirty="0">
                  <a:latin typeface="Arial"/>
                  <a:cs typeface="Arial"/>
                </a:rPr>
                <a:t> </a:t>
              </a:r>
              <a:r>
                <a:rPr lang="en-GB" sz="800" noProof="0" dirty="0">
                  <a:latin typeface="Arial"/>
                  <a:cs typeface="Arial"/>
                </a:rPr>
                <a:t>score</a:t>
              </a:r>
              <a:r>
                <a:rPr lang="en-GB" sz="800" spc="-10" noProof="0" dirty="0">
                  <a:latin typeface="Arial"/>
                  <a:cs typeface="Arial"/>
                </a:rPr>
                <a:t> </a:t>
              </a:r>
              <a:r>
                <a:rPr lang="en-GB" sz="800" noProof="0" dirty="0">
                  <a:latin typeface="Arial"/>
                  <a:cs typeface="Arial"/>
                </a:rPr>
                <a:t>is</a:t>
              </a:r>
              <a:r>
                <a:rPr lang="en-GB" sz="800" spc="-10" noProof="0" dirty="0">
                  <a:latin typeface="Arial"/>
                  <a:cs typeface="Arial"/>
                </a:rPr>
                <a:t> </a:t>
              </a:r>
              <a:r>
                <a:rPr lang="en-GB" sz="800" spc="-25" noProof="0" dirty="0">
                  <a:latin typeface="Arial"/>
                  <a:cs typeface="Arial"/>
                </a:rPr>
                <a:t>not</a:t>
              </a:r>
              <a:r>
                <a:rPr lang="en-GB" sz="800" noProof="0" dirty="0">
                  <a:latin typeface="Arial"/>
                  <a:cs typeface="Arial"/>
                </a:rPr>
                <a:t> available</a:t>
              </a:r>
              <a:r>
                <a:rPr lang="en-GB" sz="800" spc="-25" noProof="0" dirty="0">
                  <a:latin typeface="Arial"/>
                  <a:cs typeface="Arial"/>
                </a:rPr>
                <a:t> </a:t>
              </a:r>
              <a:r>
                <a:rPr lang="en-GB" sz="800" noProof="0" dirty="0">
                  <a:latin typeface="Arial"/>
                  <a:cs typeface="Arial"/>
                </a:rPr>
                <a:t>due</a:t>
              </a:r>
              <a:r>
                <a:rPr lang="en-GB" sz="800" spc="-25" noProof="0" dirty="0">
                  <a:latin typeface="Arial"/>
                  <a:cs typeface="Arial"/>
                </a:rPr>
                <a:t> </a:t>
              </a:r>
              <a:r>
                <a:rPr lang="en-GB" sz="800" noProof="0" dirty="0">
                  <a:latin typeface="Arial"/>
                  <a:cs typeface="Arial"/>
                </a:rPr>
                <a:t>to</a:t>
              </a:r>
              <a:r>
                <a:rPr lang="en-GB" sz="800" spc="-25" noProof="0" dirty="0">
                  <a:latin typeface="Arial"/>
                  <a:cs typeface="Arial"/>
                </a:rPr>
                <a:t> </a:t>
              </a:r>
              <a:r>
                <a:rPr lang="en-GB" sz="800" noProof="0" dirty="0">
                  <a:latin typeface="Arial"/>
                  <a:cs typeface="Arial"/>
                </a:rPr>
                <a:t>suppression</a:t>
              </a:r>
              <a:r>
                <a:rPr lang="en-GB" sz="800" spc="-25" noProof="0" dirty="0">
                  <a:latin typeface="Arial"/>
                  <a:cs typeface="Arial"/>
                </a:rPr>
                <a:t> </a:t>
              </a:r>
              <a:r>
                <a:rPr lang="en-GB" sz="800" noProof="0" dirty="0">
                  <a:latin typeface="Arial"/>
                  <a:cs typeface="Arial"/>
                </a:rPr>
                <a:t>or</a:t>
              </a:r>
              <a:r>
                <a:rPr lang="en-GB" sz="800" spc="-25" noProof="0" dirty="0">
                  <a:latin typeface="Arial"/>
                  <a:cs typeface="Arial"/>
                </a:rPr>
                <a:t> </a:t>
              </a:r>
              <a:r>
                <a:rPr lang="en-GB" sz="800" spc="-50" noProof="0" dirty="0">
                  <a:latin typeface="Arial"/>
                  <a:cs typeface="Arial"/>
                </a:rPr>
                <a:t>a </a:t>
              </a:r>
              <a:r>
                <a:rPr lang="en-GB" sz="1200" baseline="6944" noProof="0" dirty="0">
                  <a:latin typeface="Arial"/>
                  <a:cs typeface="Arial"/>
                </a:rPr>
                <a:t>low</a:t>
              </a:r>
              <a:r>
                <a:rPr lang="en-GB" sz="1200" spc="-15" baseline="6944" noProof="0" dirty="0">
                  <a:latin typeface="Arial"/>
                  <a:cs typeface="Arial"/>
                </a:rPr>
                <a:t> </a:t>
              </a:r>
              <a:r>
                <a:rPr lang="en-GB" sz="1200" baseline="6944" noProof="0" dirty="0">
                  <a:latin typeface="Arial"/>
                  <a:cs typeface="Arial"/>
                </a:rPr>
                <a:t>base</a:t>
              </a:r>
              <a:r>
                <a:rPr lang="en-GB" sz="1200" spc="-15" baseline="6944" noProof="0" dirty="0">
                  <a:latin typeface="Arial"/>
                  <a:cs typeface="Arial"/>
                </a:rPr>
                <a:t> size.</a:t>
              </a:r>
              <a:r>
                <a:rPr lang="en-GB" sz="1200" baseline="6944" noProof="0" dirty="0">
                  <a:latin typeface="Arial"/>
                  <a:cs typeface="Arial"/>
                </a:rPr>
                <a:t>	</a:t>
              </a:r>
              <a:endParaRPr lang="en-GB" sz="800" noProof="0" dirty="0">
                <a:latin typeface="Arial"/>
                <a:cs typeface="Arial"/>
              </a:endParaRPr>
            </a:p>
          </p:txBody>
        </p:sp>
        <p:sp>
          <p:nvSpPr>
            <p:cNvPr id="26" name="object 2">
              <a:extLst>
                <a:ext uri="{FF2B5EF4-FFF2-40B4-BE49-F238E27FC236}">
                  <a16:creationId xmlns:a16="http://schemas.microsoft.com/office/drawing/2014/main" id="{358561E6-E123-3F56-0F26-99BB57726D81}"/>
                </a:ext>
              </a:extLst>
            </p:cNvPr>
            <p:cNvSpPr/>
            <p:nvPr/>
          </p:nvSpPr>
          <p:spPr>
            <a:xfrm>
              <a:off x="349101" y="81891"/>
              <a:ext cx="6775785" cy="611507"/>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pSp>
    </p:spTree>
    <p:extLst>
      <p:ext uri="{BB962C8B-B14F-4D97-AF65-F5344CB8AC3E}">
        <p14:creationId xmlns:p14="http://schemas.microsoft.com/office/powerpoint/2010/main" val="130046868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Slide Number Placeholder 1">
            <a:extLst>
              <a:ext uri="{FF2B5EF4-FFF2-40B4-BE49-F238E27FC236}">
                <a16:creationId xmlns:a16="http://schemas.microsoft.com/office/drawing/2014/main" id="{59BA1046-91CB-C521-5059-DD18728520A4}"/>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CF7E078-1411-44F1-9744-41F9A4C21A01}" type="slidenum">
              <a:rPr lang="en-GB" spc="-25" noProof="0"/>
              <a:t>69</a:t>
            </a:fld>
            <a:endParaRPr lang="en-GB" spc="-25" noProof="0" dirty="0"/>
          </a:p>
        </p:txBody>
      </p:sp>
      <p:graphicFrame>
        <p:nvGraphicFramePr>
          <p:cNvPr id="17" name="trust_expected range">
            <a:extLst>
              <a:ext uri="{FF2B5EF4-FFF2-40B4-BE49-F238E27FC236}">
                <a16:creationId xmlns:a16="http://schemas.microsoft.com/office/drawing/2014/main" id="{8CC974CA-ADD0-6328-9FFA-22719FD6FB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5494316"/>
              </p:ext>
            </p:extLst>
          </p:nvPr>
        </p:nvGraphicFramePr>
        <p:xfrm>
          <a:off x="4608000" y="1260000"/>
          <a:ext cx="3695884" cy="10581500"/>
        </p:xfrm>
        <a:graphic>
          <a:graphicData uri="http://schemas.openxmlformats.org/drawingml/2006/chart">
            <c:chart xmlns:c="http://schemas.openxmlformats.org/drawingml/2006/chart" xmlns:r="http://schemas.openxmlformats.org/officeDocument/2006/relationships" r:id="rId2"/>
          </a:graphicData>
        </a:graphic>
      </p:graphicFrame>
      <p:sp>
        <p:nvSpPr>
          <p:cNvPr id="101" name="object 1">
            <a:extLst>
              <a:ext uri="{FF2B5EF4-FFF2-40B4-BE49-F238E27FC236}">
                <a16:creationId xmlns:a16="http://schemas.microsoft.com/office/drawing/2014/main" id="{118DF59D-5653-E3E2-7412-6B749A892CC4}"/>
              </a:ext>
            </a:extLst>
          </p:cNvPr>
          <p:cNvSpPr txBox="1">
            <a:spLocks noGrp="1"/>
          </p:cNvSpPr>
          <p:nvPr>
            <p:ph type="title" idx="4294967295"/>
          </p:nvPr>
        </p:nvSpPr>
        <p:spPr>
          <a:xfrm>
            <a:off x="349101" y="850192"/>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Trust expected range </a:t>
            </a:r>
            <a:r>
              <a:rPr kumimoji="0" lang="en-GB" sz="1800" b="1" i="0" u="none" strike="noStrike" kern="0" cap="none" spc="-10" normalizeH="0" baseline="0" noProof="0" dirty="0">
                <a:ln>
                  <a:noFill/>
                </a:ln>
                <a:solidFill>
                  <a:srgbClr val="336E9F"/>
                </a:solidFill>
                <a:effectLst/>
                <a:uLnTx/>
                <a:uFillTx/>
                <a:latin typeface="Arial"/>
                <a:cs typeface="Arial"/>
              </a:rPr>
              <a:t>summary</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96" name="object 9">
            <a:extLst>
              <a:ext uri="{FF2B5EF4-FFF2-40B4-BE49-F238E27FC236}">
                <a16:creationId xmlns:a16="http://schemas.microsoft.com/office/drawing/2014/main" id="{9EF04F22-234D-E15D-C5FB-FB1B962E321A}"/>
              </a:ext>
              <a:ext uri="{C183D7F6-B498-43B3-948B-1728B52AA6E4}">
                <adec:decorative xmlns:adec="http://schemas.microsoft.com/office/drawing/2017/decorative" val="1"/>
              </a:ext>
            </a:extLst>
          </p:cNvPr>
          <p:cNvSpPr txBox="1"/>
          <p:nvPr/>
        </p:nvSpPr>
        <p:spPr>
          <a:xfrm>
            <a:off x="4267835" y="1759177"/>
            <a:ext cx="2186940" cy="147320"/>
          </a:xfrm>
          <a:prstGeom prst="rect">
            <a:avLst/>
          </a:prstGeom>
        </p:spPr>
        <p:txBody>
          <a:bodyPr vert="horz" wrap="square" lIns="0" tIns="12700" rIns="0" bIns="0" rtlCol="0">
            <a:spAutoFit/>
          </a:bodyPr>
          <a:lstStyle/>
          <a:p>
            <a:pPr>
              <a:lnSpc>
                <a:spcPct val="100000"/>
              </a:lnSpc>
              <a:spcBef>
                <a:spcPts val="100"/>
              </a:spcBef>
            </a:pPr>
            <a:r>
              <a:rPr lang="en-GB" sz="800" spc="-25" noProof="0" dirty="0">
                <a:latin typeface="Arial"/>
                <a:cs typeface="Arial"/>
              </a:rPr>
              <a:t>Number</a:t>
            </a:r>
            <a:r>
              <a:rPr lang="en-GB" sz="800" spc="-20" noProof="0" dirty="0">
                <a:latin typeface="Arial"/>
                <a:cs typeface="Arial"/>
              </a:rPr>
              <a:t> of </a:t>
            </a:r>
            <a:r>
              <a:rPr lang="en-GB" sz="800" spc="-25" noProof="0" dirty="0">
                <a:latin typeface="Arial"/>
                <a:cs typeface="Arial"/>
              </a:rPr>
              <a:t>scores</a:t>
            </a:r>
            <a:r>
              <a:rPr lang="en-GB" sz="800" spc="-20" noProof="0" dirty="0">
                <a:latin typeface="Arial"/>
                <a:cs typeface="Arial"/>
              </a:rPr>
              <a:t> </a:t>
            </a:r>
            <a:r>
              <a:rPr lang="en-GB" sz="800" spc="-25" noProof="0" dirty="0">
                <a:latin typeface="Arial"/>
                <a:cs typeface="Arial"/>
              </a:rPr>
              <a:t>above</a:t>
            </a:r>
            <a:r>
              <a:rPr lang="en-GB" sz="800" spc="-20" noProof="0" dirty="0">
                <a:latin typeface="Arial"/>
                <a:cs typeface="Arial"/>
              </a:rPr>
              <a:t> </a:t>
            </a:r>
            <a:r>
              <a:rPr lang="en-GB" sz="800" spc="-25" noProof="0" dirty="0">
                <a:latin typeface="Arial"/>
                <a:cs typeface="Arial"/>
              </a:rPr>
              <a:t>the</a:t>
            </a:r>
            <a:r>
              <a:rPr lang="en-GB" sz="800" spc="-20" noProof="0" dirty="0">
                <a:latin typeface="Arial"/>
                <a:cs typeface="Arial"/>
              </a:rPr>
              <a:t> </a:t>
            </a:r>
            <a:r>
              <a:rPr lang="en-GB" sz="800" spc="-25" noProof="0" dirty="0">
                <a:latin typeface="Arial"/>
                <a:cs typeface="Arial"/>
              </a:rPr>
              <a:t>upper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95" name="object 8">
            <a:extLst>
              <a:ext uri="{FF2B5EF4-FFF2-40B4-BE49-F238E27FC236}">
                <a16:creationId xmlns:a16="http://schemas.microsoft.com/office/drawing/2014/main" id="{4899D03A-93EE-D032-5D6C-723E9AFB9894}"/>
              </a:ext>
              <a:ext uri="{C183D7F6-B498-43B3-948B-1728B52AA6E4}">
                <adec:decorative xmlns:adec="http://schemas.microsoft.com/office/drawing/2017/decorative" val="1"/>
              </a:ext>
            </a:extLst>
          </p:cNvPr>
          <p:cNvSpPr txBox="1"/>
          <p:nvPr/>
        </p:nvSpPr>
        <p:spPr>
          <a:xfrm>
            <a:off x="4267835" y="1534717"/>
            <a:ext cx="2780665" cy="147320"/>
          </a:xfrm>
          <a:prstGeom prst="rect">
            <a:avLst/>
          </a:prstGeom>
        </p:spPr>
        <p:txBody>
          <a:bodyPr vert="horz" wrap="square" lIns="0" tIns="12700" rIns="0" bIns="0" rtlCol="0">
            <a:spAutoFit/>
          </a:bodyPr>
          <a:lstStyle/>
          <a:p>
            <a:pPr>
              <a:lnSpc>
                <a:spcPct val="100000"/>
              </a:lnSpc>
              <a:spcBef>
                <a:spcPts val="100"/>
              </a:spcBef>
            </a:pPr>
            <a:r>
              <a:rPr lang="en-GB" sz="800" spc="-25" noProof="0" dirty="0">
                <a:latin typeface="Arial"/>
                <a:cs typeface="Arial"/>
              </a:rPr>
              <a:t>Number </a:t>
            </a:r>
            <a:r>
              <a:rPr lang="en-GB" sz="800" spc="-20" noProof="0" dirty="0">
                <a:latin typeface="Arial"/>
                <a:cs typeface="Arial"/>
              </a:rPr>
              <a:t>of </a:t>
            </a:r>
            <a:r>
              <a:rPr lang="en-GB" sz="800" spc="-25" noProof="0" dirty="0">
                <a:latin typeface="Arial"/>
                <a:cs typeface="Arial"/>
              </a:rPr>
              <a:t>scores</a:t>
            </a:r>
            <a:r>
              <a:rPr lang="en-GB" sz="800" spc="-20" noProof="0" dirty="0">
                <a:latin typeface="Arial"/>
                <a:cs typeface="Arial"/>
              </a:rPr>
              <a:t> </a:t>
            </a:r>
            <a:r>
              <a:rPr lang="en-GB" sz="800" spc="-25" noProof="0" dirty="0">
                <a:latin typeface="Arial"/>
                <a:cs typeface="Arial"/>
              </a:rPr>
              <a:t>between</a:t>
            </a:r>
            <a:r>
              <a:rPr lang="en-GB" sz="800" spc="-20" noProof="0" dirty="0">
                <a:latin typeface="Arial"/>
                <a:cs typeface="Arial"/>
              </a:rPr>
              <a:t> </a:t>
            </a:r>
            <a:r>
              <a:rPr lang="en-GB" sz="800" spc="-25" noProof="0" dirty="0">
                <a:latin typeface="Arial"/>
                <a:cs typeface="Arial"/>
              </a:rPr>
              <a:t>the</a:t>
            </a:r>
            <a:r>
              <a:rPr lang="en-GB" sz="800" spc="-20" noProof="0" dirty="0">
                <a:latin typeface="Arial"/>
                <a:cs typeface="Arial"/>
              </a:rPr>
              <a:t> </a:t>
            </a:r>
            <a:r>
              <a:rPr lang="en-GB" sz="800" spc="-25" noProof="0" dirty="0">
                <a:latin typeface="Arial"/>
                <a:cs typeface="Arial"/>
              </a:rPr>
              <a:t>upper</a:t>
            </a:r>
            <a:r>
              <a:rPr lang="en-GB" sz="800" spc="-20" noProof="0" dirty="0">
                <a:latin typeface="Arial"/>
                <a:cs typeface="Arial"/>
              </a:rPr>
              <a:t> </a:t>
            </a:r>
            <a:r>
              <a:rPr lang="en-GB" sz="800" spc="-25" noProof="0" dirty="0">
                <a:latin typeface="Arial"/>
                <a:cs typeface="Arial"/>
              </a:rPr>
              <a:t>and</a:t>
            </a:r>
            <a:r>
              <a:rPr lang="en-GB" sz="800" spc="-20" noProof="0" dirty="0">
                <a:latin typeface="Arial"/>
                <a:cs typeface="Arial"/>
              </a:rPr>
              <a:t> </a:t>
            </a:r>
            <a:r>
              <a:rPr lang="en-GB" sz="800" spc="-25" noProof="0" dirty="0">
                <a:latin typeface="Arial"/>
                <a:cs typeface="Arial"/>
              </a:rPr>
              <a:t>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p:txBody>
      </p:sp>
      <p:sp>
        <p:nvSpPr>
          <p:cNvPr id="94" name="object 7">
            <a:extLst>
              <a:ext uri="{FF2B5EF4-FFF2-40B4-BE49-F238E27FC236}">
                <a16:creationId xmlns:a16="http://schemas.microsoft.com/office/drawing/2014/main" id="{0AA8464B-82AD-137F-FD8A-C291E73407EC}"/>
              </a:ext>
              <a:ext uri="{C183D7F6-B498-43B3-948B-1728B52AA6E4}">
                <adec:decorative xmlns:adec="http://schemas.microsoft.com/office/drawing/2017/decorative" val="1"/>
              </a:ext>
            </a:extLst>
          </p:cNvPr>
          <p:cNvSpPr txBox="1"/>
          <p:nvPr/>
        </p:nvSpPr>
        <p:spPr>
          <a:xfrm>
            <a:off x="4267835" y="1310258"/>
            <a:ext cx="2158365" cy="147320"/>
          </a:xfrm>
          <a:prstGeom prst="rect">
            <a:avLst/>
          </a:prstGeom>
        </p:spPr>
        <p:txBody>
          <a:bodyPr vert="horz" wrap="square" lIns="0" tIns="12700" rIns="0" bIns="0" rtlCol="0">
            <a:spAutoFit/>
          </a:bodyPr>
          <a:lstStyle/>
          <a:p>
            <a:pPr>
              <a:lnSpc>
                <a:spcPct val="100000"/>
              </a:lnSpc>
              <a:spcBef>
                <a:spcPts val="100"/>
              </a:spcBef>
            </a:pPr>
            <a:r>
              <a:rPr lang="en-GB" sz="800" spc="-25" noProof="0" dirty="0">
                <a:latin typeface="Arial"/>
                <a:cs typeface="Arial"/>
              </a:rPr>
              <a:t>Number</a:t>
            </a:r>
            <a:r>
              <a:rPr lang="en-GB" sz="800" spc="-20" noProof="0" dirty="0">
                <a:latin typeface="Arial"/>
                <a:cs typeface="Arial"/>
              </a:rPr>
              <a:t> of </a:t>
            </a:r>
            <a:r>
              <a:rPr lang="en-GB" sz="800" spc="-25" noProof="0" dirty="0">
                <a:latin typeface="Arial"/>
                <a:cs typeface="Arial"/>
              </a:rPr>
              <a:t>scores</a:t>
            </a:r>
            <a:r>
              <a:rPr lang="en-GB" sz="800" spc="-20" noProof="0" dirty="0">
                <a:latin typeface="Arial"/>
                <a:cs typeface="Arial"/>
              </a:rPr>
              <a:t> </a:t>
            </a:r>
            <a:r>
              <a:rPr lang="en-GB" sz="800" spc="-25" noProof="0" dirty="0">
                <a:latin typeface="Arial"/>
                <a:cs typeface="Arial"/>
              </a:rPr>
              <a:t>below</a:t>
            </a:r>
            <a:r>
              <a:rPr lang="en-GB" sz="800" spc="-20" noProof="0" dirty="0">
                <a:latin typeface="Arial"/>
                <a:cs typeface="Arial"/>
              </a:rPr>
              <a:t> </a:t>
            </a:r>
            <a:r>
              <a:rPr lang="en-GB" sz="800" spc="-25" noProof="0" dirty="0">
                <a:latin typeface="Arial"/>
                <a:cs typeface="Arial"/>
              </a:rPr>
              <a:t>the</a:t>
            </a:r>
            <a:r>
              <a:rPr lang="en-GB" sz="800" spc="-20" noProof="0" dirty="0">
                <a:latin typeface="Arial"/>
                <a:cs typeface="Arial"/>
              </a:rPr>
              <a:t> </a:t>
            </a:r>
            <a:r>
              <a:rPr lang="en-GB" sz="800" spc="-25" noProof="0" dirty="0">
                <a:latin typeface="Arial"/>
                <a:cs typeface="Arial"/>
              </a:rPr>
              <a:t>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97" name="object 6">
            <a:extLst>
              <a:ext uri="{C183D7F6-B498-43B3-948B-1728B52AA6E4}">
                <adec:decorative xmlns:adec="http://schemas.microsoft.com/office/drawing/2017/decorative" val="1"/>
              </a:ext>
            </a:extLst>
          </p:cNvPr>
          <p:cNvSpPr/>
          <p:nvPr/>
        </p:nvSpPr>
        <p:spPr>
          <a:xfrm>
            <a:off x="3809953" y="1763896"/>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99" name="object 5">
            <a:extLst>
              <a:ext uri="{C183D7F6-B498-43B3-948B-1728B52AA6E4}">
                <adec:decorative xmlns:adec="http://schemas.microsoft.com/office/drawing/2017/decorative" val="1"/>
              </a:ext>
            </a:extLst>
          </p:cNvPr>
          <p:cNvSpPr/>
          <p:nvPr/>
        </p:nvSpPr>
        <p:spPr>
          <a:xfrm>
            <a:off x="3809953" y="1539436"/>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98" name="object 4">
            <a:extLst>
              <a:ext uri="{C183D7F6-B498-43B3-948B-1728B52AA6E4}">
                <adec:decorative xmlns:adec="http://schemas.microsoft.com/office/drawing/2017/decorative" val="1"/>
              </a:ext>
            </a:extLst>
          </p:cNvPr>
          <p:cNvSpPr/>
          <p:nvPr/>
        </p:nvSpPr>
        <p:spPr>
          <a:xfrm>
            <a:off x="3809953" y="131497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93" name="object 3">
            <a:extLst>
              <a:ext uri="{FF2B5EF4-FFF2-40B4-BE49-F238E27FC236}">
                <a16:creationId xmlns:a16="http://schemas.microsoft.com/office/drawing/2014/main" id="{88F8E580-B653-C70C-FB36-129D9B8DA055}"/>
              </a:ext>
              <a:ext uri="{C183D7F6-B498-43B3-948B-1728B52AA6E4}">
                <adec:decorative xmlns:adec="http://schemas.microsoft.com/office/drawing/2017/decorative" val="1"/>
              </a:ext>
            </a:extLst>
          </p:cNvPr>
          <p:cNvSpPr txBox="1"/>
          <p:nvPr/>
        </p:nvSpPr>
        <p:spPr>
          <a:xfrm>
            <a:off x="491191" y="1472217"/>
            <a:ext cx="2576830" cy="250190"/>
          </a:xfrm>
          <a:prstGeom prst="rect">
            <a:avLst/>
          </a:prstGeom>
        </p:spPr>
        <p:txBody>
          <a:bodyPr vert="horz" wrap="square" lIns="0" tIns="31750" rIns="0" bIns="0" rtlCol="0">
            <a:spAutoFit/>
          </a:bodyPr>
          <a:lstStyle/>
          <a:p>
            <a:pPr marR="5080">
              <a:lnSpc>
                <a:spcPts val="810"/>
              </a:lnSpc>
              <a:spcBef>
                <a:spcPts val="250"/>
              </a:spcBef>
            </a:pPr>
            <a:r>
              <a:rPr lang="en-GB" sz="800" noProof="0" dirty="0">
                <a:latin typeface="Arial"/>
                <a:cs typeface="Arial"/>
              </a:rPr>
              <a:t>Data</a:t>
            </a:r>
            <a:r>
              <a:rPr lang="en-GB" sz="800" spc="-20" noProof="0" dirty="0">
                <a:latin typeface="Arial"/>
                <a:cs typeface="Arial"/>
              </a:rPr>
              <a:t> </a:t>
            </a:r>
            <a:r>
              <a:rPr lang="en-GB" sz="800" noProof="0" dirty="0">
                <a:latin typeface="Arial"/>
                <a:cs typeface="Arial"/>
              </a:rPr>
              <a:t>labels</a:t>
            </a:r>
            <a:r>
              <a:rPr lang="en-GB" sz="800" spc="-20" noProof="0" dirty="0">
                <a:latin typeface="Arial"/>
                <a:cs typeface="Arial"/>
              </a:rPr>
              <a:t> </a:t>
            </a:r>
            <a:r>
              <a:rPr lang="en-GB" sz="800" noProof="0" dirty="0">
                <a:latin typeface="Arial"/>
                <a:cs typeface="Arial"/>
              </a:rPr>
              <a:t>relate</a:t>
            </a:r>
            <a:r>
              <a:rPr lang="en-GB" sz="800" spc="-20" noProof="0" dirty="0">
                <a:latin typeface="Arial"/>
                <a:cs typeface="Arial"/>
              </a:rPr>
              <a:t> </a:t>
            </a:r>
            <a:r>
              <a:rPr lang="en-GB" sz="800" noProof="0" dirty="0">
                <a:latin typeface="Arial"/>
                <a:cs typeface="Arial"/>
              </a:rPr>
              <a:t>to</a:t>
            </a:r>
            <a:r>
              <a:rPr lang="en-GB" sz="800" spc="-20" noProof="0" dirty="0">
                <a:latin typeface="Arial"/>
                <a:cs typeface="Arial"/>
              </a:rPr>
              <a:t> </a:t>
            </a:r>
            <a:r>
              <a:rPr lang="en-GB" sz="800" noProof="0" dirty="0">
                <a:latin typeface="Arial"/>
                <a:cs typeface="Arial"/>
              </a:rPr>
              <a:t>the</a:t>
            </a:r>
            <a:r>
              <a:rPr lang="en-GB" sz="800" spc="-20" noProof="0" dirty="0">
                <a:latin typeface="Arial"/>
                <a:cs typeface="Arial"/>
              </a:rPr>
              <a:t> </a:t>
            </a:r>
            <a:r>
              <a:rPr lang="en-GB" sz="800" noProof="0" dirty="0">
                <a:latin typeface="Arial"/>
                <a:cs typeface="Arial"/>
              </a:rPr>
              <a:t>number</a:t>
            </a:r>
            <a:r>
              <a:rPr lang="en-GB" sz="800" spc="-20" noProof="0" dirty="0">
                <a:latin typeface="Arial"/>
                <a:cs typeface="Arial"/>
              </a:rPr>
              <a:t> </a:t>
            </a:r>
            <a:r>
              <a:rPr lang="en-GB" sz="800" noProof="0" dirty="0">
                <a:latin typeface="Arial"/>
                <a:cs typeface="Arial"/>
              </a:rPr>
              <a:t>of</a:t>
            </a:r>
            <a:r>
              <a:rPr lang="en-GB" sz="800" spc="-20" noProof="0" dirty="0">
                <a:latin typeface="Arial"/>
                <a:cs typeface="Arial"/>
              </a:rPr>
              <a:t> </a:t>
            </a:r>
            <a:r>
              <a:rPr lang="en-GB" sz="800" noProof="0" dirty="0">
                <a:latin typeface="Arial"/>
                <a:cs typeface="Arial"/>
              </a:rPr>
              <a:t>scores</a:t>
            </a:r>
            <a:r>
              <a:rPr lang="en-GB" sz="800" spc="-20" noProof="0" dirty="0">
                <a:latin typeface="Arial"/>
                <a:cs typeface="Arial"/>
              </a:rPr>
              <a:t> </a:t>
            </a:r>
            <a:r>
              <a:rPr lang="en-GB" sz="800" noProof="0" dirty="0">
                <a:latin typeface="Arial"/>
                <a:cs typeface="Arial"/>
              </a:rPr>
              <a:t>that</a:t>
            </a:r>
            <a:r>
              <a:rPr lang="en-GB" sz="800" spc="-20" noProof="0" dirty="0">
                <a:latin typeface="Arial"/>
                <a:cs typeface="Arial"/>
              </a:rPr>
              <a:t> </a:t>
            </a:r>
            <a:r>
              <a:rPr lang="en-GB" sz="800" noProof="0" dirty="0">
                <a:latin typeface="Arial"/>
                <a:cs typeface="Arial"/>
              </a:rPr>
              <a:t>fell</a:t>
            </a:r>
            <a:r>
              <a:rPr lang="en-GB" sz="800" spc="-20" noProof="0" dirty="0">
                <a:latin typeface="Arial"/>
                <a:cs typeface="Arial"/>
              </a:rPr>
              <a:t> </a:t>
            </a:r>
            <a:r>
              <a:rPr lang="en-GB" sz="800" spc="-10" noProof="0" dirty="0">
                <a:latin typeface="Arial"/>
                <a:cs typeface="Arial"/>
              </a:rPr>
              <a:t>below, </a:t>
            </a:r>
            <a:r>
              <a:rPr lang="en-GB" sz="800" noProof="0" dirty="0">
                <a:latin typeface="Arial"/>
                <a:cs typeface="Arial"/>
              </a:rPr>
              <a:t>within</a:t>
            </a:r>
            <a:r>
              <a:rPr lang="en-GB" sz="800" spc="-25" noProof="0" dirty="0">
                <a:latin typeface="Arial"/>
                <a:cs typeface="Arial"/>
              </a:rPr>
              <a:t> </a:t>
            </a:r>
            <a:r>
              <a:rPr lang="en-GB" sz="800" noProof="0" dirty="0">
                <a:latin typeface="Arial"/>
                <a:cs typeface="Arial"/>
              </a:rPr>
              <a:t>and</a:t>
            </a:r>
            <a:r>
              <a:rPr lang="en-GB" sz="800" spc="-25" noProof="0" dirty="0">
                <a:latin typeface="Arial"/>
                <a:cs typeface="Arial"/>
              </a:rPr>
              <a:t> </a:t>
            </a:r>
            <a:r>
              <a:rPr lang="en-GB" sz="800" noProof="0" dirty="0">
                <a:latin typeface="Arial"/>
                <a:cs typeface="Arial"/>
              </a:rPr>
              <a:t>above</a:t>
            </a:r>
            <a:r>
              <a:rPr lang="en-GB" sz="800" spc="-25" noProof="0" dirty="0">
                <a:latin typeface="Arial"/>
                <a:cs typeface="Arial"/>
              </a:rPr>
              <a:t> </a:t>
            </a:r>
            <a:r>
              <a:rPr lang="en-GB" sz="800" noProof="0" dirty="0">
                <a:latin typeface="Arial"/>
                <a:cs typeface="Arial"/>
              </a:rPr>
              <a:t>the</a:t>
            </a:r>
            <a:r>
              <a:rPr lang="en-GB" sz="800" spc="-25" noProof="0" dirty="0">
                <a:latin typeface="Arial"/>
                <a:cs typeface="Arial"/>
              </a:rPr>
              <a:t> </a:t>
            </a:r>
            <a:r>
              <a:rPr lang="en-GB" sz="800" noProof="0" dirty="0">
                <a:latin typeface="Arial"/>
                <a:cs typeface="Arial"/>
              </a:rPr>
              <a:t>expected</a:t>
            </a:r>
            <a:r>
              <a:rPr lang="en-GB" sz="800" spc="-2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115" name="object 2">
            <a:extLst>
              <a:ext uri="{FF2B5EF4-FFF2-40B4-BE49-F238E27FC236}">
                <a16:creationId xmlns:a16="http://schemas.microsoft.com/office/drawing/2014/main" id="{3DC4903B-2D3B-906A-2610-73A3C397C4D0}"/>
              </a:ext>
              <a:ext uri="{C183D7F6-B498-43B3-948B-1728B52AA6E4}">
                <adec:decorative xmlns:adec="http://schemas.microsoft.com/office/drawing/2017/decorative" val="1"/>
              </a:ext>
            </a:extLst>
          </p:cNvPr>
          <p:cNvSpPr/>
          <p:nvPr/>
        </p:nvSpPr>
        <p:spPr>
          <a:xfrm>
            <a:off x="349101" y="1242200"/>
            <a:ext cx="6775785" cy="75108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20" name="trust_expected range_tbl">
            <a:extLst>
              <a:ext uri="{FF2B5EF4-FFF2-40B4-BE49-F238E27FC236}">
                <a16:creationId xmlns:a16="http://schemas.microsoft.com/office/drawing/2014/main" id="{698E3402-50DF-3B57-747F-7E6010CE0F0F}"/>
              </a:ext>
            </a:extLst>
          </p:cNvPr>
          <p:cNvGraphicFramePr>
            <a:graphicFrameLocks noGrp="1"/>
          </p:cNvGraphicFramePr>
          <p:nvPr>
            <p:extLst>
              <p:ext uri="{D42A27DB-BD31-4B8C-83A1-F6EECF244321}">
                <p14:modId xmlns:p14="http://schemas.microsoft.com/office/powerpoint/2010/main" val="2103680844"/>
              </p:ext>
            </p:extLst>
          </p:nvPr>
        </p:nvGraphicFramePr>
        <p:xfrm>
          <a:off x="349250" y="2133600"/>
          <a:ext cx="6768000" cy="8751600"/>
        </p:xfrm>
        <a:graphic>
          <a:graphicData uri="http://schemas.openxmlformats.org/drawingml/2006/table">
            <a:tbl>
              <a:tblPr firstRow="1" bandRow="1">
                <a:tableStyleId>{2D5ABB26-0587-4C30-8999-92F81FD0307C}</a:tableStyleId>
              </a:tblPr>
              <a:tblGrid>
                <a:gridCol w="609600">
                  <a:extLst>
                    <a:ext uri="{9D8B030D-6E8A-4147-A177-3AD203B41FA5}">
                      <a16:colId xmlns:a16="http://schemas.microsoft.com/office/drawing/2014/main" val="20000"/>
                    </a:ext>
                  </a:extLst>
                </a:gridCol>
                <a:gridCol w="3566400">
                  <a:extLst>
                    <a:ext uri="{9D8B030D-6E8A-4147-A177-3AD203B41FA5}">
                      <a16:colId xmlns:a16="http://schemas.microsoft.com/office/drawing/2014/main" val="20001"/>
                    </a:ext>
                  </a:extLst>
                </a:gridCol>
                <a:gridCol w="2592000">
                  <a:extLst>
                    <a:ext uri="{9D8B030D-6E8A-4147-A177-3AD203B41FA5}">
                      <a16:colId xmlns:a16="http://schemas.microsoft.com/office/drawing/2014/main" val="3530129510"/>
                    </a:ext>
                  </a:extLst>
                </a:gridCol>
              </a:tblGrid>
              <a:tr h="208800">
                <a:tc gridSpan="2">
                  <a:txBody>
                    <a:bodyPr/>
                    <a:lstStyle/>
                    <a:p>
                      <a:pPr algn="ctr">
                        <a:lnSpc>
                          <a:spcPct val="100000"/>
                        </a:lnSpc>
                        <a:spcBef>
                          <a:spcPts val="200"/>
                        </a:spcBef>
                      </a:pPr>
                      <a:r>
                        <a:rPr lang="en-GB" sz="1000" b="0" spc="-10" noProof="0" dirty="0">
                          <a:solidFill>
                            <a:srgbClr val="000000"/>
                          </a:solidFill>
                          <a:latin typeface="Arial" panose="020B0604020202020204" pitchFamily="34" charset="0"/>
                          <a:cs typeface="Arial" panose="020B0604020202020204" pitchFamily="34" charset="0"/>
                        </a:rPr>
                        <a:t>Trust</a:t>
                      </a:r>
                      <a:endParaRPr lang="en-GB" sz="1000" b="0" noProof="0" dirty="0">
                        <a:solidFill>
                          <a:srgbClr val="000000"/>
                        </a:solidFill>
                        <a:latin typeface="Arial" panose="020B0604020202020204" pitchFamily="34" charset="0"/>
                        <a:cs typeface="Arial" panose="020B0604020202020204" pitchFamily="34" charset="0"/>
                      </a:endParaRPr>
                    </a:p>
                  </a:txBody>
                  <a:tcPr marL="0" marR="3600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hMerge="1">
                  <a:txBody>
                    <a:bodyPr/>
                    <a:lstStyle/>
                    <a:p>
                      <a:endParaRPr/>
                    </a:p>
                  </a:txBody>
                  <a:tcPr marL="0" marR="0" marT="0" marB="0"/>
                </a:tc>
                <a:tc>
                  <a:txBody>
                    <a:bodyPr/>
                    <a:lstStyle/>
                    <a:p>
                      <a:pPr algn="ctr">
                        <a:lnSpc>
                          <a:spcPct val="100000"/>
                        </a:lnSpc>
                        <a:spcBef>
                          <a:spcPts val="0"/>
                        </a:spcBef>
                      </a:pPr>
                      <a:r>
                        <a:rPr lang="en-GB" sz="1000" b="0" spc="-10" noProof="0" dirty="0">
                          <a:solidFill>
                            <a:srgbClr val="000000"/>
                          </a:solidFill>
                          <a:latin typeface="Arial" panose="020B0604020202020204" pitchFamily="34" charset="0"/>
                          <a:cs typeface="Arial" panose="020B0604020202020204" pitchFamily="34" charset="0"/>
                        </a:rPr>
                        <a:t>Expected range classification</a:t>
                      </a:r>
                      <a:endParaRPr lang="en-GB" sz="1000" b="0" noProof="0" dirty="0">
                        <a:solidFill>
                          <a:srgbClr val="000000"/>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0"/>
                  </a:ext>
                </a:extLst>
              </a:tr>
              <a:tr h="406800">
                <a:tc>
                  <a:txBody>
                    <a:bodyPr/>
                    <a:lstStyle/>
                    <a:p>
                      <a:pPr algn="ctr">
                        <a:lnSpc>
                          <a:spcPct val="100000"/>
                        </a:lnSpc>
                      </a:pPr>
                      <a:r>
                        <a:rPr lang="en-GB" sz="1000" noProof="0">
                          <a:latin typeface="Arial" panose="020B0604020202020204" pitchFamily="34" charset="0"/>
                          <a:cs typeface="Arial" panose="020B0604020202020204" pitchFamily="34" charset="0"/>
                        </a:rPr>
                        <a:t>RCD</a:t>
                      </a:r>
                      <a:endParaRPr lang="en-GB" sz="1000" noProof="0" dirty="0">
                        <a:latin typeface="Arial" panose="020B0604020202020204" pitchFamily="34" charset="0"/>
                        <a:cs typeface="Arial" panose="020B0604020202020204" pitchFamily="34" charset="0"/>
                      </a:endParaRPr>
                    </a:p>
                  </a:txBody>
                  <a:tcPr marL="0" marR="3600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pPr algn="l">
                        <a:lnSpc>
                          <a:spcPts val="990"/>
                        </a:lnSpc>
                      </a:pPr>
                      <a:r>
                        <a:rPr lang="en-GB" sz="1000" noProof="0">
                          <a:latin typeface="Arial" panose="020B0604020202020204" pitchFamily="34" charset="0"/>
                          <a:cs typeface="Arial" panose="020B0604020202020204" pitchFamily="34" charset="0"/>
                        </a:rPr>
                        <a:t>Harrogate and District NHS Foundation Trust</a:t>
                      </a:r>
                      <a:endParaRPr lang="en-GB" sz="1000" noProof="0" dirty="0">
                        <a:latin typeface="Arial" panose="020B0604020202020204" pitchFamily="34" charset="0"/>
                        <a:cs typeface="Arial" panose="020B0604020202020204" pitchFamily="34" charset="0"/>
                      </a:endParaRPr>
                    </a:p>
                  </a:txBody>
                  <a:tcPr marL="36000" marR="36000" marT="0" marB="0" anchor="ctr">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tc>
                  <a:txBody>
                    <a:bodyPr/>
                    <a:lstStyle/>
                    <a:p>
                      <a:endParaRPr lang="en-GB" sz="1000" spc="-25" noProof="0" dirty="0">
                        <a:latin typeface="Arial" panose="020B0604020202020204" pitchFamily="34" charset="0"/>
                        <a:cs typeface="Arial" panose="020B0604020202020204" pitchFamily="34" charset="0"/>
                      </a:endParaRPr>
                    </a:p>
                  </a:txBody>
                  <a:tcPr marL="0" marR="0" marT="0" marB="0">
                    <a:lnL w="6350">
                      <a:solidFill>
                        <a:srgbClr val="939598"/>
                      </a:solidFill>
                      <a:prstDash val="solid"/>
                    </a:lnL>
                    <a:lnR w="6350">
                      <a:solidFill>
                        <a:srgbClr val="939598"/>
                      </a:solidFill>
                      <a:prstDash val="solid"/>
                    </a:lnR>
                    <a:lnT w="6350">
                      <a:solidFill>
                        <a:srgbClr val="939598"/>
                      </a:solidFill>
                      <a:prstDash val="solid"/>
                    </a:lnT>
                    <a:lnB w="6350">
                      <a:solidFill>
                        <a:srgbClr val="939598"/>
                      </a:solidFill>
                      <a:prstDash val="solid"/>
                    </a:lnB>
                  </a:tcPr>
                </a:tc>
                <a:extLst>
                  <a:ext uri="{0D108BD9-81ED-4DB2-BD59-A6C34878D82A}">
                    <a16:rowId xmlns:a16="http://schemas.microsoft.com/office/drawing/2014/main" val="10001"/>
                  </a:ext>
                </a:extLst>
              </a:tr>
              <a:tr h="406800">
                <a:tc>
                  <a:txBody>
                    <a:bodyPr/>
                    <a:lstStyle/>
                    <a:p>
                      <a:pPr algn="ctr">
                        <a:lnSpc>
                          <a:spcPct val="100000"/>
                        </a:lnSpc>
                      </a:pPr>
                      <a:r>
                        <a:rPr lang="en-GB" sz="1000" noProof="0">
                          <a:latin typeface="Arial" panose="020B0604020202020204" pitchFamily="34" charset="0"/>
                          <a:cs typeface="Arial" panose="020B0604020202020204" pitchFamily="34" charset="0"/>
                        </a:rPr>
                        <a:t>RCB</a:t>
                      </a:r>
                      <a:endParaRPr lang="en-GB" sz="1000" noProof="0" dirty="0">
                        <a:latin typeface="Arial" panose="020B0604020202020204" pitchFamily="34" charset="0"/>
                        <a:cs typeface="Arial" panose="020B0604020202020204" pitchFamily="34" charset="0"/>
                      </a:endParaRPr>
                    </a:p>
                  </a:txBody>
                  <a:tcPr marL="0" marR="36000" marT="0" marB="0" anchor="ctr">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l">
                        <a:lnSpc>
                          <a:spcPts val="990"/>
                        </a:lnSpc>
                      </a:pPr>
                      <a:r>
                        <a:rPr lang="en-GB" sz="1000" noProof="0">
                          <a:latin typeface="Arial" panose="020B0604020202020204" pitchFamily="34" charset="0"/>
                          <a:cs typeface="Arial" panose="020B0604020202020204" pitchFamily="34" charset="0"/>
                        </a:rPr>
                        <a:t>York and Scarborough Teaching Hospitals NHS Foundation Trust</a:t>
                      </a:r>
                      <a:endParaRPr lang="en-GB" sz="1000" noProof="0" dirty="0">
                        <a:latin typeface="Arial" panose="020B0604020202020204" pitchFamily="34" charset="0"/>
                        <a:cs typeface="Arial" panose="020B0604020202020204" pitchFamily="34" charset="0"/>
                      </a:endParaRPr>
                    </a:p>
                  </a:txBody>
                  <a:tcPr marL="36000" marR="3600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endParaRPr lang="en-GB" sz="1000" spc="-25" noProof="0" dirty="0">
                        <a:latin typeface="Arial" panose="020B0604020202020204" pitchFamily="34" charset="0"/>
                        <a:cs typeface="Arial" panose="020B0604020202020204" pitchFamily="34" charset="0"/>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4125266675"/>
                  </a:ext>
                </a:extLst>
              </a:tr>
              <a:tr h="406800">
                <a:tc>
                  <a:txBody>
                    <a:bodyPr/>
                    <a:lstStyle/>
                    <a:p>
                      <a:pPr algn="ctr">
                        <a:lnSpc>
                          <a:spcPct val="100000"/>
                        </a:lnSpc>
                      </a:pPr>
                      <a:r>
                        <a:rPr lang="en-GB" sz="1000" noProof="0">
                          <a:latin typeface="Arial" panose="020B0604020202020204" pitchFamily="34" charset="0"/>
                          <a:cs typeface="Arial" panose="020B0604020202020204" pitchFamily="34" charset="0"/>
                        </a:rPr>
                        <a:t>RWA</a:t>
                      </a:r>
                      <a:endParaRPr lang="en-GB" sz="1000" noProof="0" dirty="0">
                        <a:latin typeface="Arial" panose="020B0604020202020204" pitchFamily="34" charset="0"/>
                        <a:cs typeface="Arial" panose="020B0604020202020204" pitchFamily="34" charset="0"/>
                      </a:endParaRPr>
                    </a:p>
                  </a:txBody>
                  <a:tcPr marL="0" marR="36000" marT="0" marB="0" anchor="ctr">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l">
                        <a:lnSpc>
                          <a:spcPts val="990"/>
                        </a:lnSpc>
                      </a:pPr>
                      <a:r>
                        <a:rPr lang="en-GB" sz="1000" noProof="0">
                          <a:latin typeface="Arial" panose="020B0604020202020204" pitchFamily="34" charset="0"/>
                          <a:cs typeface="Arial" panose="020B0604020202020204" pitchFamily="34" charset="0"/>
                        </a:rPr>
                        <a:t>Hull University Teaching Hospitals NHS Trust</a:t>
                      </a:r>
                      <a:endParaRPr lang="en-GB" sz="1000" noProof="0" dirty="0">
                        <a:latin typeface="Arial" panose="020B0604020202020204" pitchFamily="34" charset="0"/>
                        <a:cs typeface="Arial" panose="020B0604020202020204" pitchFamily="34" charset="0"/>
                      </a:endParaRPr>
                    </a:p>
                  </a:txBody>
                  <a:tcPr marL="36000" marR="3600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endParaRPr lang="en-GB" sz="1000" spc="-25" noProof="0" dirty="0">
                        <a:latin typeface="Arial" panose="020B0604020202020204" pitchFamily="34" charset="0"/>
                        <a:cs typeface="Arial" panose="020B0604020202020204" pitchFamily="34" charset="0"/>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1525150624"/>
                  </a:ext>
                </a:extLst>
              </a:tr>
              <a:tr h="406800">
                <a:tc>
                  <a:txBody>
                    <a:bodyPr/>
                    <a:lstStyle/>
                    <a:p>
                      <a:pPr algn="ctr">
                        <a:lnSpc>
                          <a:spcPct val="100000"/>
                        </a:lnSpc>
                      </a:pPr>
                      <a:r>
                        <a:rPr lang="en-GB" sz="1000" noProof="0">
                          <a:latin typeface="Arial" panose="020B0604020202020204" pitchFamily="34" charset="0"/>
                          <a:cs typeface="Arial" panose="020B0604020202020204" pitchFamily="34" charset="0"/>
                        </a:rPr>
                        <a:t>RJL</a:t>
                      </a:r>
                      <a:endParaRPr lang="en-GB" sz="1000" noProof="0" dirty="0">
                        <a:latin typeface="Arial" panose="020B0604020202020204" pitchFamily="34" charset="0"/>
                        <a:cs typeface="Arial" panose="020B0604020202020204" pitchFamily="34" charset="0"/>
                      </a:endParaRPr>
                    </a:p>
                  </a:txBody>
                  <a:tcPr marL="0" marR="36000" marT="0" marB="0" anchor="ctr">
                    <a:lnL w="6350">
                      <a:solidFill>
                        <a:srgbClr val="939598"/>
                      </a:solidFill>
                      <a:prstDash val="soli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pPr algn="l">
                        <a:lnSpc>
                          <a:spcPts val="990"/>
                        </a:lnSpc>
                      </a:pPr>
                      <a:r>
                        <a:rPr lang="en-GB" sz="1000" noProof="0">
                          <a:latin typeface="Arial" panose="020B0604020202020204" pitchFamily="34" charset="0"/>
                          <a:cs typeface="Arial" panose="020B0604020202020204" pitchFamily="34" charset="0"/>
                        </a:rPr>
                        <a:t>Northern Lincolnshire and Goole NHS Foundation Trust</a:t>
                      </a:r>
                      <a:endParaRPr lang="en-GB" sz="1000" noProof="0" dirty="0">
                        <a:latin typeface="Arial" panose="020B0604020202020204" pitchFamily="34" charset="0"/>
                        <a:cs typeface="Arial" panose="020B0604020202020204" pitchFamily="34" charset="0"/>
                      </a:endParaRPr>
                    </a:p>
                  </a:txBody>
                  <a:tcPr marL="36000" marR="3600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cap="flat" cmpd="sng" algn="ctr">
                      <a:solidFill>
                        <a:srgbClr val="939598"/>
                      </a:solidFill>
                      <a:prstDash val="solid"/>
                      <a:round/>
                      <a:headEnd type="none" w="med" len="med"/>
                      <a:tailEnd type="none" w="med" len="med"/>
                    </a:lnT>
                    <a:lnB w="6350">
                      <a:solidFill>
                        <a:srgbClr val="939598"/>
                      </a:solidFill>
                      <a:prstDash val="solid"/>
                    </a:lnB>
                  </a:tcPr>
                </a:tc>
                <a:tc>
                  <a:txBody>
                    <a:bodyPr/>
                    <a:lstStyle/>
                    <a:p>
                      <a:endParaRPr lang="en-GB" sz="1000" spc="-25" noProof="0" dirty="0">
                        <a:latin typeface="Arial" panose="020B0604020202020204" pitchFamily="34" charset="0"/>
                        <a:cs typeface="Arial" panose="020B0604020202020204" pitchFamily="34" charset="0"/>
                      </a:endParaRPr>
                    </a:p>
                  </a:txBody>
                  <a:tcPr marL="0" marR="0" marT="0" marB="0">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a:solidFill>
                        <a:srgbClr val="939598"/>
                      </a:solidFill>
                      <a:prstDash val="solid"/>
                    </a:lnB>
                  </a:tcPr>
                </a:tc>
                <a:extLst>
                  <a:ext uri="{0D108BD9-81ED-4DB2-BD59-A6C34878D82A}">
                    <a16:rowId xmlns:a16="http://schemas.microsoft.com/office/drawing/2014/main" val="458408346"/>
                  </a:ext>
                </a:extLst>
              </a:tr>
            </a:tbl>
          </a:graphicData>
        </a:graphic>
      </p:graphicFrame>
      <p:sp>
        <p:nvSpPr>
          <p:cNvPr id="102" name="txt_org_name">
            <a:extLst>
              <a:ext uri="{FF2B5EF4-FFF2-40B4-BE49-F238E27FC236}">
                <a16:creationId xmlns:a16="http://schemas.microsoft.com/office/drawing/2014/main" id="{C6B68E58-3FA7-FFCD-4B41-67EA88E732C8}"/>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03" name="txt_survey">
            <a:extLst>
              <a:ext uri="{FF2B5EF4-FFF2-40B4-BE49-F238E27FC236}">
                <a16:creationId xmlns:a16="http://schemas.microsoft.com/office/drawing/2014/main" id="{D59283A1-79F0-43E3-8975-48119AC3DDD7}"/>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5" name="Group 4">
            <a:extLst>
              <a:ext uri="{FF2B5EF4-FFF2-40B4-BE49-F238E27FC236}">
                <a16:creationId xmlns:a16="http://schemas.microsoft.com/office/drawing/2014/main" id="{38E31FAF-14D9-1E0B-C0C6-D3D8EE46E678}"/>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6" name="object 4">
              <a:hlinkClick r:id="rId3" action="ppaction://hlinksldjump"/>
              <a:extLst>
                <a:ext uri="{FF2B5EF4-FFF2-40B4-BE49-F238E27FC236}">
                  <a16:creationId xmlns:a16="http://schemas.microsoft.com/office/drawing/2014/main" id="{88C1E6C0-06D3-06E6-B295-97412D16F07D}"/>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7" name="object 3">
              <a:hlinkClick r:id="rId3" action="ppaction://hlinksldjump"/>
              <a:extLst>
                <a:ext uri="{FF2B5EF4-FFF2-40B4-BE49-F238E27FC236}">
                  <a16:creationId xmlns:a16="http://schemas.microsoft.com/office/drawing/2014/main" id="{A1EDE269-B144-CACF-364D-2092DE6DCD5E}"/>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56AD41-0D16-5E2F-0ECD-55353BD4ADC1}"/>
            </a:ext>
          </a:extLst>
        </p:cNvPr>
        <p:cNvGrpSpPr/>
        <p:nvPr/>
      </p:nvGrpSpPr>
      <p:grpSpPr>
        <a:xfrm>
          <a:off x="0" y="0"/>
          <a:ext cx="0" cy="0"/>
          <a:chOff x="0" y="0"/>
          <a:chExt cx="0" cy="0"/>
        </a:xfrm>
      </p:grpSpPr>
      <p:sp>
        <p:nvSpPr>
          <p:cNvPr id="11" name="Slide Number Placeholder 1">
            <a:extLst>
              <a:ext uri="{FF2B5EF4-FFF2-40B4-BE49-F238E27FC236}">
                <a16:creationId xmlns:a16="http://schemas.microsoft.com/office/drawing/2014/main" id="{C1D0159C-043C-5DBA-F1B9-2C2F176D38AC}"/>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873A2A43-F3FE-4FE9-8D3D-5A6CD4BC1D8E}" type="slidenum">
              <a:rPr lang="en-GB" spc="-25" noProof="0" smtClean="0"/>
              <a:t>7</a:t>
            </a:fld>
            <a:endParaRPr lang="en-GB" spc="-25" noProof="0" dirty="0"/>
          </a:p>
        </p:txBody>
      </p:sp>
      <p:sp>
        <p:nvSpPr>
          <p:cNvPr id="3" name="TextBox 2">
            <a:extLst>
              <a:ext uri="{FF2B5EF4-FFF2-40B4-BE49-F238E27FC236}">
                <a16:creationId xmlns:a16="http://schemas.microsoft.com/office/drawing/2014/main" id="{01785F4A-5B0E-D6FC-1EB6-CDC4D25D1C9E}"/>
              </a:ext>
            </a:extLst>
          </p:cNvPr>
          <p:cNvSpPr txBox="1"/>
          <p:nvPr/>
        </p:nvSpPr>
        <p:spPr>
          <a:xfrm>
            <a:off x="349250" y="1003300"/>
            <a:ext cx="6705600" cy="2123658"/>
          </a:xfrm>
          <a:prstGeom prst="rect">
            <a:avLst/>
          </a:prstGeom>
          <a:noFill/>
        </p:spPr>
        <p:txBody>
          <a:bodyPr wrap="square" rtlCol="0">
            <a:spAutoFit/>
          </a:bodyPr>
          <a:lstStyle/>
          <a:p>
            <a:pPr marL="12700" marR="0" lvl="0" indent="0" algn="l" defTabSz="914400" eaLnBrk="1" fontAlgn="auto" latinLnBrk="0" hangingPunct="1">
              <a:lnSpc>
                <a:spcPct val="100000"/>
              </a:lnSpc>
              <a:spcBef>
                <a:spcPts val="600"/>
              </a:spcBef>
              <a:spcAft>
                <a:spcPts val="0"/>
              </a:spcAft>
              <a:buClrTx/>
              <a:buSzTx/>
              <a:buFontTx/>
              <a:buNone/>
              <a:tabLst/>
              <a:defRPr/>
            </a:pPr>
            <a:r>
              <a:rPr kumimoji="0" lang="en-GB" sz="1200" b="1" i="0" u="none" strike="noStrike" kern="0" cap="none" spc="0" normalizeH="0" baseline="0" noProof="0" dirty="0">
                <a:ln>
                  <a:noFill/>
                </a:ln>
                <a:solidFill>
                  <a:srgbClr val="336E9F"/>
                </a:solidFill>
                <a:effectLst/>
                <a:uLnTx/>
                <a:uFillTx/>
                <a:latin typeface="Arial" panose="020B0604020202020204" pitchFamily="34" charset="0"/>
                <a:cs typeface="Arial" panose="020B0604020202020204" pitchFamily="34" charset="0"/>
              </a:rPr>
              <a:t>Additional</a:t>
            </a:r>
            <a:r>
              <a:rPr kumimoji="0" lang="en-GB" sz="1200" b="1" i="0" u="none" strike="noStrike" kern="0" cap="none" spc="-60" normalizeH="0" baseline="0" noProof="0" dirty="0">
                <a:ln>
                  <a:noFill/>
                </a:ln>
                <a:solidFill>
                  <a:srgbClr val="336E9F"/>
                </a:solidFill>
                <a:effectLst/>
                <a:uLnTx/>
                <a:uFillTx/>
                <a:latin typeface="Arial" panose="020B0604020202020204" pitchFamily="34" charset="0"/>
                <a:cs typeface="Arial" panose="020B0604020202020204" pitchFamily="34" charset="0"/>
              </a:rPr>
              <a:t> </a:t>
            </a:r>
            <a:r>
              <a:rPr kumimoji="0" lang="en-GB" sz="1200" b="1" i="0" u="none" strike="noStrike" kern="0" cap="none" spc="-10" normalizeH="0" baseline="0" noProof="0" dirty="0">
                <a:ln>
                  <a:noFill/>
                </a:ln>
                <a:solidFill>
                  <a:srgbClr val="336E9F"/>
                </a:solidFill>
                <a:effectLst/>
                <a:uLnTx/>
                <a:uFillTx/>
                <a:latin typeface="Arial" panose="020B0604020202020204" pitchFamily="34" charset="0"/>
                <a:cs typeface="Arial" panose="020B0604020202020204" pitchFamily="34" charset="0"/>
              </a:rPr>
              <a:t>suppression</a:t>
            </a:r>
            <a:endParaRPr kumimoji="0" lang="en-GB" sz="120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a:p>
            <a:pPr marL="12700" marR="100965" lvl="0" indent="0" algn="l" defTabSz="914400" eaLnBrk="1" fontAlgn="auto" latinLnBrk="0" hangingPunct="1">
              <a:lnSpc>
                <a:spcPct val="100000"/>
              </a:lnSpc>
              <a:spcBef>
                <a:spcPts val="600"/>
              </a:spcBef>
              <a:spcAft>
                <a:spcPts val="0"/>
              </a:spcAft>
              <a:buClrTx/>
              <a:buSzTx/>
              <a:buFontTx/>
              <a:buNone/>
              <a:tabLst/>
              <a:defRPr/>
            </a:pP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Additional</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suppression</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happens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if</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only</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1"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one</a:t>
            </a:r>
            <a:r>
              <a:rPr kumimoji="0" lang="en-GB" sz="1150" b="1"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alliance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has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score suppressed.</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If</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this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happens,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2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will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suppress</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another</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alliance’s</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results</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(both</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alliance level</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and</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subgroup</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results</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for</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question)</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based</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2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next</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lowest</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number</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of</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respondents</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for</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score.</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do</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this</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so</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that</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national</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score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cannot</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3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be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used</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to</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work</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out</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score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for</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individual</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alliance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t>
            </a:r>
            <a:endPar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a:p>
            <a:pPr marL="12700" marR="307340" lvl="0" indent="0" algn="l" defTabSz="914400" eaLnBrk="1" fontAlgn="auto" latinLnBrk="0" hangingPunct="1">
              <a:lnSpc>
                <a:spcPct val="100000"/>
              </a:lnSpc>
              <a:spcBef>
                <a:spcPts val="600"/>
              </a:spcBef>
              <a:spcAft>
                <a:spcPts val="0"/>
              </a:spcAft>
              <a:buClrTx/>
              <a:buSzTx/>
              <a:buFontTx/>
              <a:buNone/>
              <a:tabLst/>
              <a:defRPr/>
            </a:pP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same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rule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applies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to groups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in</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each</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subgroup</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breakdown. For</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example,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if</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only</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one alliance </a:t>
            </a:r>
            <a:r>
              <a:rPr kumimoji="0" lang="en-GB" sz="1150" b="0" i="0" u="none" strike="noStrike" kern="0" cap="none" spc="-2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has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85+</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age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group</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suppressed</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for</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Q25</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will</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need</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to</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suppress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another</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alliance’s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results</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for</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2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85+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age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group</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Q25.</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This</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suppression</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is</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based</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on</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85+</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age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group</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with</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the</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next</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lowest</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number</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2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of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respondents</a:t>
            </a:r>
            <a:r>
              <a:rPr kumimoji="0" lang="en-GB" sz="1150" b="0" i="0" u="none" strike="noStrike" kern="0" cap="none" spc="-1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for</a:t>
            </a:r>
            <a:r>
              <a:rPr kumimoji="0" lang="en-GB" sz="1150" b="0" i="0" u="none" strike="noStrike" kern="0" cap="none" spc="-5"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 </a:t>
            </a:r>
            <a:r>
              <a:rPr kumimoji="0" lang="en-GB" sz="1150" b="0" i="0" u="none" strike="noStrike" kern="0" cap="none" spc="-2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rPr>
              <a:t>Q25.</a:t>
            </a:r>
            <a:endParaRPr kumimoji="0" lang="en-GB" sz="1150" b="0" i="0" u="none" strike="noStrike" kern="0" cap="none" spc="0" normalizeH="0" baseline="0" noProof="0" dirty="0">
              <a:ln>
                <a:noFill/>
              </a:ln>
              <a:solidFill>
                <a:sysClr val="windowText" lastClr="000000"/>
              </a:solidFill>
              <a:effectLst/>
              <a:uLnTx/>
              <a:uFillTx/>
              <a:latin typeface="Arial" panose="020B0604020202020204" pitchFamily="34" charset="0"/>
              <a:cs typeface="Arial" panose="020B0604020202020204" pitchFamily="34" charset="0"/>
            </a:endParaRPr>
          </a:p>
          <a:p>
            <a:endParaRPr lang="en-GB" noProof="0" dirty="0"/>
          </a:p>
        </p:txBody>
      </p:sp>
      <p:sp>
        <p:nvSpPr>
          <p:cNvPr id="8" name="object 1">
            <a:extLst>
              <a:ext uri="{FF2B5EF4-FFF2-40B4-BE49-F238E27FC236}">
                <a16:creationId xmlns:a16="http://schemas.microsoft.com/office/drawing/2014/main" id="{8E1316FA-2E74-EFC4-41BF-CC95E8058751}"/>
              </a:ext>
            </a:extLst>
          </p:cNvPr>
          <p:cNvSpPr txBox="1">
            <a:spLocks noGrp="1"/>
          </p:cNvSpPr>
          <p:nvPr>
            <p:ph type="title" idx="4294967295"/>
          </p:nvPr>
        </p:nvSpPr>
        <p:spPr>
          <a:xfrm>
            <a:off x="425450" y="2872888"/>
            <a:ext cx="6448424"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algn="just" defTabSz="914400" eaLnBrk="1" fontAlgn="auto" latinLnBrk="0" hangingPunct="1">
              <a:lnSpc>
                <a:spcPct val="100000"/>
              </a:lnSpc>
              <a:spcBef>
                <a:spcPts val="104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Understanding the </a:t>
            </a:r>
            <a:r>
              <a:rPr kumimoji="0" lang="en-GB" sz="1800" b="1" i="0" u="none" strike="noStrike" kern="0" cap="none" spc="-10" normalizeH="0" baseline="0" noProof="0" dirty="0">
                <a:ln>
                  <a:noFill/>
                </a:ln>
                <a:solidFill>
                  <a:srgbClr val="336E9F"/>
                </a:solidFill>
                <a:effectLst/>
                <a:uLnTx/>
                <a:uFillTx/>
                <a:latin typeface="Arial"/>
                <a:cs typeface="Arial"/>
              </a:rPr>
              <a:t>results</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10" name="object 2">
            <a:extLst>
              <a:ext uri="{FF2B5EF4-FFF2-40B4-BE49-F238E27FC236}">
                <a16:creationId xmlns:a16="http://schemas.microsoft.com/office/drawing/2014/main" id="{99E1149E-A986-9189-633A-1BA6075AD81C}"/>
              </a:ext>
            </a:extLst>
          </p:cNvPr>
          <p:cNvSpPr txBox="1"/>
          <p:nvPr/>
        </p:nvSpPr>
        <p:spPr>
          <a:xfrm>
            <a:off x="349250" y="3225319"/>
            <a:ext cx="6696000" cy="7086555"/>
          </a:xfrm>
          <a:prstGeom prst="rect">
            <a:avLst/>
          </a:prstGeom>
          <a:noFill/>
        </p:spPr>
        <p:txBody>
          <a:bodyPr wrap="square">
            <a:spAutoFit/>
          </a:bodyPr>
          <a:lstStyle/>
          <a:p>
            <a:pPr marL="12700" marR="36195" algn="l">
              <a:spcBef>
                <a:spcPts val="600"/>
              </a:spcBef>
            </a:pPr>
            <a:r>
              <a:rPr lang="en-GB" sz="1150" noProof="0" dirty="0">
                <a:latin typeface="Arial"/>
                <a:cs typeface="Arial"/>
              </a:rPr>
              <a:t>This</a:t>
            </a:r>
            <a:r>
              <a:rPr lang="en-GB" sz="1150" spc="-10" noProof="0" dirty="0">
                <a:latin typeface="Arial"/>
                <a:cs typeface="Arial"/>
              </a:rPr>
              <a:t> </a:t>
            </a:r>
            <a:r>
              <a:rPr lang="en-GB" sz="1150" noProof="0" dirty="0">
                <a:latin typeface="Arial"/>
                <a:cs typeface="Arial"/>
              </a:rPr>
              <a:t>report</a:t>
            </a:r>
            <a:r>
              <a:rPr lang="en-GB" sz="1150" spc="-5" noProof="0" dirty="0">
                <a:latin typeface="Arial"/>
                <a:cs typeface="Arial"/>
              </a:rPr>
              <a:t> </a:t>
            </a:r>
            <a:r>
              <a:rPr lang="en-GB" sz="1150" noProof="0" dirty="0">
                <a:latin typeface="Arial"/>
                <a:cs typeface="Arial"/>
              </a:rPr>
              <a:t>shows</a:t>
            </a:r>
            <a:r>
              <a:rPr lang="en-GB" sz="1150" spc="-10" noProof="0" dirty="0">
                <a:latin typeface="Arial"/>
                <a:cs typeface="Arial"/>
              </a:rPr>
              <a:t> </a:t>
            </a:r>
            <a:r>
              <a:rPr lang="en-GB" sz="1150" noProof="0" dirty="0">
                <a:latin typeface="Arial"/>
                <a:cs typeface="Arial"/>
              </a:rPr>
              <a:t>how</a:t>
            </a:r>
            <a:r>
              <a:rPr lang="en-GB" sz="1150" spc="-5" noProof="0" dirty="0">
                <a:latin typeface="Arial"/>
                <a:cs typeface="Arial"/>
              </a:rPr>
              <a:t> </a:t>
            </a:r>
            <a:r>
              <a:rPr lang="en-GB" sz="1150" noProof="0" dirty="0">
                <a:latin typeface="Arial"/>
                <a:cs typeface="Arial"/>
              </a:rPr>
              <a:t>this</a:t>
            </a:r>
            <a:r>
              <a:rPr lang="en-GB" sz="1150" spc="-10" noProof="0" dirty="0">
                <a:latin typeface="Arial"/>
                <a:cs typeface="Arial"/>
              </a:rPr>
              <a:t> </a:t>
            </a:r>
            <a:r>
              <a:rPr lang="en-GB" sz="1150" noProof="0" dirty="0">
                <a:latin typeface="Arial" panose="020B0604020202020204" pitchFamily="34" charset="0"/>
                <a:cs typeface="Arial" panose="020B0604020202020204" pitchFamily="34" charset="0"/>
              </a:rPr>
              <a:t>alliance</a:t>
            </a:r>
            <a:r>
              <a:rPr lang="en-GB" sz="1150" spc="-5" noProof="0" dirty="0">
                <a:latin typeface="Arial"/>
                <a:cs typeface="Arial"/>
              </a:rPr>
              <a:t> </a:t>
            </a:r>
            <a:r>
              <a:rPr lang="en-GB" sz="1150" noProof="0" dirty="0">
                <a:latin typeface="Arial"/>
                <a:cs typeface="Arial"/>
              </a:rPr>
              <a:t>scored</a:t>
            </a:r>
            <a:r>
              <a:rPr lang="en-GB" sz="1150" spc="-10" noProof="0" dirty="0">
                <a:latin typeface="Arial"/>
                <a:cs typeface="Arial"/>
              </a:rPr>
              <a:t> </a:t>
            </a:r>
            <a:r>
              <a:rPr lang="en-GB" sz="1150" noProof="0" dirty="0">
                <a:latin typeface="Arial"/>
                <a:cs typeface="Arial"/>
              </a:rPr>
              <a:t>for</a:t>
            </a:r>
            <a:r>
              <a:rPr lang="en-GB" sz="1150" spc="-5" noProof="0" dirty="0">
                <a:latin typeface="Arial"/>
                <a:cs typeface="Arial"/>
              </a:rPr>
              <a:t> </a:t>
            </a:r>
            <a:r>
              <a:rPr lang="en-GB" sz="1150" noProof="0" dirty="0">
                <a:latin typeface="Arial"/>
                <a:cs typeface="Arial"/>
              </a:rPr>
              <a:t>each</a:t>
            </a:r>
            <a:r>
              <a:rPr lang="en-GB" sz="1150" spc="-10" noProof="0" dirty="0">
                <a:latin typeface="Arial"/>
                <a:cs typeface="Arial"/>
              </a:rPr>
              <a:t> </a:t>
            </a:r>
            <a:r>
              <a:rPr lang="en-GB" sz="1150" noProof="0" dirty="0">
                <a:latin typeface="Arial"/>
                <a:cs typeface="Arial"/>
              </a:rPr>
              <a:t>question</a:t>
            </a:r>
            <a:r>
              <a:rPr lang="en-GB" sz="1150" spc="-5"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survey</a:t>
            </a:r>
            <a:r>
              <a:rPr lang="en-GB" sz="1150" spc="-10" noProof="0" dirty="0">
                <a:latin typeface="Arial"/>
                <a:cs typeface="Arial"/>
              </a:rPr>
              <a:t> </a:t>
            </a:r>
            <a:r>
              <a:rPr lang="en-GB" sz="1150" noProof="0" dirty="0">
                <a:latin typeface="Arial"/>
                <a:cs typeface="Arial"/>
              </a:rPr>
              <a:t>compared</a:t>
            </a:r>
            <a:r>
              <a:rPr lang="en-GB" sz="1150" spc="-5" noProof="0" dirty="0">
                <a:latin typeface="Arial"/>
                <a:cs typeface="Arial"/>
              </a:rPr>
              <a:t> </a:t>
            </a:r>
            <a:r>
              <a:rPr lang="en-GB" sz="1150" noProof="0" dirty="0">
                <a:latin typeface="Arial"/>
                <a:cs typeface="Arial"/>
              </a:rPr>
              <a:t>with</a:t>
            </a:r>
            <a:r>
              <a:rPr lang="en-GB" sz="1150" spc="-10" noProof="0" dirty="0">
                <a:latin typeface="Arial"/>
                <a:cs typeface="Arial"/>
              </a:rPr>
              <a:t> England</a:t>
            </a:r>
            <a:r>
              <a:rPr lang="en-GB" sz="1150" spc="-5" noProof="0" dirty="0">
                <a:latin typeface="Arial"/>
                <a:cs typeface="Arial"/>
              </a:rPr>
              <a:t> </a:t>
            </a:r>
            <a:r>
              <a:rPr lang="en-GB" sz="1150" spc="-10" noProof="0" dirty="0">
                <a:latin typeface="Arial"/>
                <a:cs typeface="Arial"/>
              </a:rPr>
              <a:t>results. </a:t>
            </a:r>
            <a:r>
              <a:rPr lang="en-GB" sz="1150" noProof="0" dirty="0">
                <a:latin typeface="Arial"/>
                <a:cs typeface="Arial"/>
              </a:rPr>
              <a:t>It</a:t>
            </a:r>
            <a:r>
              <a:rPr lang="en-GB" sz="1150" spc="-15" noProof="0" dirty="0">
                <a:latin typeface="Arial"/>
                <a:cs typeface="Arial"/>
              </a:rPr>
              <a:t> </a:t>
            </a:r>
            <a:r>
              <a:rPr lang="en-GB" sz="1150" noProof="0" dirty="0">
                <a:latin typeface="Arial"/>
                <a:cs typeface="Arial"/>
              </a:rPr>
              <a:t>is</a:t>
            </a:r>
            <a:r>
              <a:rPr lang="en-GB" sz="1150" spc="-10" noProof="0" dirty="0">
                <a:latin typeface="Arial"/>
                <a:cs typeface="Arial"/>
              </a:rPr>
              <a:t> </a:t>
            </a:r>
            <a:r>
              <a:rPr lang="en-GB" sz="1150" noProof="0" dirty="0">
                <a:latin typeface="Arial"/>
                <a:cs typeface="Arial"/>
              </a:rPr>
              <a:t>aimed</a:t>
            </a:r>
            <a:r>
              <a:rPr lang="en-GB" sz="1150" spc="-10" noProof="0" dirty="0">
                <a:latin typeface="Arial"/>
                <a:cs typeface="Arial"/>
              </a:rPr>
              <a:t> </a:t>
            </a:r>
            <a:r>
              <a:rPr lang="en-GB" sz="1150" noProof="0" dirty="0">
                <a:latin typeface="Arial"/>
                <a:cs typeface="Arial"/>
              </a:rPr>
              <a:t>at</a:t>
            </a:r>
            <a:r>
              <a:rPr lang="en-GB" sz="1150" spc="-10" noProof="0" dirty="0">
                <a:latin typeface="Arial"/>
                <a:cs typeface="Arial"/>
              </a:rPr>
              <a:t> </a:t>
            </a:r>
            <a:r>
              <a:rPr lang="en-GB" sz="1150" noProof="0" dirty="0">
                <a:latin typeface="Arial"/>
                <a:cs typeface="Arial"/>
              </a:rPr>
              <a:t>helping</a:t>
            </a:r>
            <a:r>
              <a:rPr lang="en-GB" sz="1150" spc="-10" noProof="0" dirty="0">
                <a:latin typeface="Arial"/>
                <a:cs typeface="Arial"/>
              </a:rPr>
              <a:t> </a:t>
            </a:r>
            <a:r>
              <a:rPr lang="en-GB" sz="1150" noProof="0" dirty="0">
                <a:latin typeface="Arial"/>
                <a:cs typeface="Arial"/>
              </a:rPr>
              <a:t>individual</a:t>
            </a:r>
            <a:r>
              <a:rPr lang="en-GB" sz="1150" spc="-15" noProof="0" dirty="0">
                <a:latin typeface="Arial"/>
                <a:cs typeface="Arial"/>
              </a:rPr>
              <a:t> alliances</a:t>
            </a:r>
            <a:r>
              <a:rPr lang="en-GB" sz="1150" spc="-10" noProof="0" dirty="0">
                <a:latin typeface="Arial"/>
                <a:cs typeface="Arial"/>
              </a:rPr>
              <a:t> </a:t>
            </a:r>
            <a:r>
              <a:rPr lang="en-GB" sz="1150" noProof="0" dirty="0">
                <a:latin typeface="Arial"/>
                <a:cs typeface="Arial"/>
              </a:rPr>
              <a:t>to</a:t>
            </a:r>
            <a:r>
              <a:rPr lang="en-GB" sz="1150" spc="-10" noProof="0" dirty="0">
                <a:latin typeface="Arial"/>
                <a:cs typeface="Arial"/>
              </a:rPr>
              <a:t> </a:t>
            </a:r>
            <a:r>
              <a:rPr lang="en-GB" sz="1150" noProof="0" dirty="0">
                <a:latin typeface="Arial"/>
                <a:cs typeface="Arial"/>
              </a:rPr>
              <a:t>understand</a:t>
            </a:r>
            <a:r>
              <a:rPr lang="en-GB" sz="1150" spc="-10" noProof="0" dirty="0">
                <a:latin typeface="Arial"/>
                <a:cs typeface="Arial"/>
              </a:rPr>
              <a:t> </a:t>
            </a:r>
            <a:r>
              <a:rPr lang="en-GB" sz="1150" noProof="0" dirty="0">
                <a:latin typeface="Arial"/>
                <a:cs typeface="Arial"/>
              </a:rPr>
              <a:t>their</a:t>
            </a:r>
            <a:r>
              <a:rPr lang="en-GB" sz="1150" spc="-10" noProof="0" dirty="0">
                <a:latin typeface="Arial"/>
                <a:cs typeface="Arial"/>
              </a:rPr>
              <a:t> </a:t>
            </a:r>
            <a:r>
              <a:rPr lang="en-GB" sz="1150" noProof="0" dirty="0">
                <a:latin typeface="Arial"/>
                <a:cs typeface="Arial"/>
              </a:rPr>
              <a:t>performance</a:t>
            </a:r>
            <a:r>
              <a:rPr lang="en-GB" sz="1150" spc="-15"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identify</a:t>
            </a:r>
            <a:r>
              <a:rPr lang="en-GB" sz="1150" spc="-10" noProof="0" dirty="0">
                <a:latin typeface="Arial"/>
                <a:cs typeface="Arial"/>
              </a:rPr>
              <a:t> </a:t>
            </a:r>
            <a:r>
              <a:rPr lang="en-GB" sz="1150" noProof="0" dirty="0">
                <a:latin typeface="Arial"/>
                <a:cs typeface="Arial"/>
              </a:rPr>
              <a:t>areas</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local </a:t>
            </a:r>
            <a:r>
              <a:rPr lang="en-GB" sz="1150" noProof="0" dirty="0">
                <a:latin typeface="Arial"/>
                <a:cs typeface="Arial"/>
              </a:rPr>
              <a:t>improvement.</a:t>
            </a:r>
            <a:r>
              <a:rPr lang="en-GB" sz="1150" spc="-15" noProof="0" dirty="0">
                <a:latin typeface="Arial"/>
                <a:cs typeface="Arial"/>
              </a:rPr>
              <a:t> </a:t>
            </a:r>
            <a:r>
              <a:rPr lang="en-GB" sz="1150" noProof="0" dirty="0">
                <a:latin typeface="Arial"/>
                <a:cs typeface="Arial"/>
              </a:rPr>
              <a:t>Below</a:t>
            </a:r>
            <a:r>
              <a:rPr lang="en-GB" sz="1150" spc="-10" noProof="0" dirty="0">
                <a:latin typeface="Arial"/>
                <a:cs typeface="Arial"/>
              </a:rPr>
              <a:t> </a:t>
            </a:r>
            <a:r>
              <a:rPr lang="en-GB" sz="1150" noProof="0" dirty="0">
                <a:latin typeface="Arial"/>
                <a:cs typeface="Arial"/>
              </a:rPr>
              <a:t>is</a:t>
            </a:r>
            <a:r>
              <a:rPr lang="en-GB" sz="1150" spc="-15" noProof="0" dirty="0">
                <a:latin typeface="Arial"/>
                <a:cs typeface="Arial"/>
              </a:rPr>
              <a:t> </a:t>
            </a:r>
            <a:r>
              <a:rPr lang="en-GB" sz="1150" noProof="0" dirty="0">
                <a:latin typeface="Arial"/>
                <a:cs typeface="Arial"/>
              </a:rPr>
              <a:t>a</a:t>
            </a:r>
            <a:r>
              <a:rPr lang="en-GB" sz="1150" spc="-10" noProof="0" dirty="0">
                <a:latin typeface="Arial"/>
                <a:cs typeface="Arial"/>
              </a:rPr>
              <a:t> </a:t>
            </a:r>
            <a:r>
              <a:rPr lang="en-GB" sz="1150" noProof="0" dirty="0">
                <a:latin typeface="Arial"/>
                <a:cs typeface="Arial"/>
              </a:rPr>
              <a:t>description</a:t>
            </a:r>
            <a:r>
              <a:rPr lang="en-GB" sz="1150" spc="-10" noProof="0" dirty="0">
                <a:latin typeface="Arial"/>
                <a:cs typeface="Arial"/>
              </a:rPr>
              <a:t> </a:t>
            </a:r>
            <a:r>
              <a:rPr lang="en-GB" sz="1150" noProof="0" dirty="0">
                <a:latin typeface="Arial"/>
                <a:cs typeface="Arial"/>
              </a:rPr>
              <a:t>of</a:t>
            </a:r>
            <a:r>
              <a:rPr lang="en-GB" sz="1150" spc="-1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type</a:t>
            </a:r>
            <a:r>
              <a:rPr lang="en-GB" sz="1150" spc="-15"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results</a:t>
            </a:r>
            <a:r>
              <a:rPr lang="en-GB" sz="1150" spc="-10" noProof="0" dirty="0">
                <a:latin typeface="Arial"/>
                <a:cs typeface="Arial"/>
              </a:rPr>
              <a:t> </a:t>
            </a:r>
            <a:r>
              <a:rPr lang="en-GB" sz="1150" noProof="0" dirty="0">
                <a:latin typeface="Arial"/>
                <a:cs typeface="Arial"/>
              </a:rPr>
              <a:t>presented</a:t>
            </a:r>
            <a:r>
              <a:rPr lang="en-GB" sz="1150" spc="-15" noProof="0" dirty="0">
                <a:latin typeface="Arial"/>
                <a:cs typeface="Arial"/>
              </a:rPr>
              <a:t> </a:t>
            </a:r>
            <a:r>
              <a:rPr lang="en-GB" sz="1150" noProof="0" dirty="0">
                <a:latin typeface="Arial"/>
                <a:cs typeface="Arial"/>
              </a:rPr>
              <a:t>within</a:t>
            </a:r>
            <a:r>
              <a:rPr lang="en-GB" sz="1150" spc="-10" noProof="0" dirty="0">
                <a:latin typeface="Arial"/>
                <a:cs typeface="Arial"/>
              </a:rPr>
              <a:t> </a:t>
            </a:r>
            <a:r>
              <a:rPr lang="en-GB" sz="1150" noProof="0" dirty="0">
                <a:latin typeface="Arial"/>
                <a:cs typeface="Arial"/>
              </a:rPr>
              <a:t>this</a:t>
            </a:r>
            <a:r>
              <a:rPr lang="en-GB" sz="1150" spc="-10" noProof="0" dirty="0">
                <a:latin typeface="Arial"/>
                <a:cs typeface="Arial"/>
              </a:rPr>
              <a:t> </a:t>
            </a:r>
            <a:r>
              <a:rPr lang="en-GB" sz="1150" noProof="0" dirty="0">
                <a:latin typeface="Arial"/>
                <a:cs typeface="Arial"/>
              </a:rPr>
              <a:t>report</a:t>
            </a:r>
            <a:r>
              <a:rPr lang="en-GB" sz="1150" spc="-15"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how</a:t>
            </a:r>
            <a:r>
              <a:rPr lang="en-GB" sz="1150" spc="-15" noProof="0" dirty="0">
                <a:latin typeface="Arial"/>
                <a:cs typeface="Arial"/>
              </a:rPr>
              <a:t> </a:t>
            </a:r>
            <a:r>
              <a:rPr lang="en-GB" sz="1150" spc="-25" noProof="0" dirty="0">
                <a:latin typeface="Arial"/>
                <a:cs typeface="Arial"/>
              </a:rPr>
              <a:t>to </a:t>
            </a:r>
            <a:r>
              <a:rPr lang="en-GB" sz="1150" noProof="0" dirty="0">
                <a:latin typeface="Arial"/>
                <a:cs typeface="Arial"/>
              </a:rPr>
              <a:t>understand </a:t>
            </a:r>
            <a:r>
              <a:rPr lang="en-GB" sz="1150" spc="-10" noProof="0" dirty="0">
                <a:latin typeface="Arial"/>
                <a:cs typeface="Arial"/>
              </a:rPr>
              <a:t>them.</a:t>
            </a:r>
            <a:endParaRPr lang="en-GB" sz="1150" noProof="0" dirty="0">
              <a:latin typeface="Arial"/>
              <a:cs typeface="Arial"/>
            </a:endParaRPr>
          </a:p>
          <a:p>
            <a:pPr marL="12700" algn="l">
              <a:spcBef>
                <a:spcPts val="600"/>
              </a:spcBef>
            </a:pPr>
            <a:r>
              <a:rPr lang="en-GB" sz="1200" b="1" noProof="0" dirty="0">
                <a:solidFill>
                  <a:srgbClr val="336E9F"/>
                </a:solidFill>
                <a:latin typeface="Arial"/>
                <a:cs typeface="Arial"/>
              </a:rPr>
              <a:t>Expected range </a:t>
            </a:r>
            <a:r>
              <a:rPr lang="en-GB" sz="1200" b="1" spc="-10" noProof="0" dirty="0">
                <a:solidFill>
                  <a:srgbClr val="336E9F"/>
                </a:solidFill>
                <a:latin typeface="Arial"/>
                <a:cs typeface="Arial"/>
              </a:rPr>
              <a:t>charts</a:t>
            </a:r>
            <a:endParaRPr lang="en-GB" sz="1200" noProof="0" dirty="0">
              <a:latin typeface="Arial"/>
              <a:cs typeface="Arial"/>
            </a:endParaRPr>
          </a:p>
          <a:p>
            <a:pPr marL="12700" marR="181610" algn="l">
              <a:spcBef>
                <a:spcPts val="600"/>
              </a:spcBef>
            </a:pP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expected</a:t>
            </a:r>
            <a:r>
              <a:rPr lang="en-GB" sz="1150" spc="-5" noProof="0" dirty="0">
                <a:latin typeface="Arial"/>
                <a:cs typeface="Arial"/>
              </a:rPr>
              <a:t> </a:t>
            </a:r>
            <a:r>
              <a:rPr lang="en-GB" sz="1150" noProof="0" dirty="0">
                <a:latin typeface="Arial"/>
                <a:cs typeface="Arial"/>
              </a:rPr>
              <a:t>range</a:t>
            </a:r>
            <a:r>
              <a:rPr lang="en-GB" sz="1150" spc="-10" noProof="0" dirty="0">
                <a:latin typeface="Arial"/>
                <a:cs typeface="Arial"/>
              </a:rPr>
              <a:t> </a:t>
            </a:r>
            <a:r>
              <a:rPr lang="en-GB" sz="1150" noProof="0" dirty="0">
                <a:latin typeface="Arial"/>
                <a:cs typeface="Arial"/>
              </a:rPr>
              <a:t>charts</a:t>
            </a:r>
            <a:r>
              <a:rPr lang="en-GB" sz="1150" spc="-5"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this</a:t>
            </a:r>
            <a:r>
              <a:rPr lang="en-GB" sz="1150" spc="-5" noProof="0" dirty="0">
                <a:latin typeface="Arial"/>
                <a:cs typeface="Arial"/>
              </a:rPr>
              <a:t> </a:t>
            </a:r>
            <a:r>
              <a:rPr lang="en-GB" sz="1150" noProof="0" dirty="0">
                <a:latin typeface="Arial"/>
                <a:cs typeface="Arial"/>
              </a:rPr>
              <a:t>report</a:t>
            </a:r>
            <a:r>
              <a:rPr lang="en-GB" sz="1150" spc="-10" noProof="0" dirty="0">
                <a:latin typeface="Arial"/>
                <a:cs typeface="Arial"/>
              </a:rPr>
              <a:t> </a:t>
            </a:r>
            <a:r>
              <a:rPr lang="en-GB" sz="1150" noProof="0" dirty="0">
                <a:latin typeface="Arial"/>
                <a:cs typeface="Arial"/>
              </a:rPr>
              <a:t>show</a:t>
            </a:r>
            <a:r>
              <a:rPr lang="en-GB" sz="1150" spc="-5" noProof="0" dirty="0">
                <a:latin typeface="Arial"/>
                <a:cs typeface="Arial"/>
              </a:rPr>
              <a:t> </a:t>
            </a:r>
            <a:r>
              <a:rPr lang="en-GB" sz="1150" noProof="0" dirty="0">
                <a:latin typeface="Arial"/>
                <a:cs typeface="Arial"/>
              </a:rPr>
              <a:t>a</a:t>
            </a:r>
            <a:r>
              <a:rPr lang="en-GB" sz="1150" spc="-5" noProof="0" dirty="0">
                <a:latin typeface="Arial"/>
                <a:cs typeface="Arial"/>
              </a:rPr>
              <a:t> </a:t>
            </a:r>
            <a:r>
              <a:rPr lang="en-GB" sz="1150" noProof="0" dirty="0">
                <a:latin typeface="Arial"/>
                <a:cs typeface="Arial"/>
              </a:rPr>
              <a:t>bar</a:t>
            </a:r>
            <a:r>
              <a:rPr lang="en-GB" sz="1150" spc="-10" noProof="0" dirty="0">
                <a:latin typeface="Arial"/>
                <a:cs typeface="Arial"/>
              </a:rPr>
              <a:t> </a:t>
            </a:r>
            <a:r>
              <a:rPr lang="en-GB" sz="1150" noProof="0" dirty="0">
                <a:latin typeface="Arial"/>
                <a:cs typeface="Arial"/>
              </a:rPr>
              <a:t>with</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lowest</a:t>
            </a:r>
            <a:r>
              <a:rPr lang="en-GB" sz="1150" spc="-5"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highest</a:t>
            </a:r>
            <a:r>
              <a:rPr lang="en-GB" sz="1150" spc="-5" noProof="0" dirty="0">
                <a:latin typeface="Arial"/>
                <a:cs typeface="Arial"/>
              </a:rPr>
              <a:t> </a:t>
            </a:r>
            <a:r>
              <a:rPr lang="en-GB" sz="1150" noProof="0" dirty="0">
                <a:latin typeface="Arial"/>
                <a:cs typeface="Arial"/>
              </a:rPr>
              <a:t>score</a:t>
            </a:r>
            <a:r>
              <a:rPr lang="en-GB" sz="1150" spc="-10" noProof="0" dirty="0">
                <a:latin typeface="Arial"/>
                <a:cs typeface="Arial"/>
              </a:rPr>
              <a:t> </a:t>
            </a:r>
            <a:r>
              <a:rPr lang="en-GB" sz="1150" noProof="0" dirty="0">
                <a:latin typeface="Arial"/>
                <a:cs typeface="Arial"/>
              </a:rPr>
              <a:t>received</a:t>
            </a:r>
            <a:r>
              <a:rPr lang="en-GB" sz="1150" spc="-5" noProof="0" dirty="0">
                <a:latin typeface="Arial"/>
                <a:cs typeface="Arial"/>
              </a:rPr>
              <a:t> </a:t>
            </a:r>
            <a:r>
              <a:rPr lang="en-GB" sz="1150" spc="-25" noProof="0" dirty="0">
                <a:latin typeface="Arial"/>
                <a:cs typeface="Arial"/>
              </a:rPr>
              <a:t>for </a:t>
            </a:r>
            <a:r>
              <a:rPr lang="en-GB" sz="1150" noProof="0" dirty="0">
                <a:latin typeface="Arial"/>
                <a:cs typeface="Arial"/>
              </a:rPr>
              <a:t>each</a:t>
            </a:r>
            <a:r>
              <a:rPr lang="en-GB" sz="1150" spc="-5" noProof="0" dirty="0">
                <a:latin typeface="Arial"/>
                <a:cs typeface="Arial"/>
              </a:rPr>
              <a:t> </a:t>
            </a:r>
            <a:r>
              <a:rPr lang="en-GB" sz="1150" noProof="0" dirty="0">
                <a:latin typeface="Arial"/>
                <a:cs typeface="Arial"/>
              </a:rPr>
              <a:t>question</a:t>
            </a:r>
            <a:r>
              <a:rPr lang="en-GB" sz="1150" spc="-5" noProof="0" dirty="0">
                <a:latin typeface="Arial"/>
                <a:cs typeface="Arial"/>
              </a:rPr>
              <a:t> </a:t>
            </a:r>
            <a:r>
              <a:rPr lang="en-GB" sz="1150" noProof="0" dirty="0">
                <a:latin typeface="Arial"/>
                <a:cs typeface="Arial"/>
              </a:rPr>
              <a:t>nationally.</a:t>
            </a:r>
            <a:r>
              <a:rPr lang="en-GB" sz="1150" spc="-5" noProof="0" dirty="0">
                <a:latin typeface="Arial"/>
                <a:cs typeface="Arial"/>
              </a:rPr>
              <a:t> </a:t>
            </a:r>
            <a:r>
              <a:rPr lang="en-GB" sz="1150" noProof="0" dirty="0">
                <a:latin typeface="Arial"/>
                <a:cs typeface="Arial"/>
              </a:rPr>
              <a:t>Within</a:t>
            </a:r>
            <a:r>
              <a:rPr lang="en-GB" sz="1150" spc="-5" noProof="0" dirty="0">
                <a:latin typeface="Arial"/>
                <a:cs typeface="Arial"/>
              </a:rPr>
              <a:t> </a:t>
            </a:r>
            <a:r>
              <a:rPr lang="en-GB" sz="1150" noProof="0" dirty="0">
                <a:latin typeface="Arial"/>
                <a:cs typeface="Arial"/>
              </a:rPr>
              <a:t>this</a:t>
            </a:r>
            <a:r>
              <a:rPr lang="en-GB" sz="1150" spc="-5" noProof="0" dirty="0">
                <a:latin typeface="Arial"/>
                <a:cs typeface="Arial"/>
              </a:rPr>
              <a:t> </a:t>
            </a:r>
            <a:r>
              <a:rPr lang="en-GB" sz="1150" noProof="0" dirty="0">
                <a:latin typeface="Arial"/>
                <a:cs typeface="Arial"/>
              </a:rPr>
              <a:t>bar,</a:t>
            </a:r>
            <a:r>
              <a:rPr lang="en-GB" sz="1150" spc="-5" noProof="0" dirty="0">
                <a:latin typeface="Arial"/>
                <a:cs typeface="Arial"/>
              </a:rPr>
              <a:t> </a:t>
            </a:r>
            <a:r>
              <a:rPr lang="en-GB" sz="1150" noProof="0" dirty="0">
                <a:latin typeface="Arial"/>
                <a:cs typeface="Arial"/>
              </a:rPr>
              <a:t>an</a:t>
            </a:r>
            <a:r>
              <a:rPr lang="en-GB" sz="1150" spc="-5" noProof="0" dirty="0">
                <a:latin typeface="Arial"/>
                <a:cs typeface="Arial"/>
              </a:rPr>
              <a:t> </a:t>
            </a:r>
            <a:r>
              <a:rPr lang="en-GB" sz="1150" noProof="0" dirty="0">
                <a:latin typeface="Arial"/>
                <a:cs typeface="Arial"/>
              </a:rPr>
              <a:t>expected</a:t>
            </a:r>
            <a:r>
              <a:rPr lang="en-GB" sz="1150" spc="-5" noProof="0" dirty="0">
                <a:latin typeface="Arial"/>
                <a:cs typeface="Arial"/>
              </a:rPr>
              <a:t> </a:t>
            </a:r>
            <a:r>
              <a:rPr lang="en-GB" sz="1150" noProof="0" dirty="0">
                <a:latin typeface="Arial"/>
                <a:cs typeface="Arial"/>
              </a:rPr>
              <a:t>range</a:t>
            </a:r>
            <a:r>
              <a:rPr lang="en-GB" sz="1150" spc="-5" noProof="0" dirty="0">
                <a:latin typeface="Arial"/>
                <a:cs typeface="Arial"/>
              </a:rPr>
              <a:t> </a:t>
            </a:r>
            <a:r>
              <a:rPr lang="en-GB" sz="1150" noProof="0" dirty="0">
                <a:latin typeface="Arial"/>
                <a:cs typeface="Arial"/>
              </a:rPr>
              <a:t>is</a:t>
            </a:r>
            <a:r>
              <a:rPr lang="en-GB" sz="1150" spc="-5" noProof="0" dirty="0">
                <a:latin typeface="Arial"/>
                <a:cs typeface="Arial"/>
              </a:rPr>
              <a:t> </a:t>
            </a:r>
            <a:r>
              <a:rPr lang="en-GB" sz="1150" noProof="0" dirty="0">
                <a:latin typeface="Arial"/>
                <a:cs typeface="Arial"/>
              </a:rPr>
              <a:t>given</a:t>
            </a:r>
            <a:r>
              <a:rPr lang="en-GB" sz="1150" spc="-5" noProof="0" dirty="0">
                <a:latin typeface="Arial"/>
                <a:cs typeface="Arial"/>
              </a:rPr>
              <a:t> </a:t>
            </a:r>
            <a:r>
              <a:rPr lang="en-GB" sz="1150" noProof="0" dirty="0">
                <a:latin typeface="Arial"/>
                <a:cs typeface="Arial"/>
              </a:rPr>
              <a:t>(within</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grey bar)</a:t>
            </a:r>
            <a:r>
              <a:rPr lang="en-GB" sz="1150" spc="-5" noProof="0" dirty="0">
                <a:latin typeface="Arial"/>
                <a:cs typeface="Arial"/>
              </a:rPr>
              <a:t>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a</a:t>
            </a:r>
            <a:r>
              <a:rPr lang="en-GB" sz="1150" spc="-5" noProof="0" dirty="0">
                <a:latin typeface="Arial"/>
                <a:cs typeface="Arial"/>
              </a:rPr>
              <a:t> </a:t>
            </a:r>
            <a:r>
              <a:rPr lang="en-GB" sz="1150" spc="-10" noProof="0" dirty="0">
                <a:latin typeface="Arial"/>
                <a:cs typeface="Arial"/>
              </a:rPr>
              <a:t>black </a:t>
            </a:r>
            <a:r>
              <a:rPr lang="en-GB" sz="1150" noProof="0" dirty="0">
                <a:latin typeface="Arial"/>
                <a:cs typeface="Arial"/>
              </a:rPr>
              <a:t>diamond</a:t>
            </a:r>
            <a:r>
              <a:rPr lang="en-GB" sz="1150" spc="-20" noProof="0" dirty="0">
                <a:latin typeface="Arial"/>
                <a:cs typeface="Arial"/>
              </a:rPr>
              <a:t> </a:t>
            </a:r>
            <a:r>
              <a:rPr lang="en-GB" sz="1150" noProof="0" dirty="0">
                <a:latin typeface="Arial"/>
                <a:cs typeface="Arial"/>
              </a:rPr>
              <a:t>represents</a:t>
            </a:r>
            <a:r>
              <a:rPr lang="en-GB" sz="1150" spc="-15" noProof="0" dirty="0">
                <a:latin typeface="Arial"/>
                <a:cs typeface="Arial"/>
              </a:rPr>
              <a: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actual</a:t>
            </a:r>
            <a:r>
              <a:rPr lang="en-GB" sz="1150" spc="-15" noProof="0" dirty="0">
                <a:latin typeface="Arial"/>
                <a:cs typeface="Arial"/>
              </a:rPr>
              <a:t> </a:t>
            </a:r>
            <a:r>
              <a:rPr lang="en-GB" sz="1150" noProof="0" dirty="0">
                <a:latin typeface="Arial"/>
                <a:cs typeface="Arial"/>
              </a:rPr>
              <a:t>score</a:t>
            </a:r>
            <a:r>
              <a:rPr lang="en-GB" sz="1150" spc="-15" noProof="0" dirty="0">
                <a:latin typeface="Arial"/>
                <a:cs typeface="Arial"/>
              </a:rPr>
              <a:t> </a:t>
            </a:r>
            <a:r>
              <a:rPr lang="en-GB" sz="1150" noProof="0" dirty="0">
                <a:latin typeface="Arial"/>
                <a:cs typeface="Arial"/>
              </a:rPr>
              <a:t>for</a:t>
            </a:r>
            <a:r>
              <a:rPr lang="en-GB" sz="1150" spc="-20" noProof="0" dirty="0">
                <a:latin typeface="Arial"/>
                <a:cs typeface="Arial"/>
              </a:rPr>
              <a:t> </a:t>
            </a:r>
            <a:r>
              <a:rPr lang="en-GB" sz="1150" noProof="0" dirty="0">
                <a:latin typeface="Arial"/>
                <a:cs typeface="Arial"/>
              </a:rPr>
              <a:t>this</a:t>
            </a:r>
            <a:r>
              <a:rPr lang="en-GB" sz="1150" spc="-15" noProof="0" dirty="0">
                <a:latin typeface="Arial"/>
                <a:cs typeface="Arial"/>
              </a:rPr>
              <a:t> </a:t>
            </a:r>
            <a:r>
              <a:rPr lang="en-GB" sz="1150" noProof="0" dirty="0">
                <a:latin typeface="Arial" panose="020B0604020202020204" pitchFamily="34" charset="0"/>
                <a:cs typeface="Arial" panose="020B0604020202020204" pitchFamily="34" charset="0"/>
              </a:rPr>
              <a:t>alliance</a:t>
            </a:r>
            <a:r>
              <a:rPr lang="en-GB" sz="1150" spc="-10" noProof="0" dirty="0">
                <a:latin typeface="Arial"/>
                <a:cs typeface="Arial"/>
              </a:rPr>
              <a:t>.</a:t>
            </a:r>
            <a:endParaRPr lang="en-GB" sz="1150" noProof="0" dirty="0">
              <a:latin typeface="Arial"/>
              <a:cs typeface="Arial"/>
            </a:endParaRPr>
          </a:p>
          <a:p>
            <a:pPr marL="12700" marR="149860" algn="l">
              <a:spcBef>
                <a:spcPts val="600"/>
              </a:spcBef>
            </a:pPr>
            <a:r>
              <a:rPr lang="en-GB" sz="1150" noProof="0" dirty="0">
                <a:latin typeface="Arial" panose="020B0604020202020204" pitchFamily="34" charset="0"/>
                <a:cs typeface="Arial" panose="020B0604020202020204" pitchFamily="34" charset="0"/>
              </a:rPr>
              <a:t>Alliance</a:t>
            </a:r>
            <a:r>
              <a:rPr lang="en-GB" sz="1150" noProof="0" dirty="0">
                <a:latin typeface="Arial"/>
                <a:cs typeface="Arial"/>
              </a:rPr>
              <a:t>s</a:t>
            </a:r>
            <a:r>
              <a:rPr lang="en-GB" sz="1150" spc="-10" noProof="0" dirty="0">
                <a:latin typeface="Arial"/>
                <a:cs typeface="Arial"/>
              </a:rPr>
              <a:t> </a:t>
            </a:r>
            <a:r>
              <a:rPr lang="en-GB" sz="1150" noProof="0" dirty="0">
                <a:latin typeface="Arial"/>
                <a:cs typeface="Arial"/>
              </a:rPr>
              <a:t>whose</a:t>
            </a:r>
            <a:r>
              <a:rPr lang="en-GB" sz="1150" spc="-10" noProof="0" dirty="0">
                <a:latin typeface="Arial"/>
                <a:cs typeface="Arial"/>
              </a:rPr>
              <a:t> </a:t>
            </a:r>
            <a:r>
              <a:rPr lang="en-GB" sz="1150" noProof="0" dirty="0">
                <a:latin typeface="Arial"/>
                <a:cs typeface="Arial"/>
              </a:rPr>
              <a:t>score</a:t>
            </a:r>
            <a:r>
              <a:rPr lang="en-GB" sz="1150" spc="-10" noProof="0" dirty="0">
                <a:latin typeface="Arial"/>
                <a:cs typeface="Arial"/>
              </a:rPr>
              <a:t> </a:t>
            </a:r>
            <a:r>
              <a:rPr lang="en-GB" sz="1150" noProof="0" dirty="0">
                <a:latin typeface="Arial"/>
                <a:cs typeface="Arial"/>
              </a:rPr>
              <a:t>is</a:t>
            </a:r>
            <a:r>
              <a:rPr lang="en-GB" sz="1150" spc="-10" noProof="0" dirty="0">
                <a:latin typeface="Arial"/>
                <a:cs typeface="Arial"/>
              </a:rPr>
              <a:t> </a:t>
            </a:r>
            <a:r>
              <a:rPr lang="en-GB" sz="1150" noProof="0" dirty="0">
                <a:latin typeface="Arial"/>
                <a:cs typeface="Arial"/>
              </a:rPr>
              <a:t>above</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upper</a:t>
            </a:r>
            <a:r>
              <a:rPr lang="en-GB" sz="1150" spc="-5" noProof="0" dirty="0">
                <a:latin typeface="Arial"/>
                <a:cs typeface="Arial"/>
              </a:rPr>
              <a:t> </a:t>
            </a:r>
            <a:r>
              <a:rPr lang="en-GB" sz="1150" noProof="0" dirty="0">
                <a:latin typeface="Arial"/>
                <a:cs typeface="Arial"/>
              </a:rPr>
              <a:t>limit</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expected</a:t>
            </a:r>
            <a:r>
              <a:rPr lang="en-GB" sz="1150" spc="-10" noProof="0" dirty="0">
                <a:latin typeface="Arial"/>
                <a:cs typeface="Arial"/>
              </a:rPr>
              <a:t> </a:t>
            </a:r>
            <a:r>
              <a:rPr lang="en-GB" sz="1150" noProof="0" dirty="0">
                <a:latin typeface="Arial"/>
                <a:cs typeface="Arial"/>
              </a:rPr>
              <a:t>range</a:t>
            </a:r>
            <a:r>
              <a:rPr lang="en-GB" sz="1150" spc="-10" noProof="0" dirty="0">
                <a:latin typeface="Arial"/>
                <a:cs typeface="Arial"/>
              </a:rPr>
              <a:t> </a:t>
            </a:r>
            <a:r>
              <a:rPr lang="en-GB" sz="1150" noProof="0" dirty="0">
                <a:latin typeface="Arial"/>
                <a:cs typeface="Arial"/>
              </a:rPr>
              <a:t>(in</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dark</a:t>
            </a:r>
            <a:r>
              <a:rPr lang="en-GB" sz="1150" spc="-10" noProof="0" dirty="0">
                <a:latin typeface="Arial"/>
                <a:cs typeface="Arial"/>
              </a:rPr>
              <a:t> </a:t>
            </a:r>
            <a:r>
              <a:rPr lang="en-GB" sz="1150" noProof="0" dirty="0">
                <a:latin typeface="Arial"/>
                <a:cs typeface="Arial"/>
              </a:rPr>
              <a:t>blue)</a:t>
            </a:r>
            <a:r>
              <a:rPr lang="en-GB" sz="1150" spc="-10" noProof="0" dirty="0">
                <a:latin typeface="Arial"/>
                <a:cs typeface="Arial"/>
              </a:rPr>
              <a:t> </a:t>
            </a:r>
            <a:r>
              <a:rPr lang="en-GB" sz="1150" noProof="0" dirty="0">
                <a:latin typeface="Arial"/>
                <a:cs typeface="Arial"/>
              </a:rPr>
              <a:t>are</a:t>
            </a:r>
            <a:r>
              <a:rPr lang="en-GB" sz="1150" spc="-10" noProof="0" dirty="0">
                <a:latin typeface="Arial"/>
                <a:cs typeface="Arial"/>
              </a:rPr>
              <a:t> positive </a:t>
            </a:r>
            <a:r>
              <a:rPr lang="en-GB" sz="1150" noProof="0" dirty="0">
                <a:latin typeface="Arial"/>
                <a:cs typeface="Arial"/>
              </a:rPr>
              <a:t>outliers,</a:t>
            </a:r>
            <a:r>
              <a:rPr lang="en-GB" sz="1150" spc="-10" noProof="0" dirty="0">
                <a:latin typeface="Arial"/>
                <a:cs typeface="Arial"/>
              </a:rPr>
              <a:t> </a:t>
            </a:r>
            <a:r>
              <a:rPr lang="en-GB" sz="1150" noProof="0" dirty="0">
                <a:latin typeface="Arial"/>
                <a:cs typeface="Arial"/>
              </a:rPr>
              <a:t>with</a:t>
            </a:r>
            <a:r>
              <a:rPr lang="en-GB" sz="1150" spc="-5" noProof="0" dirty="0">
                <a:latin typeface="Arial"/>
                <a:cs typeface="Arial"/>
              </a:rPr>
              <a:t> </a:t>
            </a:r>
            <a:r>
              <a:rPr lang="en-GB" sz="1150" noProof="0" dirty="0">
                <a:latin typeface="Arial"/>
                <a:cs typeface="Arial"/>
              </a:rPr>
              <a:t>a</a:t>
            </a:r>
            <a:r>
              <a:rPr lang="en-GB" sz="1150" spc="-10" noProof="0" dirty="0">
                <a:latin typeface="Arial"/>
                <a:cs typeface="Arial"/>
              </a:rPr>
              <a:t> </a:t>
            </a:r>
            <a:r>
              <a:rPr lang="en-GB" sz="1150" noProof="0" dirty="0">
                <a:latin typeface="Arial"/>
                <a:cs typeface="Arial"/>
              </a:rPr>
              <a:t>score</a:t>
            </a:r>
            <a:r>
              <a:rPr lang="en-GB" sz="1150" spc="-5" noProof="0" dirty="0">
                <a:latin typeface="Arial"/>
                <a:cs typeface="Arial"/>
              </a:rPr>
              <a:t> </a:t>
            </a:r>
            <a:r>
              <a:rPr lang="en-GB" sz="1150" noProof="0" dirty="0">
                <a:latin typeface="Arial"/>
                <a:cs typeface="Arial"/>
              </a:rPr>
              <a:t>statistically</a:t>
            </a:r>
            <a:r>
              <a:rPr lang="en-GB" sz="1150" spc="-5" noProof="0" dirty="0">
                <a:latin typeface="Arial"/>
                <a:cs typeface="Arial"/>
              </a:rPr>
              <a:t> </a:t>
            </a:r>
            <a:r>
              <a:rPr lang="en-GB" sz="1150" noProof="0" dirty="0">
                <a:latin typeface="Arial"/>
                <a:cs typeface="Arial"/>
              </a:rPr>
              <a:t>significantly</a:t>
            </a:r>
            <a:r>
              <a:rPr lang="en-GB" sz="1150" spc="-10" noProof="0" dirty="0">
                <a:latin typeface="Arial"/>
                <a:cs typeface="Arial"/>
              </a:rPr>
              <a:t> </a:t>
            </a:r>
            <a:r>
              <a:rPr lang="en-GB" sz="1150" noProof="0" dirty="0">
                <a:latin typeface="Arial"/>
                <a:cs typeface="Arial"/>
              </a:rPr>
              <a:t>higher</a:t>
            </a:r>
            <a:r>
              <a:rPr lang="en-GB" sz="1150" spc="-5" noProof="0" dirty="0">
                <a:latin typeface="Arial"/>
                <a:cs typeface="Arial"/>
              </a:rPr>
              <a:t> </a:t>
            </a:r>
            <a:r>
              <a:rPr lang="en-GB" sz="1150" noProof="0" dirty="0">
                <a:latin typeface="Arial"/>
                <a:cs typeface="Arial"/>
              </a:rPr>
              <a:t>than</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national</a:t>
            </a:r>
            <a:r>
              <a:rPr lang="en-GB" sz="1150" spc="-5" noProof="0" dirty="0">
                <a:latin typeface="Arial"/>
                <a:cs typeface="Arial"/>
              </a:rPr>
              <a:t> </a:t>
            </a:r>
            <a:r>
              <a:rPr lang="en-GB" sz="1150" noProof="0" dirty="0">
                <a:latin typeface="Arial"/>
                <a:cs typeface="Arial"/>
              </a:rPr>
              <a:t>mean.</a:t>
            </a:r>
            <a:r>
              <a:rPr lang="en-GB" sz="1150" spc="-5" noProof="0" dirty="0">
                <a:latin typeface="Arial"/>
                <a:cs typeface="Arial"/>
              </a:rPr>
              <a:t> </a:t>
            </a:r>
            <a:r>
              <a:rPr lang="en-GB" sz="1150" noProof="0" dirty="0">
                <a:latin typeface="Arial"/>
                <a:cs typeface="Arial"/>
              </a:rPr>
              <a:t>This</a:t>
            </a:r>
            <a:r>
              <a:rPr lang="en-GB" sz="1150" spc="-10" noProof="0" dirty="0">
                <a:latin typeface="Arial"/>
                <a:cs typeface="Arial"/>
              </a:rPr>
              <a:t> </a:t>
            </a:r>
            <a:r>
              <a:rPr lang="en-GB" sz="1150" noProof="0" dirty="0">
                <a:latin typeface="Arial"/>
                <a:cs typeface="Arial"/>
              </a:rPr>
              <a:t>indicates</a:t>
            </a:r>
            <a:r>
              <a:rPr lang="en-GB" sz="1150" spc="-5" noProof="0" dirty="0">
                <a:latin typeface="Arial"/>
                <a:cs typeface="Arial"/>
              </a:rPr>
              <a:t> </a:t>
            </a:r>
            <a:r>
              <a:rPr lang="en-GB" sz="1150" noProof="0" dirty="0">
                <a:latin typeface="Arial"/>
                <a:cs typeface="Arial"/>
              </a:rPr>
              <a:t>that</a:t>
            </a:r>
            <a:r>
              <a:rPr lang="en-GB" sz="1150" spc="-10" noProof="0" dirty="0">
                <a:latin typeface="Arial"/>
                <a:cs typeface="Arial"/>
              </a:rPr>
              <a:t> </a:t>
            </a:r>
            <a:r>
              <a:rPr lang="en-GB" sz="1150" spc="-25" noProof="0" dirty="0">
                <a:latin typeface="Arial"/>
                <a:cs typeface="Arial"/>
              </a:rPr>
              <a:t>the </a:t>
            </a:r>
            <a:r>
              <a:rPr lang="en-GB" sz="1150" noProof="0" dirty="0">
                <a:latin typeface="Arial" panose="020B0604020202020204" pitchFamily="34" charset="0"/>
                <a:cs typeface="Arial" panose="020B0604020202020204" pitchFamily="34" charset="0"/>
              </a:rPr>
              <a:t>alliance</a:t>
            </a:r>
            <a:r>
              <a:rPr lang="en-GB" sz="1150" spc="-15" noProof="0" dirty="0">
                <a:latin typeface="Arial"/>
                <a:cs typeface="Arial"/>
              </a:rPr>
              <a:t> </a:t>
            </a:r>
            <a:r>
              <a:rPr lang="en-GB" sz="1150" noProof="0" dirty="0">
                <a:latin typeface="Arial"/>
                <a:cs typeface="Arial"/>
              </a:rPr>
              <a:t>performs</a:t>
            </a:r>
            <a:r>
              <a:rPr lang="en-GB" sz="1150" spc="-15" noProof="0" dirty="0">
                <a:latin typeface="Arial"/>
                <a:cs typeface="Arial"/>
              </a:rPr>
              <a:t> </a:t>
            </a:r>
            <a:r>
              <a:rPr lang="en-GB" sz="1150" noProof="0" dirty="0">
                <a:latin typeface="Arial"/>
                <a:cs typeface="Arial"/>
              </a:rPr>
              <a:t>better</a:t>
            </a:r>
            <a:r>
              <a:rPr lang="en-GB" sz="1150" spc="-15" noProof="0" dirty="0">
                <a:latin typeface="Arial"/>
                <a:cs typeface="Arial"/>
              </a:rPr>
              <a:t> </a:t>
            </a:r>
            <a:r>
              <a:rPr lang="en-GB" sz="1150" noProof="0" dirty="0">
                <a:latin typeface="Arial"/>
                <a:cs typeface="Arial"/>
              </a:rPr>
              <a:t>than</a:t>
            </a:r>
            <a:r>
              <a:rPr lang="en-GB" sz="1150" spc="-15" noProof="0" dirty="0">
                <a:latin typeface="Arial"/>
                <a:cs typeface="Arial"/>
              </a:rPr>
              <a:t> how </a:t>
            </a:r>
            <a:r>
              <a:rPr lang="en-GB" sz="1150" noProof="0" dirty="0">
                <a:latin typeface="Arial" panose="020B0604020202020204" pitchFamily="34" charset="0"/>
                <a:cs typeface="Arial" panose="020B0604020202020204" pitchFamily="34" charset="0"/>
              </a:rPr>
              <a:t>alliance</a:t>
            </a:r>
            <a:r>
              <a:rPr lang="en-GB" sz="1150" noProof="0" dirty="0">
                <a:latin typeface="Arial"/>
                <a:cs typeface="Arial"/>
              </a:rPr>
              <a:t>s</a:t>
            </a:r>
            <a:r>
              <a:rPr lang="en-GB" sz="1150" spc="-15"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same</a:t>
            </a:r>
            <a:r>
              <a:rPr lang="en-GB" sz="1150" spc="-15" noProof="0" dirty="0">
                <a:latin typeface="Arial"/>
                <a:cs typeface="Arial"/>
              </a:rPr>
              <a:t> </a:t>
            </a:r>
            <a:r>
              <a:rPr lang="en-GB" sz="1150" noProof="0" dirty="0">
                <a:latin typeface="Arial"/>
                <a:cs typeface="Arial"/>
              </a:rPr>
              <a:t>size</a:t>
            </a:r>
            <a:r>
              <a:rPr lang="en-GB" sz="1150" spc="-15" noProof="0" dirty="0">
                <a:latin typeface="Arial"/>
                <a:cs typeface="Arial"/>
              </a:rPr>
              <a:t> </a:t>
            </a:r>
            <a:r>
              <a:rPr lang="en-GB" sz="1150" noProof="0" dirty="0">
                <a:latin typeface="Arial"/>
                <a:cs typeface="Arial"/>
              </a:rPr>
              <a:t>and</a:t>
            </a:r>
            <a:r>
              <a:rPr lang="en-GB" sz="1150" spc="-15" noProof="0" dirty="0">
                <a:latin typeface="Arial"/>
                <a:cs typeface="Arial"/>
              </a:rPr>
              <a:t> </a:t>
            </a:r>
            <a:r>
              <a:rPr lang="en-GB" sz="1150" noProof="0" dirty="0">
                <a:latin typeface="Arial"/>
                <a:cs typeface="Arial"/>
              </a:rPr>
              <a:t>demographics</a:t>
            </a:r>
            <a:r>
              <a:rPr lang="en-GB" sz="1150" spc="-15" noProof="0" dirty="0">
                <a:latin typeface="Arial"/>
                <a:cs typeface="Arial"/>
              </a:rPr>
              <a:t> </a:t>
            </a:r>
            <a:r>
              <a:rPr lang="en-GB" sz="1150" noProof="0" dirty="0">
                <a:latin typeface="Arial"/>
                <a:cs typeface="Arial"/>
              </a:rPr>
              <a:t>are</a:t>
            </a:r>
            <a:r>
              <a:rPr lang="en-GB" sz="1150" spc="-10" noProof="0" dirty="0">
                <a:latin typeface="Arial"/>
                <a:cs typeface="Arial"/>
              </a:rPr>
              <a:t> </a:t>
            </a:r>
            <a:r>
              <a:rPr lang="en-GB" sz="1150" noProof="0" dirty="0">
                <a:latin typeface="Arial"/>
                <a:cs typeface="Arial"/>
              </a:rPr>
              <a:t>expected</a:t>
            </a:r>
            <a:r>
              <a:rPr lang="en-GB" sz="1150" spc="-15" noProof="0" dirty="0">
                <a:latin typeface="Arial"/>
                <a:cs typeface="Arial"/>
              </a:rPr>
              <a:t> </a:t>
            </a:r>
            <a:r>
              <a:rPr lang="en-GB" sz="1150" noProof="0" dirty="0">
                <a:latin typeface="Arial"/>
                <a:cs typeface="Arial"/>
              </a:rPr>
              <a:t>to</a:t>
            </a:r>
            <a:r>
              <a:rPr lang="en-GB" sz="1150" spc="-15" noProof="0" dirty="0">
                <a:latin typeface="Arial"/>
                <a:cs typeface="Arial"/>
              </a:rPr>
              <a:t> </a:t>
            </a:r>
            <a:r>
              <a:rPr lang="en-GB" sz="1150" spc="-10" noProof="0" dirty="0">
                <a:latin typeface="Arial"/>
                <a:cs typeface="Arial"/>
              </a:rPr>
              <a:t>perform.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opposite</a:t>
            </a:r>
            <a:r>
              <a:rPr lang="en-GB" sz="1150" spc="-5" noProof="0" dirty="0">
                <a:latin typeface="Arial"/>
                <a:cs typeface="Arial"/>
              </a:rPr>
              <a:t> </a:t>
            </a:r>
            <a:r>
              <a:rPr lang="en-GB" sz="1150" noProof="0" dirty="0">
                <a:latin typeface="Arial"/>
                <a:cs typeface="Arial"/>
              </a:rPr>
              <a:t>is</a:t>
            </a:r>
            <a:r>
              <a:rPr lang="en-GB" sz="1150" spc="-5" noProof="0" dirty="0">
                <a:latin typeface="Arial"/>
                <a:cs typeface="Arial"/>
              </a:rPr>
              <a:t> </a:t>
            </a:r>
            <a:r>
              <a:rPr lang="en-GB" sz="1150" noProof="0" dirty="0">
                <a:latin typeface="Arial"/>
                <a:cs typeface="Arial"/>
              </a:rPr>
              <a:t>true</a:t>
            </a:r>
            <a:r>
              <a:rPr lang="en-GB" sz="1150" spc="-5" noProof="0" dirty="0">
                <a:latin typeface="Arial"/>
                <a:cs typeface="Arial"/>
              </a:rPr>
              <a:t> </a:t>
            </a:r>
            <a:r>
              <a:rPr lang="en-GB" sz="1150" noProof="0" dirty="0">
                <a:latin typeface="Arial"/>
                <a:cs typeface="Arial"/>
              </a:rPr>
              <a:t>if</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score</a:t>
            </a:r>
            <a:r>
              <a:rPr lang="en-GB" sz="1150" spc="-5" noProof="0" dirty="0">
                <a:latin typeface="Arial"/>
                <a:cs typeface="Arial"/>
              </a:rPr>
              <a:t> </a:t>
            </a:r>
            <a:r>
              <a:rPr lang="en-GB" sz="1150" noProof="0" dirty="0">
                <a:latin typeface="Arial"/>
                <a:cs typeface="Arial"/>
              </a:rPr>
              <a:t>is</a:t>
            </a:r>
            <a:r>
              <a:rPr lang="en-GB" sz="1150" spc="-5" noProof="0" dirty="0">
                <a:latin typeface="Arial"/>
                <a:cs typeface="Arial"/>
              </a:rPr>
              <a:t> </a:t>
            </a:r>
            <a:r>
              <a:rPr lang="en-GB" sz="1150" noProof="0" dirty="0">
                <a:latin typeface="Arial"/>
                <a:cs typeface="Arial"/>
              </a:rPr>
              <a:t>below</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lower</a:t>
            </a:r>
            <a:r>
              <a:rPr lang="en-GB" sz="1150" spc="-5" noProof="0" dirty="0">
                <a:latin typeface="Arial"/>
                <a:cs typeface="Arial"/>
              </a:rPr>
              <a:t> </a:t>
            </a:r>
            <a:r>
              <a:rPr lang="en-GB" sz="1150" noProof="0" dirty="0">
                <a:latin typeface="Arial"/>
                <a:cs typeface="Arial"/>
              </a:rPr>
              <a:t>limit</a:t>
            </a:r>
            <a:r>
              <a:rPr lang="en-GB" sz="1150" spc="-5" noProof="0" dirty="0">
                <a:latin typeface="Arial"/>
                <a:cs typeface="Arial"/>
              </a:rPr>
              <a:t> </a:t>
            </a:r>
            <a:r>
              <a:rPr lang="en-GB" sz="1150" noProof="0" dirty="0">
                <a:latin typeface="Arial"/>
                <a:cs typeface="Arial"/>
              </a:rPr>
              <a:t>of</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expected</a:t>
            </a:r>
            <a:r>
              <a:rPr lang="en-GB" sz="1150" spc="-5" noProof="0" dirty="0">
                <a:latin typeface="Arial"/>
                <a:cs typeface="Arial"/>
              </a:rPr>
              <a:t> </a:t>
            </a:r>
            <a:r>
              <a:rPr lang="en-GB" sz="1150" noProof="0" dirty="0">
                <a:latin typeface="Arial"/>
                <a:cs typeface="Arial"/>
              </a:rPr>
              <a:t>range</a:t>
            </a:r>
            <a:r>
              <a:rPr lang="en-GB" sz="1150" spc="-5" noProof="0" dirty="0">
                <a:latin typeface="Arial"/>
                <a:cs typeface="Arial"/>
              </a:rPr>
              <a:t> </a:t>
            </a:r>
            <a:r>
              <a:rPr lang="en-GB" sz="1150" noProof="0" dirty="0">
                <a:latin typeface="Arial"/>
                <a:cs typeface="Arial"/>
              </a:rPr>
              <a:t>(in</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light</a:t>
            </a:r>
            <a:r>
              <a:rPr lang="en-GB" sz="1150" spc="-10" noProof="0" dirty="0">
                <a:latin typeface="Arial"/>
                <a:cs typeface="Arial"/>
              </a:rPr>
              <a:t> </a:t>
            </a:r>
            <a:r>
              <a:rPr lang="en-GB" sz="1150" noProof="0" dirty="0">
                <a:latin typeface="Arial"/>
                <a:cs typeface="Arial"/>
              </a:rPr>
              <a:t>blue);</a:t>
            </a:r>
            <a:r>
              <a:rPr lang="en-GB" sz="1150" spc="-5" noProof="0" dirty="0">
                <a:latin typeface="Arial"/>
                <a:cs typeface="Arial"/>
              </a:rPr>
              <a:t> </a:t>
            </a:r>
            <a:r>
              <a:rPr lang="en-GB" sz="1150" spc="-10" noProof="0" dirty="0">
                <a:latin typeface="Arial"/>
                <a:cs typeface="Arial"/>
              </a:rPr>
              <a:t>these </a:t>
            </a:r>
            <a:r>
              <a:rPr lang="en-GB" sz="1150" noProof="0" dirty="0">
                <a:latin typeface="Arial"/>
                <a:cs typeface="Arial"/>
              </a:rPr>
              <a:t>are</a:t>
            </a:r>
            <a:r>
              <a:rPr lang="en-GB" sz="1150" spc="-10" noProof="0" dirty="0">
                <a:latin typeface="Arial"/>
                <a:cs typeface="Arial"/>
              </a:rPr>
              <a:t> </a:t>
            </a:r>
            <a:r>
              <a:rPr lang="en-GB" sz="1150" noProof="0" dirty="0">
                <a:latin typeface="Arial"/>
                <a:cs typeface="Arial"/>
              </a:rPr>
              <a:t>negative</a:t>
            </a:r>
            <a:r>
              <a:rPr lang="en-GB" sz="1150" spc="-10" noProof="0" dirty="0">
                <a:latin typeface="Arial"/>
                <a:cs typeface="Arial"/>
              </a:rPr>
              <a:t> </a:t>
            </a:r>
            <a:r>
              <a:rPr lang="en-GB" sz="1150" noProof="0" dirty="0">
                <a:latin typeface="Arial"/>
                <a:cs typeface="Arial"/>
              </a:rPr>
              <a:t>outliers.</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scores</a:t>
            </a:r>
            <a:r>
              <a:rPr lang="en-GB" sz="1150" spc="-10" noProof="0" dirty="0">
                <a:latin typeface="Arial"/>
                <a:cs typeface="Arial"/>
              </a:rPr>
              <a:t> </a:t>
            </a:r>
            <a:r>
              <a:rPr lang="en-GB" sz="1150" noProof="0" dirty="0">
                <a:latin typeface="Arial"/>
                <a:cs typeface="Arial"/>
              </a:rPr>
              <a:t>within</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expected</a:t>
            </a:r>
            <a:r>
              <a:rPr lang="en-GB" sz="1150" spc="-10" noProof="0" dirty="0">
                <a:latin typeface="Arial"/>
                <a:cs typeface="Arial"/>
              </a:rPr>
              <a:t> </a:t>
            </a:r>
            <a:r>
              <a:rPr lang="en-GB" sz="1150" noProof="0" dirty="0">
                <a:latin typeface="Arial"/>
                <a:cs typeface="Arial"/>
              </a:rPr>
              <a:t>range</a:t>
            </a:r>
            <a:r>
              <a:rPr lang="en-GB" sz="1150" spc="-10"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grey),</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score</a:t>
            </a:r>
            <a:r>
              <a:rPr lang="en-GB" sz="1150" spc="-10" noProof="0" dirty="0">
                <a:latin typeface="Arial"/>
                <a:cs typeface="Arial"/>
              </a:rPr>
              <a:t> </a:t>
            </a:r>
            <a:r>
              <a:rPr lang="en-GB" sz="1150" noProof="0" dirty="0">
                <a:latin typeface="Arial"/>
                <a:cs typeface="Arial"/>
              </a:rPr>
              <a:t>is</a:t>
            </a:r>
            <a:r>
              <a:rPr lang="en-GB" sz="1150" spc="-10" noProof="0" dirty="0">
                <a:latin typeface="Arial"/>
                <a:cs typeface="Arial"/>
              </a:rPr>
              <a:t> </a:t>
            </a:r>
            <a:r>
              <a:rPr lang="en-GB" sz="1150" noProof="0" dirty="0">
                <a:latin typeface="Arial"/>
                <a:cs typeface="Arial"/>
              </a:rPr>
              <a:t>what</a:t>
            </a:r>
            <a:r>
              <a:rPr lang="en-GB" sz="1150" spc="-10" noProof="0" dirty="0">
                <a:latin typeface="Arial"/>
                <a:cs typeface="Arial"/>
              </a:rPr>
              <a:t> </a:t>
            </a:r>
            <a:r>
              <a:rPr lang="en-GB" sz="1150" noProof="0" dirty="0">
                <a:latin typeface="Arial"/>
                <a:cs typeface="Arial"/>
              </a:rPr>
              <a:t>we</a:t>
            </a:r>
            <a:r>
              <a:rPr lang="en-GB" sz="1150" spc="-10" noProof="0" dirty="0">
                <a:latin typeface="Arial"/>
                <a:cs typeface="Arial"/>
              </a:rPr>
              <a:t> would </a:t>
            </a:r>
            <a:r>
              <a:rPr lang="en-GB" sz="1150" noProof="0" dirty="0">
                <a:latin typeface="Arial"/>
                <a:cs typeface="Arial"/>
              </a:rPr>
              <a:t>expect</a:t>
            </a:r>
            <a:r>
              <a:rPr lang="en-GB" sz="1150" spc="-10" noProof="0" dirty="0">
                <a:latin typeface="Arial"/>
                <a:cs typeface="Arial"/>
              </a:rPr>
              <a:t> </a:t>
            </a:r>
            <a:r>
              <a:rPr lang="en-GB" sz="1150" noProof="0" dirty="0">
                <a:latin typeface="Arial"/>
                <a:cs typeface="Arial"/>
              </a:rPr>
              <a:t>given</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panose="020B0604020202020204" pitchFamily="34" charset="0"/>
                <a:cs typeface="Arial" panose="020B0604020202020204" pitchFamily="34" charset="0"/>
              </a:rPr>
              <a:t>alliance</a:t>
            </a:r>
            <a:r>
              <a:rPr lang="en-GB" sz="1150" noProof="0" dirty="0">
                <a:latin typeface="Arial"/>
                <a:cs typeface="Arial"/>
              </a:rPr>
              <a:t>'s</a:t>
            </a:r>
            <a:r>
              <a:rPr lang="en-GB" sz="1150" spc="-5" noProof="0" dirty="0">
                <a:latin typeface="Arial"/>
                <a:cs typeface="Arial"/>
              </a:rPr>
              <a:t> </a:t>
            </a:r>
            <a:r>
              <a:rPr lang="en-GB" sz="1150" noProof="0" dirty="0">
                <a:latin typeface="Arial"/>
                <a:cs typeface="Arial"/>
              </a:rPr>
              <a:t>size</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demographics.</a:t>
            </a:r>
          </a:p>
          <a:p>
            <a:pPr marL="12700" algn="l">
              <a:spcBef>
                <a:spcPts val="600"/>
              </a:spcBef>
            </a:pPr>
            <a:r>
              <a:rPr lang="en-GB" sz="1200" b="1" noProof="0" dirty="0">
                <a:solidFill>
                  <a:srgbClr val="336E9F"/>
                </a:solidFill>
                <a:latin typeface="Arial"/>
                <a:cs typeface="Arial"/>
              </a:rPr>
              <a:t>Comparability </a:t>
            </a:r>
            <a:r>
              <a:rPr lang="en-GB" sz="1200" b="1" spc="-10" noProof="0" dirty="0">
                <a:solidFill>
                  <a:srgbClr val="336E9F"/>
                </a:solidFill>
                <a:latin typeface="Arial"/>
                <a:cs typeface="Arial"/>
              </a:rPr>
              <a:t>tables</a:t>
            </a:r>
            <a:endParaRPr lang="en-GB" sz="1200" noProof="0" dirty="0">
              <a:latin typeface="Arial"/>
              <a:cs typeface="Arial"/>
            </a:endParaRPr>
          </a:p>
          <a:p>
            <a:pPr marL="12700" marR="271145" algn="l">
              <a:spcBef>
                <a:spcPts val="600"/>
              </a:spcBef>
            </a:pPr>
            <a:r>
              <a:rPr lang="en-GB" sz="1150" noProof="0" dirty="0">
                <a:latin typeface="Arial"/>
                <a:cs typeface="Arial"/>
              </a:rPr>
              <a:t>The comparability tables show the 2024 and 2025 unadjusted scores for this alliance for each scored question. The columns 'Change 2024-2025' and 'Change overall' include arrows to show if there is statistically significant variation between years. An upwards arrow indicates a statistically significant increase, a downwards arrow indicates a statistically significant decrease, and no arrow indicates no statistically significant change.</a:t>
            </a:r>
          </a:p>
          <a:p>
            <a:pPr marL="12700" marR="271145" algn="l">
              <a:spcBef>
                <a:spcPts val="600"/>
              </a:spcBef>
            </a:pP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adjusted</a:t>
            </a:r>
            <a:r>
              <a:rPr lang="en-GB" sz="1150" spc="-5" noProof="0" dirty="0">
                <a:latin typeface="Arial"/>
                <a:cs typeface="Arial"/>
              </a:rPr>
              <a:t> </a:t>
            </a:r>
            <a:r>
              <a:rPr lang="en-GB" sz="1150" noProof="0" dirty="0">
                <a:latin typeface="Arial"/>
                <a:cs typeface="Arial"/>
              </a:rPr>
              <a:t>2025 score</a:t>
            </a:r>
            <a:r>
              <a:rPr lang="en-GB" sz="1150" spc="-5" noProof="0" dirty="0">
                <a:latin typeface="Arial"/>
                <a:cs typeface="Arial"/>
              </a:rPr>
              <a:t> </a:t>
            </a:r>
            <a:r>
              <a:rPr lang="en-GB" sz="1150" noProof="0" dirty="0">
                <a:latin typeface="Arial"/>
                <a:cs typeface="Arial"/>
              </a:rPr>
              <a:t>will also</a:t>
            </a:r>
            <a:r>
              <a:rPr lang="en-GB" sz="1150" spc="-5" noProof="0" dirty="0">
                <a:latin typeface="Arial"/>
                <a:cs typeface="Arial"/>
              </a:rPr>
              <a:t> </a:t>
            </a:r>
            <a:r>
              <a:rPr lang="en-GB" sz="1150" noProof="0" dirty="0">
                <a:latin typeface="Arial"/>
                <a:cs typeface="Arial"/>
              </a:rPr>
              <a:t>be presented</a:t>
            </a:r>
            <a:r>
              <a:rPr lang="en-GB" sz="1150" spc="-5" noProof="0" dirty="0">
                <a:latin typeface="Arial"/>
                <a:cs typeface="Arial"/>
              </a:rPr>
              <a:t> </a:t>
            </a:r>
            <a:r>
              <a:rPr lang="en-GB" sz="1150" noProof="0" dirty="0">
                <a:latin typeface="Arial"/>
                <a:cs typeface="Arial"/>
              </a:rPr>
              <a:t>for each</a:t>
            </a:r>
            <a:r>
              <a:rPr lang="en-GB" sz="1150" spc="-5" noProof="0" dirty="0">
                <a:latin typeface="Arial"/>
                <a:cs typeface="Arial"/>
              </a:rPr>
              <a:t> </a:t>
            </a:r>
            <a:r>
              <a:rPr lang="en-GB" sz="1150" noProof="0" dirty="0">
                <a:latin typeface="Arial"/>
                <a:cs typeface="Arial"/>
              </a:rPr>
              <a:t>scored question</a:t>
            </a:r>
            <a:r>
              <a:rPr lang="en-GB" sz="1150" spc="-5" noProof="0" dirty="0">
                <a:latin typeface="Arial"/>
                <a:cs typeface="Arial"/>
              </a:rPr>
              <a:t> </a:t>
            </a:r>
            <a:r>
              <a:rPr lang="en-GB" sz="1150" noProof="0" dirty="0">
                <a:latin typeface="Arial"/>
                <a:cs typeface="Arial"/>
              </a:rPr>
              <a:t>along with</a:t>
            </a:r>
            <a:r>
              <a:rPr lang="en-GB" sz="1150" spc="-5" noProof="0" dirty="0">
                <a:latin typeface="Arial"/>
                <a:cs typeface="Arial"/>
              </a:rPr>
              <a:t> </a:t>
            </a:r>
            <a:r>
              <a:rPr lang="en-GB" sz="1150" noProof="0" dirty="0">
                <a:latin typeface="Arial"/>
                <a:cs typeface="Arial"/>
              </a:rPr>
              <a:t>the lower</a:t>
            </a:r>
            <a:r>
              <a:rPr lang="en-GB" sz="1150" spc="-5" noProof="0" dirty="0">
                <a:latin typeface="Arial"/>
                <a:cs typeface="Arial"/>
              </a:rPr>
              <a:t> </a:t>
            </a:r>
            <a:r>
              <a:rPr lang="en-GB" sz="1150" spc="-25" noProof="0" dirty="0">
                <a:latin typeface="Arial"/>
                <a:cs typeface="Arial"/>
              </a:rPr>
              <a:t>and </a:t>
            </a:r>
            <a:r>
              <a:rPr lang="en-GB" sz="1150" noProof="0" dirty="0">
                <a:latin typeface="Arial"/>
                <a:cs typeface="Arial"/>
              </a:rPr>
              <a:t>upper</a:t>
            </a:r>
            <a:r>
              <a:rPr lang="en-GB" sz="1150" spc="-5" noProof="0" dirty="0">
                <a:latin typeface="Arial"/>
                <a:cs typeface="Arial"/>
              </a:rPr>
              <a:t> </a:t>
            </a:r>
            <a:r>
              <a:rPr lang="en-GB" sz="1150" noProof="0" dirty="0">
                <a:latin typeface="Arial"/>
                <a:cs typeface="Arial"/>
              </a:rPr>
              <a:t>expected</a:t>
            </a:r>
            <a:r>
              <a:rPr lang="en-GB" sz="1150" spc="-5" noProof="0" dirty="0">
                <a:latin typeface="Arial"/>
                <a:cs typeface="Arial"/>
              </a:rPr>
              <a:t> </a:t>
            </a:r>
            <a:r>
              <a:rPr lang="en-GB" sz="1150" noProof="0" dirty="0">
                <a:latin typeface="Arial"/>
                <a:cs typeface="Arial"/>
              </a:rPr>
              <a:t>range</a:t>
            </a:r>
            <a:r>
              <a:rPr lang="en-GB" sz="1150" spc="-5" noProof="0" dirty="0">
                <a:latin typeface="Arial"/>
                <a:cs typeface="Arial"/>
              </a:rPr>
              <a:t> </a:t>
            </a:r>
            <a:r>
              <a:rPr lang="en-GB" sz="1150" noProof="0" dirty="0">
                <a:latin typeface="Arial"/>
                <a:cs typeface="Arial"/>
              </a:rPr>
              <a:t>and national</a:t>
            </a:r>
            <a:r>
              <a:rPr lang="en-GB" sz="1150" spc="-5" noProof="0" dirty="0">
                <a:latin typeface="Arial"/>
                <a:cs typeface="Arial"/>
              </a:rPr>
              <a:t> </a:t>
            </a:r>
            <a:r>
              <a:rPr lang="en-GB" sz="1150" noProof="0" dirty="0">
                <a:latin typeface="Arial"/>
                <a:cs typeface="Arial"/>
              </a:rPr>
              <a:t>score.</a:t>
            </a:r>
            <a:r>
              <a:rPr lang="en-GB" sz="1150" spc="-5" noProof="0" dirty="0">
                <a:latin typeface="Arial"/>
                <a:cs typeface="Arial"/>
              </a:rPr>
              <a:t> </a:t>
            </a:r>
            <a:r>
              <a:rPr lang="en-GB" sz="1150" noProof="0" dirty="0">
                <a:latin typeface="Arial"/>
                <a:cs typeface="Arial"/>
              </a:rPr>
              <a:t>Scores above</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upper</a:t>
            </a:r>
            <a:r>
              <a:rPr lang="en-GB" sz="1150" spc="-5" noProof="0" dirty="0">
                <a:latin typeface="Arial"/>
                <a:cs typeface="Arial"/>
              </a:rPr>
              <a:t> </a:t>
            </a:r>
            <a:r>
              <a:rPr lang="en-GB" sz="1150" noProof="0" dirty="0">
                <a:latin typeface="Arial"/>
                <a:cs typeface="Arial"/>
              </a:rPr>
              <a:t>limit of</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expected</a:t>
            </a:r>
            <a:r>
              <a:rPr lang="en-GB" sz="1150" spc="-5" noProof="0" dirty="0">
                <a:latin typeface="Arial"/>
                <a:cs typeface="Arial"/>
              </a:rPr>
              <a:t> </a:t>
            </a:r>
            <a:r>
              <a:rPr lang="en-GB" sz="1150" noProof="0" dirty="0">
                <a:latin typeface="Arial"/>
                <a:cs typeface="Arial"/>
              </a:rPr>
              <a:t>range will</a:t>
            </a:r>
            <a:r>
              <a:rPr lang="en-GB" sz="1150" spc="-5" noProof="0" dirty="0">
                <a:latin typeface="Arial"/>
                <a:cs typeface="Arial"/>
              </a:rPr>
              <a:t> </a:t>
            </a:r>
            <a:r>
              <a:rPr lang="en-GB" sz="1150" spc="-25" noProof="0" dirty="0">
                <a:latin typeface="Arial"/>
                <a:cs typeface="Arial"/>
              </a:rPr>
              <a:t>be </a:t>
            </a:r>
            <a:r>
              <a:rPr lang="en-GB" sz="1150" noProof="0" dirty="0">
                <a:latin typeface="Arial"/>
                <a:cs typeface="Arial"/>
              </a:rPr>
              <a:t>highlighted</a:t>
            </a:r>
            <a:r>
              <a:rPr lang="en-GB" sz="1150" spc="-10" noProof="0" dirty="0">
                <a:latin typeface="Arial"/>
                <a:cs typeface="Arial"/>
              </a:rPr>
              <a:t> </a:t>
            </a:r>
            <a:r>
              <a:rPr lang="en-GB" sz="1150" noProof="0" dirty="0">
                <a:latin typeface="Arial"/>
                <a:cs typeface="Arial"/>
              </a:rPr>
              <a:t>dark</a:t>
            </a:r>
            <a:r>
              <a:rPr lang="en-GB" sz="1150" spc="-5" noProof="0" dirty="0">
                <a:latin typeface="Arial"/>
                <a:cs typeface="Arial"/>
              </a:rPr>
              <a:t> </a:t>
            </a:r>
            <a:r>
              <a:rPr lang="en-GB" sz="1150" noProof="0" dirty="0">
                <a:latin typeface="Arial"/>
                <a:cs typeface="Arial"/>
              </a:rPr>
              <a:t>blue,</a:t>
            </a:r>
            <a:r>
              <a:rPr lang="en-GB" sz="1150" spc="-5" noProof="0" dirty="0">
                <a:latin typeface="Arial"/>
                <a:cs typeface="Arial"/>
              </a:rPr>
              <a:t> </a:t>
            </a:r>
            <a:r>
              <a:rPr lang="en-GB" sz="1150" noProof="0" dirty="0">
                <a:latin typeface="Arial"/>
                <a:cs typeface="Arial"/>
              </a:rPr>
              <a:t>scores</a:t>
            </a:r>
            <a:r>
              <a:rPr lang="en-GB" sz="1150" spc="-5" noProof="0" dirty="0">
                <a:latin typeface="Arial"/>
                <a:cs typeface="Arial"/>
              </a:rPr>
              <a:t> </a:t>
            </a:r>
            <a:r>
              <a:rPr lang="en-GB" sz="1150" noProof="0" dirty="0">
                <a:latin typeface="Arial"/>
                <a:cs typeface="Arial"/>
              </a:rPr>
              <a:t>below</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lower</a:t>
            </a:r>
            <a:r>
              <a:rPr lang="en-GB" sz="1150" spc="-5" noProof="0" dirty="0">
                <a:latin typeface="Arial"/>
                <a:cs typeface="Arial"/>
              </a:rPr>
              <a:t> </a:t>
            </a:r>
            <a:r>
              <a:rPr lang="en-GB" sz="1150" noProof="0" dirty="0">
                <a:latin typeface="Arial"/>
                <a:cs typeface="Arial"/>
              </a:rPr>
              <a:t>limit</a:t>
            </a:r>
            <a:r>
              <a:rPr lang="en-GB" sz="1150" spc="-5" noProof="0" dirty="0">
                <a:latin typeface="Arial"/>
                <a:cs typeface="Arial"/>
              </a:rPr>
              <a:t> </a:t>
            </a:r>
            <a:r>
              <a:rPr lang="en-GB" sz="1150" noProof="0" dirty="0">
                <a:latin typeface="Arial"/>
                <a:cs typeface="Arial"/>
              </a:rPr>
              <a:t>of</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expected</a:t>
            </a:r>
            <a:r>
              <a:rPr lang="en-GB" sz="1150" spc="-5" noProof="0" dirty="0">
                <a:latin typeface="Arial"/>
                <a:cs typeface="Arial"/>
              </a:rPr>
              <a:t> </a:t>
            </a:r>
            <a:r>
              <a:rPr lang="en-GB" sz="1150" noProof="0" dirty="0">
                <a:latin typeface="Arial"/>
                <a:cs typeface="Arial"/>
              </a:rPr>
              <a:t>range</a:t>
            </a:r>
            <a:r>
              <a:rPr lang="en-GB" sz="1150" spc="-5" noProof="0" dirty="0">
                <a:latin typeface="Arial"/>
                <a:cs typeface="Arial"/>
              </a:rPr>
              <a:t> </a:t>
            </a:r>
            <a:r>
              <a:rPr lang="en-GB" sz="1150" noProof="0" dirty="0">
                <a:latin typeface="Arial"/>
                <a:cs typeface="Arial"/>
              </a:rPr>
              <a:t>will</a:t>
            </a:r>
            <a:r>
              <a:rPr lang="en-GB" sz="1150" spc="-5" noProof="0" dirty="0">
                <a:latin typeface="Arial"/>
                <a:cs typeface="Arial"/>
              </a:rPr>
              <a:t> </a:t>
            </a:r>
            <a:r>
              <a:rPr lang="en-GB" sz="1150" noProof="0" dirty="0">
                <a:latin typeface="Arial"/>
                <a:cs typeface="Arial"/>
              </a:rPr>
              <a:t>be</a:t>
            </a:r>
            <a:r>
              <a:rPr lang="en-GB" sz="1150" spc="-5" noProof="0" dirty="0">
                <a:latin typeface="Arial"/>
                <a:cs typeface="Arial"/>
              </a:rPr>
              <a:t> </a:t>
            </a:r>
            <a:r>
              <a:rPr lang="en-GB" sz="1150" noProof="0" dirty="0">
                <a:latin typeface="Arial"/>
                <a:cs typeface="Arial"/>
              </a:rPr>
              <a:t>highlighted</a:t>
            </a:r>
            <a:r>
              <a:rPr lang="en-GB" sz="1150" spc="-5" noProof="0" dirty="0">
                <a:latin typeface="Arial"/>
                <a:cs typeface="Arial"/>
              </a:rPr>
              <a:t> </a:t>
            </a:r>
            <a:r>
              <a:rPr lang="en-GB" sz="1150" noProof="0" dirty="0">
                <a:latin typeface="Arial"/>
                <a:cs typeface="Arial"/>
              </a:rPr>
              <a:t>light</a:t>
            </a:r>
            <a:r>
              <a:rPr lang="en-GB" sz="1150" spc="-5" noProof="0" dirty="0">
                <a:latin typeface="Arial"/>
                <a:cs typeface="Arial"/>
              </a:rPr>
              <a:t> </a:t>
            </a:r>
            <a:r>
              <a:rPr lang="en-GB" sz="1150" spc="-10" noProof="0" dirty="0">
                <a:latin typeface="Arial"/>
                <a:cs typeface="Arial"/>
              </a:rPr>
              <a:t>blue,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scores</a:t>
            </a:r>
            <a:r>
              <a:rPr lang="en-GB" sz="1150" spc="-5" noProof="0" dirty="0">
                <a:latin typeface="Arial"/>
                <a:cs typeface="Arial"/>
              </a:rPr>
              <a:t> </a:t>
            </a:r>
            <a:r>
              <a:rPr lang="en-GB" sz="1150" noProof="0" dirty="0">
                <a:latin typeface="Arial"/>
                <a:cs typeface="Arial"/>
              </a:rPr>
              <a:t>within</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lower and</a:t>
            </a:r>
            <a:r>
              <a:rPr lang="en-GB" sz="1150" spc="-5" noProof="0" dirty="0">
                <a:latin typeface="Arial"/>
                <a:cs typeface="Arial"/>
              </a:rPr>
              <a:t> </a:t>
            </a:r>
            <a:r>
              <a:rPr lang="en-GB" sz="1150" noProof="0" dirty="0">
                <a:latin typeface="Arial"/>
                <a:cs typeface="Arial"/>
              </a:rPr>
              <a:t>upper</a:t>
            </a:r>
            <a:r>
              <a:rPr lang="en-GB" sz="1150" spc="-5" noProof="0" dirty="0">
                <a:latin typeface="Arial"/>
                <a:cs typeface="Arial"/>
              </a:rPr>
              <a:t> </a:t>
            </a:r>
            <a:r>
              <a:rPr lang="en-GB" sz="1150" noProof="0" dirty="0">
                <a:latin typeface="Arial"/>
                <a:cs typeface="Arial"/>
              </a:rPr>
              <a:t>limit</a:t>
            </a:r>
            <a:r>
              <a:rPr lang="en-GB" sz="1150" spc="-5" noProof="0" dirty="0">
                <a:latin typeface="Arial"/>
                <a:cs typeface="Arial"/>
              </a:rPr>
              <a:t> </a:t>
            </a:r>
            <a:r>
              <a:rPr lang="en-GB" sz="1150" noProof="0" dirty="0">
                <a:latin typeface="Arial"/>
                <a:cs typeface="Arial"/>
              </a:rPr>
              <a:t>of</a:t>
            </a:r>
            <a:r>
              <a:rPr lang="en-GB" sz="1150" spc="-5" noProof="0" dirty="0">
                <a:latin typeface="Arial"/>
                <a:cs typeface="Arial"/>
              </a:rPr>
              <a:t> </a:t>
            </a:r>
            <a:r>
              <a:rPr lang="en-GB" sz="1150" noProof="0" dirty="0">
                <a:latin typeface="Arial"/>
                <a:cs typeface="Arial"/>
              </a:rPr>
              <a:t>the expected</a:t>
            </a:r>
            <a:r>
              <a:rPr lang="en-GB" sz="1150" spc="-5" noProof="0" dirty="0">
                <a:latin typeface="Arial"/>
                <a:cs typeface="Arial"/>
              </a:rPr>
              <a:t> </a:t>
            </a:r>
            <a:r>
              <a:rPr lang="en-GB" sz="1150" noProof="0" dirty="0">
                <a:latin typeface="Arial"/>
                <a:cs typeface="Arial"/>
              </a:rPr>
              <a:t>ranges</a:t>
            </a:r>
            <a:r>
              <a:rPr lang="en-GB" sz="1150" spc="-5" noProof="0" dirty="0">
                <a:latin typeface="Arial"/>
                <a:cs typeface="Arial"/>
              </a:rPr>
              <a:t> </a:t>
            </a:r>
            <a:r>
              <a:rPr lang="en-GB" sz="1150" noProof="0" dirty="0">
                <a:latin typeface="Arial"/>
                <a:cs typeface="Arial"/>
              </a:rPr>
              <a:t>will</a:t>
            </a:r>
            <a:r>
              <a:rPr lang="en-GB" sz="1150" spc="-5" noProof="0" dirty="0">
                <a:latin typeface="Arial"/>
                <a:cs typeface="Arial"/>
              </a:rPr>
              <a:t> </a:t>
            </a:r>
            <a:r>
              <a:rPr lang="en-GB" sz="1150" noProof="0" dirty="0">
                <a:latin typeface="Arial"/>
                <a:cs typeface="Arial"/>
              </a:rPr>
              <a:t>be</a:t>
            </a:r>
            <a:r>
              <a:rPr lang="en-GB" sz="1150" spc="-5" noProof="0" dirty="0">
                <a:latin typeface="Arial"/>
                <a:cs typeface="Arial"/>
              </a:rPr>
              <a:t> </a:t>
            </a:r>
            <a:r>
              <a:rPr lang="en-GB" sz="1150" noProof="0" dirty="0">
                <a:latin typeface="Arial"/>
                <a:cs typeface="Arial"/>
              </a:rPr>
              <a:t>highlighted </a:t>
            </a:r>
            <a:r>
              <a:rPr lang="en-GB" sz="1150" spc="-10" noProof="0" dirty="0">
                <a:latin typeface="Arial"/>
                <a:cs typeface="Arial"/>
              </a:rPr>
              <a:t>grey.</a:t>
            </a:r>
            <a:endParaRPr lang="en-GB" sz="1150" noProof="0" dirty="0">
              <a:latin typeface="Arial"/>
              <a:cs typeface="Arial"/>
            </a:endParaRPr>
          </a:p>
          <a:p>
            <a:pPr marL="12700" algn="l">
              <a:spcBef>
                <a:spcPts val="600"/>
              </a:spcBef>
            </a:pPr>
            <a:r>
              <a:rPr lang="en-GB" sz="1200" b="1" spc="-10" noProof="0" dirty="0">
                <a:solidFill>
                  <a:srgbClr val="336E9F"/>
                </a:solidFill>
                <a:latin typeface="Arial"/>
                <a:cs typeface="Arial"/>
              </a:rPr>
              <a:t>Sub</a:t>
            </a:r>
            <a:r>
              <a:rPr lang="en-GB" sz="1200" b="1" noProof="0" dirty="0">
                <a:solidFill>
                  <a:srgbClr val="336E9F"/>
                </a:solidFill>
                <a:latin typeface="Arial"/>
                <a:cs typeface="Arial"/>
              </a:rPr>
              <a:t>group</a:t>
            </a:r>
            <a:r>
              <a:rPr lang="en-GB" sz="1200" b="1" spc="-30" noProof="0" dirty="0">
                <a:solidFill>
                  <a:srgbClr val="336E9F"/>
                </a:solidFill>
                <a:latin typeface="Arial"/>
                <a:cs typeface="Arial"/>
              </a:rPr>
              <a:t> </a:t>
            </a:r>
            <a:r>
              <a:rPr lang="en-GB" sz="1200" b="1" spc="-10" noProof="0" dirty="0">
                <a:solidFill>
                  <a:srgbClr val="336E9F"/>
                </a:solidFill>
                <a:latin typeface="Arial"/>
                <a:cs typeface="Arial"/>
              </a:rPr>
              <a:t>breakdowns</a:t>
            </a:r>
            <a:endParaRPr lang="en-GB" sz="1200" noProof="0" dirty="0">
              <a:latin typeface="Arial"/>
              <a:cs typeface="Arial"/>
            </a:endParaRPr>
          </a:p>
          <a:p>
            <a:pPr marL="12700" algn="l">
              <a:spcBef>
                <a:spcPts val="600"/>
              </a:spcBef>
            </a:pPr>
            <a:r>
              <a:rPr lang="en-US" sz="1150" noProof="0" dirty="0">
                <a:latin typeface="Arial"/>
                <a:cs typeface="Arial"/>
              </a:rPr>
              <a:t>Unadjusted scores are shown for </a:t>
            </a:r>
            <a:r>
              <a:rPr lang="en-US" sz="1150" noProof="0" dirty="0" err="1">
                <a:latin typeface="Arial"/>
                <a:cs typeface="Arial"/>
              </a:rPr>
              <a:t>tumour</a:t>
            </a:r>
            <a:r>
              <a:rPr lang="en-US" sz="1150" noProof="0" dirty="0">
                <a:latin typeface="Arial"/>
                <a:cs typeface="Arial"/>
              </a:rPr>
              <a:t> group, age, ‘Which of the following best describes you?’, ethnicity, IMD quintile, long-term condition status, number of long-term conditions and impact of long-term conditions(s) on day-to-day activities. </a:t>
            </a:r>
            <a:r>
              <a:rPr lang="en-GB" sz="1150" noProof="0" dirty="0">
                <a:latin typeface="Arial"/>
                <a:cs typeface="Arial"/>
              </a:rPr>
              <a:t>Unadjusted</a:t>
            </a:r>
            <a:r>
              <a:rPr lang="en-GB" sz="1150" spc="-10" noProof="0" dirty="0">
                <a:latin typeface="Arial"/>
                <a:cs typeface="Arial"/>
              </a:rPr>
              <a:t> </a:t>
            </a:r>
            <a:r>
              <a:rPr lang="en-GB" sz="1150" noProof="0" dirty="0">
                <a:latin typeface="Arial"/>
                <a:cs typeface="Arial"/>
              </a:rPr>
              <a:t>scores</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same</a:t>
            </a:r>
            <a:r>
              <a:rPr lang="en-GB" sz="1150" spc="-10" noProof="0" dirty="0">
                <a:latin typeface="Arial"/>
                <a:cs typeface="Arial"/>
              </a:rPr>
              <a:t> </a:t>
            </a:r>
            <a:r>
              <a:rPr lang="en-GB" sz="1150" noProof="0" dirty="0">
                <a:latin typeface="Arial"/>
                <a:cs typeface="Arial"/>
              </a:rPr>
              <a:t>subgroup</a:t>
            </a:r>
            <a:r>
              <a:rPr lang="en-GB" sz="1150" spc="-10" noProof="0" dirty="0">
                <a:latin typeface="Arial"/>
                <a:cs typeface="Arial"/>
              </a:rPr>
              <a:t> across </a:t>
            </a:r>
            <a:r>
              <a:rPr lang="en-GB" sz="1150" noProof="0" dirty="0">
                <a:latin typeface="Arial"/>
                <a:cs typeface="Arial"/>
              </a:rPr>
              <a:t>different</a:t>
            </a:r>
            <a:r>
              <a:rPr lang="en-GB" sz="1150" spc="-15" noProof="0" dirty="0">
                <a:latin typeface="Arial"/>
                <a:cs typeface="Arial"/>
              </a:rPr>
              <a:t> </a:t>
            </a:r>
            <a:r>
              <a:rPr lang="en-GB" sz="1150" noProof="0" dirty="0">
                <a:latin typeface="Arial" panose="020B0604020202020204" pitchFamily="34" charset="0"/>
                <a:cs typeface="Arial" panose="020B0604020202020204" pitchFamily="34" charset="0"/>
              </a:rPr>
              <a:t>alliances</a:t>
            </a:r>
            <a:r>
              <a:rPr lang="en-GB" sz="1150" spc="-15" noProof="0" dirty="0">
                <a:latin typeface="Arial"/>
                <a:cs typeface="Arial"/>
              </a:rPr>
              <a:t> </a:t>
            </a:r>
            <a:r>
              <a:rPr lang="en-GB" sz="1150" noProof="0" dirty="0">
                <a:latin typeface="Arial"/>
                <a:cs typeface="Arial"/>
              </a:rPr>
              <a:t>may</a:t>
            </a:r>
            <a:r>
              <a:rPr lang="en-GB" sz="1150" spc="-15" noProof="0" dirty="0">
                <a:latin typeface="Arial"/>
                <a:cs typeface="Arial"/>
              </a:rPr>
              <a:t> </a:t>
            </a:r>
            <a:r>
              <a:rPr lang="en-GB" sz="1150" noProof="0" dirty="0">
                <a:latin typeface="Arial"/>
                <a:cs typeface="Arial"/>
              </a:rPr>
              <a:t>not</a:t>
            </a:r>
            <a:r>
              <a:rPr lang="en-GB" sz="1150" spc="-15" noProof="0" dirty="0">
                <a:latin typeface="Arial"/>
                <a:cs typeface="Arial"/>
              </a:rPr>
              <a:t> </a:t>
            </a:r>
            <a:r>
              <a:rPr lang="en-GB" sz="1150" noProof="0" dirty="0">
                <a:latin typeface="Arial"/>
                <a:cs typeface="Arial"/>
              </a:rPr>
              <a:t>be</a:t>
            </a:r>
            <a:r>
              <a:rPr lang="en-GB" sz="1150" spc="-15" noProof="0" dirty="0">
                <a:latin typeface="Arial"/>
                <a:cs typeface="Arial"/>
              </a:rPr>
              <a:t> </a:t>
            </a:r>
            <a:r>
              <a:rPr lang="en-GB" sz="1150" noProof="0" dirty="0">
                <a:latin typeface="Arial"/>
                <a:cs typeface="Arial"/>
              </a:rPr>
              <a:t>comparable,</a:t>
            </a:r>
            <a:r>
              <a:rPr lang="en-GB" sz="1150" spc="-15" noProof="0" dirty="0">
                <a:latin typeface="Arial"/>
                <a:cs typeface="Arial"/>
              </a:rPr>
              <a:t> </a:t>
            </a:r>
            <a:r>
              <a:rPr lang="en-GB" sz="1150" noProof="0" dirty="0">
                <a:latin typeface="Arial"/>
                <a:cs typeface="Arial"/>
              </a:rPr>
              <a:t>as</a:t>
            </a:r>
            <a:r>
              <a:rPr lang="en-GB" sz="1150" spc="-15" noProof="0" dirty="0">
                <a:latin typeface="Arial"/>
                <a:cs typeface="Arial"/>
              </a:rPr>
              <a:t> </a:t>
            </a:r>
            <a:r>
              <a:rPr lang="en-GB" sz="1150" noProof="0" dirty="0">
                <a:latin typeface="Arial"/>
                <a:cs typeface="Arial"/>
              </a:rPr>
              <a:t>they</a:t>
            </a:r>
            <a:r>
              <a:rPr lang="en-GB" sz="1150" spc="-15" noProof="0" dirty="0">
                <a:latin typeface="Arial"/>
                <a:cs typeface="Arial"/>
              </a:rPr>
              <a:t> </a:t>
            </a:r>
            <a:r>
              <a:rPr lang="en-GB" sz="1150" noProof="0" dirty="0">
                <a:latin typeface="Arial"/>
                <a:cs typeface="Arial"/>
              </a:rPr>
              <a:t>do</a:t>
            </a:r>
            <a:r>
              <a:rPr lang="en-GB" sz="1150" spc="-15" noProof="0" dirty="0">
                <a:latin typeface="Arial"/>
                <a:cs typeface="Arial"/>
              </a:rPr>
              <a:t> </a:t>
            </a:r>
            <a:r>
              <a:rPr lang="en-GB" sz="1150" noProof="0" dirty="0">
                <a:latin typeface="Arial"/>
                <a:cs typeface="Arial"/>
              </a:rPr>
              <a:t>not</a:t>
            </a:r>
            <a:r>
              <a:rPr lang="en-GB" sz="1150" spc="-10" noProof="0" dirty="0">
                <a:latin typeface="Arial"/>
                <a:cs typeface="Arial"/>
              </a:rPr>
              <a:t> </a:t>
            </a:r>
            <a:r>
              <a:rPr lang="en-GB" sz="1150" noProof="0" dirty="0">
                <a:latin typeface="Arial"/>
                <a:cs typeface="Arial"/>
              </a:rPr>
              <a:t>account</a:t>
            </a:r>
            <a:r>
              <a:rPr lang="en-GB" sz="1150" spc="-15" noProof="0" dirty="0">
                <a:latin typeface="Arial"/>
                <a:cs typeface="Arial"/>
              </a:rPr>
              <a:t> </a:t>
            </a:r>
            <a:r>
              <a:rPr lang="en-GB" sz="1150" noProof="0" dirty="0">
                <a:latin typeface="Arial"/>
                <a:cs typeface="Arial"/>
              </a:rPr>
              <a:t>for</a:t>
            </a:r>
            <a:r>
              <a:rPr lang="en-GB" sz="1150" spc="-15" noProof="0" dirty="0">
                <a:latin typeface="Arial"/>
                <a:cs typeface="Arial"/>
              </a:rPr>
              <a: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impact</a:t>
            </a:r>
            <a:r>
              <a:rPr lang="en-GB" sz="1150" spc="-15" noProof="0" dirty="0">
                <a:latin typeface="Arial"/>
                <a:cs typeface="Arial"/>
              </a:rPr>
              <a:t> </a:t>
            </a:r>
            <a:r>
              <a:rPr lang="en-GB" sz="1150" noProof="0" dirty="0">
                <a:latin typeface="Arial"/>
                <a:cs typeface="Arial"/>
              </a:rPr>
              <a:t>that</a:t>
            </a:r>
            <a:r>
              <a:rPr lang="en-GB" sz="1150" spc="-15" noProof="0" dirty="0">
                <a:latin typeface="Arial"/>
                <a:cs typeface="Arial"/>
              </a:rPr>
              <a:t> </a:t>
            </a:r>
            <a:r>
              <a:rPr lang="en-GB" sz="1150" noProof="0" dirty="0">
                <a:latin typeface="Arial"/>
                <a:cs typeface="Arial"/>
              </a:rPr>
              <a:t>differing</a:t>
            </a:r>
            <a:r>
              <a:rPr lang="en-GB" sz="1150" spc="-15" noProof="0" dirty="0">
                <a:latin typeface="Arial"/>
                <a:cs typeface="Arial"/>
              </a:rPr>
              <a:t> </a:t>
            </a:r>
            <a:r>
              <a:rPr lang="en-GB" sz="1150" spc="-10" noProof="0" dirty="0">
                <a:latin typeface="Arial"/>
                <a:cs typeface="Arial"/>
              </a:rPr>
              <a:t>patient </a:t>
            </a:r>
            <a:r>
              <a:rPr lang="en-GB" sz="1150" noProof="0" dirty="0">
                <a:latin typeface="Arial"/>
                <a:cs typeface="Arial"/>
              </a:rPr>
              <a:t>populations</a:t>
            </a:r>
            <a:r>
              <a:rPr lang="en-GB" sz="1150" spc="-10" noProof="0" dirty="0">
                <a:latin typeface="Arial"/>
                <a:cs typeface="Arial"/>
              </a:rPr>
              <a:t> </a:t>
            </a:r>
            <a:r>
              <a:rPr lang="en-GB" sz="1150" noProof="0" dirty="0">
                <a:latin typeface="Arial"/>
                <a:cs typeface="Arial"/>
              </a:rPr>
              <a:t>might</a:t>
            </a:r>
            <a:r>
              <a:rPr lang="en-GB" sz="1150" spc="-5" noProof="0" dirty="0">
                <a:latin typeface="Arial"/>
                <a:cs typeface="Arial"/>
              </a:rPr>
              <a:t> </a:t>
            </a:r>
            <a:r>
              <a:rPr lang="en-GB" sz="1150" noProof="0" dirty="0">
                <a:latin typeface="Arial"/>
                <a:cs typeface="Arial"/>
              </a:rPr>
              <a:t>have</a:t>
            </a:r>
            <a:r>
              <a:rPr lang="en-GB" sz="1150" spc="-10" noProof="0" dirty="0">
                <a:latin typeface="Arial"/>
                <a:cs typeface="Arial"/>
              </a:rPr>
              <a:t> </a:t>
            </a:r>
            <a:r>
              <a:rPr lang="en-GB" sz="1150" noProof="0" dirty="0">
                <a:latin typeface="Arial"/>
                <a:cs typeface="Arial"/>
              </a:rPr>
              <a:t>on</a:t>
            </a:r>
            <a:r>
              <a:rPr lang="en-GB" sz="1150" spc="-5" noProof="0" dirty="0">
                <a:latin typeface="Arial"/>
                <a:cs typeface="Arial"/>
              </a:rPr>
              <a:t> </a:t>
            </a:r>
            <a:r>
              <a:rPr lang="en-GB" sz="1150" spc="-10" noProof="0" dirty="0">
                <a:latin typeface="Arial"/>
                <a:cs typeface="Arial"/>
              </a:rPr>
              <a:t>results.</a:t>
            </a:r>
            <a:endParaRPr lang="en-GB" sz="1150" noProof="0" dirty="0">
              <a:latin typeface="Arial"/>
              <a:cs typeface="Arial"/>
            </a:endParaRPr>
          </a:p>
          <a:p>
            <a:pPr marL="12700" algn="l">
              <a:spcBef>
                <a:spcPts val="600"/>
              </a:spcBef>
            </a:pPr>
            <a:r>
              <a:rPr lang="en-GB" sz="1200" b="1" noProof="0" dirty="0">
                <a:solidFill>
                  <a:srgbClr val="336E9F"/>
                </a:solidFill>
                <a:latin typeface="Arial"/>
                <a:cs typeface="Arial"/>
              </a:rPr>
              <a:t>Tumour</a:t>
            </a:r>
            <a:r>
              <a:rPr lang="en-GB" sz="1200" b="1" spc="-40" noProof="0" dirty="0">
                <a:solidFill>
                  <a:srgbClr val="336E9F"/>
                </a:solidFill>
                <a:latin typeface="Arial"/>
                <a:cs typeface="Arial"/>
              </a:rPr>
              <a:t> </a:t>
            </a:r>
            <a:r>
              <a:rPr lang="en-GB" sz="1200" b="1" noProof="0" dirty="0">
                <a:solidFill>
                  <a:srgbClr val="336E9F"/>
                </a:solidFill>
                <a:latin typeface="Arial"/>
                <a:cs typeface="Arial"/>
              </a:rPr>
              <a:t>group</a:t>
            </a:r>
            <a:r>
              <a:rPr lang="en-GB" sz="1200" b="1" spc="-40" noProof="0" dirty="0">
                <a:solidFill>
                  <a:srgbClr val="336E9F"/>
                </a:solidFill>
                <a:latin typeface="Arial"/>
                <a:cs typeface="Arial"/>
              </a:rPr>
              <a:t> </a:t>
            </a:r>
            <a:r>
              <a:rPr lang="en-GB" sz="1200" b="1" spc="-10" noProof="0" dirty="0">
                <a:solidFill>
                  <a:srgbClr val="336E9F"/>
                </a:solidFill>
                <a:latin typeface="Arial"/>
                <a:cs typeface="Arial"/>
              </a:rPr>
              <a:t>tables</a:t>
            </a:r>
            <a:endParaRPr lang="en-GB" sz="1200" noProof="0" dirty="0">
              <a:latin typeface="Arial"/>
              <a:cs typeface="Arial"/>
            </a:endParaRPr>
          </a:p>
          <a:p>
            <a:pPr marL="12700" marR="417830" algn="l">
              <a:spcBef>
                <a:spcPts val="600"/>
              </a:spcBef>
            </a:pP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tumour</a:t>
            </a:r>
            <a:r>
              <a:rPr lang="en-GB" sz="1150" spc="-10" noProof="0" dirty="0">
                <a:latin typeface="Arial"/>
                <a:cs typeface="Arial"/>
              </a:rPr>
              <a:t> </a:t>
            </a:r>
            <a:r>
              <a:rPr lang="en-GB" sz="1150" noProof="0" dirty="0">
                <a:latin typeface="Arial"/>
                <a:cs typeface="Arial"/>
              </a:rPr>
              <a:t>group</a:t>
            </a:r>
            <a:r>
              <a:rPr lang="en-GB" sz="1150" spc="-10" noProof="0" dirty="0">
                <a:latin typeface="Arial"/>
                <a:cs typeface="Arial"/>
              </a:rPr>
              <a:t> </a:t>
            </a:r>
            <a:r>
              <a:rPr lang="en-GB" sz="1150" noProof="0" dirty="0">
                <a:latin typeface="Arial"/>
                <a:cs typeface="Arial"/>
              </a:rPr>
              <a:t>tables</a:t>
            </a:r>
            <a:r>
              <a:rPr lang="en-GB" sz="1150" spc="-5" noProof="0" dirty="0">
                <a:latin typeface="Arial"/>
                <a:cs typeface="Arial"/>
              </a:rPr>
              <a:t> </a:t>
            </a:r>
            <a:r>
              <a:rPr lang="en-GB" sz="1150" noProof="0" dirty="0">
                <a:latin typeface="Arial"/>
                <a:cs typeface="Arial"/>
              </a:rPr>
              <a:t>show</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unadjusted</a:t>
            </a:r>
            <a:r>
              <a:rPr lang="en-GB" sz="1150" spc="-10" noProof="0" dirty="0">
                <a:latin typeface="Arial"/>
                <a:cs typeface="Arial"/>
              </a:rPr>
              <a:t> </a:t>
            </a:r>
            <a:r>
              <a:rPr lang="en-GB" sz="1150" noProof="0" dirty="0">
                <a:latin typeface="Arial"/>
                <a:cs typeface="Arial"/>
              </a:rPr>
              <a:t>scores</a:t>
            </a:r>
            <a:r>
              <a:rPr lang="en-GB" sz="1150" spc="-5"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each</a:t>
            </a:r>
            <a:r>
              <a:rPr lang="en-GB" sz="1150" spc="-10" noProof="0" dirty="0">
                <a:latin typeface="Arial"/>
                <a:cs typeface="Arial"/>
              </a:rPr>
              <a:t> </a:t>
            </a:r>
            <a:r>
              <a:rPr lang="en-GB" sz="1150" noProof="0" dirty="0">
                <a:latin typeface="Arial"/>
                <a:cs typeface="Arial"/>
              </a:rPr>
              <a:t>scored</a:t>
            </a:r>
            <a:r>
              <a:rPr lang="en-GB" sz="1150" spc="-10" noProof="0" dirty="0">
                <a:latin typeface="Arial"/>
                <a:cs typeface="Arial"/>
              </a:rPr>
              <a:t> </a:t>
            </a:r>
            <a:r>
              <a:rPr lang="en-GB" sz="1150" noProof="0" dirty="0">
                <a:latin typeface="Arial"/>
                <a:cs typeface="Arial"/>
              </a:rPr>
              <a:t>question</a:t>
            </a:r>
            <a:r>
              <a:rPr lang="en-GB" sz="1150" spc="-5"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each</a:t>
            </a:r>
            <a:r>
              <a:rPr lang="en-GB" sz="1150" spc="-10" noProof="0" dirty="0">
                <a:latin typeface="Arial"/>
                <a:cs typeface="Arial"/>
              </a:rPr>
              <a:t> </a:t>
            </a:r>
            <a:r>
              <a:rPr lang="en-GB" sz="1150" noProof="0" dirty="0">
                <a:latin typeface="Arial"/>
                <a:cs typeface="Arial"/>
              </a:rPr>
              <a:t>of</a:t>
            </a:r>
            <a:r>
              <a:rPr lang="en-GB" sz="1150" spc="-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spc="-25" noProof="0" dirty="0">
                <a:latin typeface="Arial"/>
                <a:cs typeface="Arial"/>
              </a:rPr>
              <a:t>13 </a:t>
            </a:r>
            <a:r>
              <a:rPr lang="en-GB" sz="1150" noProof="0" dirty="0">
                <a:latin typeface="Arial"/>
                <a:cs typeface="Arial"/>
              </a:rPr>
              <a:t>tumour</a:t>
            </a:r>
            <a:r>
              <a:rPr lang="en-GB" sz="1150" spc="-15" noProof="0" dirty="0">
                <a:latin typeface="Arial"/>
                <a:cs typeface="Arial"/>
              </a:rPr>
              <a:t> </a:t>
            </a:r>
            <a:r>
              <a:rPr lang="en-GB" sz="1150" noProof="0" dirty="0">
                <a:latin typeface="Arial"/>
                <a:cs typeface="Arial"/>
              </a:rPr>
              <a:t>groups.</a:t>
            </a:r>
            <a:r>
              <a:rPr lang="en-GB" sz="1150" spc="-10" noProof="0" dirty="0">
                <a:latin typeface="Arial"/>
                <a:cs typeface="Arial"/>
              </a:rPr>
              <a:t> </a:t>
            </a:r>
            <a:r>
              <a:rPr lang="en-GB" sz="1150" noProof="0" dirty="0">
                <a:latin typeface="Arial"/>
                <a:cs typeface="Arial"/>
              </a:rPr>
              <a:t>Central</a:t>
            </a:r>
            <a:r>
              <a:rPr lang="en-GB" sz="1150" spc="-10" noProof="0" dirty="0">
                <a:latin typeface="Arial"/>
                <a:cs typeface="Arial"/>
              </a:rPr>
              <a:t> </a:t>
            </a:r>
            <a:r>
              <a:rPr lang="en-GB" sz="1150" noProof="0" dirty="0">
                <a:latin typeface="Arial"/>
                <a:cs typeface="Arial"/>
              </a:rPr>
              <a:t>nervous</a:t>
            </a:r>
            <a:r>
              <a:rPr lang="en-GB" sz="1150" spc="-10" noProof="0" dirty="0">
                <a:latin typeface="Arial"/>
                <a:cs typeface="Arial"/>
              </a:rPr>
              <a:t> </a:t>
            </a:r>
            <a:r>
              <a:rPr lang="en-GB" sz="1150" noProof="0" dirty="0">
                <a:latin typeface="Arial"/>
                <a:cs typeface="Arial"/>
              </a:rPr>
              <a:t>system</a:t>
            </a:r>
            <a:r>
              <a:rPr lang="en-GB" sz="1150" spc="-10" noProof="0" dirty="0">
                <a:latin typeface="Arial"/>
                <a:cs typeface="Arial"/>
              </a:rPr>
              <a:t> </a:t>
            </a:r>
            <a:r>
              <a:rPr lang="en-GB" sz="1150" noProof="0" dirty="0">
                <a:latin typeface="Arial"/>
                <a:cs typeface="Arial"/>
              </a:rPr>
              <a:t>is</a:t>
            </a:r>
            <a:r>
              <a:rPr lang="en-GB" sz="1150" spc="-10" noProof="0" dirty="0">
                <a:latin typeface="Arial"/>
                <a:cs typeface="Arial"/>
              </a:rPr>
              <a:t> </a:t>
            </a:r>
            <a:r>
              <a:rPr lang="en-GB" sz="1150" noProof="0" dirty="0">
                <a:latin typeface="Arial"/>
                <a:cs typeface="Arial"/>
              </a:rPr>
              <a:t>abbreviated</a:t>
            </a:r>
            <a:r>
              <a:rPr lang="en-GB" sz="1150" spc="-10" noProof="0" dirty="0">
                <a:latin typeface="Arial"/>
                <a:cs typeface="Arial"/>
              </a:rPr>
              <a:t> </a:t>
            </a:r>
            <a:r>
              <a:rPr lang="en-GB" sz="1150" noProof="0" dirty="0">
                <a:latin typeface="Arial"/>
                <a:cs typeface="Arial"/>
              </a:rPr>
              <a:t>as</a:t>
            </a:r>
            <a:r>
              <a:rPr lang="en-GB" sz="1150" spc="-10" noProof="0" dirty="0">
                <a:latin typeface="Arial"/>
                <a:cs typeface="Arial"/>
              </a:rPr>
              <a:t> </a:t>
            </a:r>
            <a:r>
              <a:rPr lang="en-GB" sz="1150" noProof="0" dirty="0">
                <a:latin typeface="Arial"/>
                <a:cs typeface="Arial"/>
              </a:rPr>
              <a:t>‘CNS’</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lower</a:t>
            </a:r>
            <a:r>
              <a:rPr lang="en-GB" sz="1150" spc="-10" noProof="0" dirty="0">
                <a:latin typeface="Arial"/>
                <a:cs typeface="Arial"/>
              </a:rPr>
              <a:t> </a:t>
            </a:r>
            <a:r>
              <a:rPr lang="en-GB" sz="1150" noProof="0" dirty="0">
                <a:latin typeface="Arial"/>
                <a:cs typeface="Arial"/>
              </a:rPr>
              <a:t>gastrointestinal</a:t>
            </a:r>
            <a:r>
              <a:rPr lang="en-GB" sz="1150" spc="-10" noProof="0" dirty="0">
                <a:latin typeface="Arial"/>
                <a:cs typeface="Arial"/>
              </a:rPr>
              <a:t> </a:t>
            </a:r>
            <a:r>
              <a:rPr lang="en-GB" sz="1150" noProof="0" dirty="0">
                <a:latin typeface="Arial"/>
                <a:cs typeface="Arial"/>
              </a:rPr>
              <a:t>tract</a:t>
            </a:r>
            <a:r>
              <a:rPr lang="en-GB" sz="1150" spc="-10" noProof="0" dirty="0">
                <a:latin typeface="Arial"/>
                <a:cs typeface="Arial"/>
              </a:rPr>
              <a:t> </a:t>
            </a:r>
            <a:r>
              <a:rPr lang="en-GB" sz="1150" spc="-25" noProof="0" dirty="0">
                <a:latin typeface="Arial"/>
                <a:cs typeface="Arial"/>
              </a:rPr>
              <a:t>is </a:t>
            </a:r>
            <a:r>
              <a:rPr lang="en-GB" sz="1150" noProof="0" dirty="0">
                <a:latin typeface="Arial"/>
                <a:cs typeface="Arial"/>
              </a:rPr>
              <a:t>abbreviated</a:t>
            </a:r>
            <a:r>
              <a:rPr lang="en-GB" sz="1150" spc="-15" noProof="0" dirty="0">
                <a:latin typeface="Arial"/>
                <a:cs typeface="Arial"/>
              </a:rPr>
              <a:t> </a:t>
            </a:r>
            <a:r>
              <a:rPr lang="en-GB" sz="1150" noProof="0" dirty="0">
                <a:latin typeface="Arial"/>
                <a:cs typeface="Arial"/>
              </a:rPr>
              <a:t>as</a:t>
            </a:r>
            <a:r>
              <a:rPr lang="en-GB" sz="1150" spc="-10" noProof="0" dirty="0">
                <a:latin typeface="Arial"/>
                <a:cs typeface="Arial"/>
              </a:rPr>
              <a:t> </a:t>
            </a:r>
            <a:r>
              <a:rPr lang="en-GB" sz="1150" noProof="0" dirty="0">
                <a:latin typeface="Arial"/>
                <a:cs typeface="Arial"/>
              </a:rPr>
              <a:t>‘LGT’</a:t>
            </a:r>
            <a:r>
              <a:rPr lang="en-GB" sz="1150" spc="-10" noProof="0" dirty="0">
                <a:latin typeface="Arial"/>
                <a:cs typeface="Arial"/>
              </a:rPr>
              <a:t> </a:t>
            </a:r>
            <a:r>
              <a:rPr lang="en-GB" sz="1150" noProof="0" dirty="0">
                <a:latin typeface="Arial"/>
                <a:cs typeface="Arial"/>
              </a:rPr>
              <a:t>throughout</a:t>
            </a:r>
            <a:r>
              <a:rPr lang="en-GB" sz="1150" spc="-10" noProof="0" dirty="0">
                <a:latin typeface="Arial"/>
                <a:cs typeface="Arial"/>
              </a:rPr>
              <a:t> </a:t>
            </a:r>
            <a:r>
              <a:rPr lang="en-GB" sz="1150" noProof="0" dirty="0">
                <a:latin typeface="Arial"/>
                <a:cs typeface="Arial"/>
              </a:rPr>
              <a:t>this</a:t>
            </a:r>
            <a:r>
              <a:rPr lang="en-GB" sz="1150" spc="-10" noProof="0" dirty="0">
                <a:latin typeface="Arial"/>
                <a:cs typeface="Arial"/>
              </a:rPr>
              <a:t> report.</a:t>
            </a:r>
            <a:endParaRPr lang="en-GB" sz="1150" noProof="0" dirty="0">
              <a:latin typeface="Arial"/>
              <a:cs typeface="Arial"/>
            </a:endParaRPr>
          </a:p>
        </p:txBody>
      </p:sp>
      <p:sp>
        <p:nvSpPr>
          <p:cNvPr id="6" name="txt_org_name">
            <a:extLst>
              <a:ext uri="{FF2B5EF4-FFF2-40B4-BE49-F238E27FC236}">
                <a16:creationId xmlns:a16="http://schemas.microsoft.com/office/drawing/2014/main" id="{F826CF9E-3642-75DA-C983-8E2A524D94D9}"/>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5" name="txt_survey">
            <a:extLst>
              <a:ext uri="{FF2B5EF4-FFF2-40B4-BE49-F238E27FC236}">
                <a16:creationId xmlns:a16="http://schemas.microsoft.com/office/drawing/2014/main" id="{52797C3F-5F2A-CBD8-0A91-FE829587E926}"/>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2" name="Group 1">
            <a:extLst>
              <a:ext uri="{FF2B5EF4-FFF2-40B4-BE49-F238E27FC236}">
                <a16:creationId xmlns:a16="http://schemas.microsoft.com/office/drawing/2014/main" id="{E709D2F5-6CE5-F580-2B18-500F58D91179}"/>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9" name="object 4">
              <a:hlinkClick r:id="rId2" action="ppaction://hlinksldjump"/>
              <a:extLst>
                <a:ext uri="{FF2B5EF4-FFF2-40B4-BE49-F238E27FC236}">
                  <a16:creationId xmlns:a16="http://schemas.microsoft.com/office/drawing/2014/main" id="{0A09AFF1-44AC-EA26-39F2-328082D2FE73}"/>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2" name="object 3">
              <a:hlinkClick r:id="rId2" action="ppaction://hlinksldjump"/>
              <a:extLst>
                <a:ext uri="{FF2B5EF4-FFF2-40B4-BE49-F238E27FC236}">
                  <a16:creationId xmlns:a16="http://schemas.microsoft.com/office/drawing/2014/main" id="{65CF7BF3-914A-9852-56B1-250123533DC9}"/>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16720036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0A30C-81ED-B8DE-3D9E-37904428A63D}"/>
            </a:ext>
          </a:extLst>
        </p:cNvPr>
        <p:cNvGrpSpPr/>
        <p:nvPr/>
      </p:nvGrpSpPr>
      <p:grpSpPr>
        <a:xfrm>
          <a:off x="0" y="0"/>
          <a:ext cx="0" cy="0"/>
          <a:chOff x="0" y="0"/>
          <a:chExt cx="0" cy="0"/>
        </a:xfrm>
      </p:grpSpPr>
      <p:sp>
        <p:nvSpPr>
          <p:cNvPr id="76" name="Slide Number Placeholder 1">
            <a:extLst>
              <a:ext uri="{FF2B5EF4-FFF2-40B4-BE49-F238E27FC236}">
                <a16:creationId xmlns:a16="http://schemas.microsoft.com/office/drawing/2014/main" id="{A2DAD9B6-62D9-C6A2-91F5-17327EC9B864}"/>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D0E60973-8838-4EE6-A43F-99D8FBC2833D}" type="slidenum">
              <a:rPr lang="en-GB" spc="-25" noProof="0"/>
              <a:t>70</a:t>
            </a:fld>
            <a:endParaRPr lang="en-GB" spc="-25" noProof="0" dirty="0"/>
          </a:p>
        </p:txBody>
      </p:sp>
      <p:graphicFrame>
        <p:nvGraphicFramePr>
          <p:cNvPr id="5" name="icb_expected range">
            <a:extLst>
              <a:ext uri="{FF2B5EF4-FFF2-40B4-BE49-F238E27FC236}">
                <a16:creationId xmlns:a16="http://schemas.microsoft.com/office/drawing/2014/main" id="{E1DEC3C1-70AF-24DA-C151-6A217B7364B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914761447"/>
              </p:ext>
            </p:extLst>
          </p:nvPr>
        </p:nvGraphicFramePr>
        <p:xfrm>
          <a:off x="4654366" y="1242200"/>
          <a:ext cx="3695884" cy="10646300"/>
        </p:xfrm>
        <a:graphic>
          <a:graphicData uri="http://schemas.openxmlformats.org/drawingml/2006/chart">
            <c:chart xmlns:c="http://schemas.openxmlformats.org/drawingml/2006/chart" xmlns:r="http://schemas.openxmlformats.org/officeDocument/2006/relationships" r:id="rId2"/>
          </a:graphicData>
        </a:graphic>
      </p:graphicFrame>
      <p:sp>
        <p:nvSpPr>
          <p:cNvPr id="7" name="object 1">
            <a:extLst>
              <a:ext uri="{FF2B5EF4-FFF2-40B4-BE49-F238E27FC236}">
                <a16:creationId xmlns:a16="http://schemas.microsoft.com/office/drawing/2014/main" id="{A69430D3-472C-B633-2073-434D501F3098}"/>
              </a:ext>
            </a:extLst>
          </p:cNvPr>
          <p:cNvSpPr txBox="1">
            <a:spLocks noGrp="1"/>
          </p:cNvSpPr>
          <p:nvPr>
            <p:ph type="title" idx="4294967295"/>
          </p:nvPr>
        </p:nvSpPr>
        <p:spPr>
          <a:xfrm>
            <a:off x="349101" y="850192"/>
            <a:ext cx="4111435"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409"/>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ICB expected range </a:t>
            </a:r>
            <a:r>
              <a:rPr kumimoji="0" lang="en-GB" sz="1800" b="1" i="0" u="none" strike="noStrike" kern="0" cap="none" spc="-10" normalizeH="0" baseline="0" noProof="0" dirty="0">
                <a:ln>
                  <a:noFill/>
                </a:ln>
                <a:solidFill>
                  <a:srgbClr val="336E9F"/>
                </a:solidFill>
                <a:effectLst/>
                <a:uLnTx/>
                <a:uFillTx/>
                <a:latin typeface="Arial"/>
                <a:cs typeface="Arial"/>
              </a:rPr>
              <a:t>summary</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96" name="object 9">
            <a:extLst>
              <a:ext uri="{FF2B5EF4-FFF2-40B4-BE49-F238E27FC236}">
                <a16:creationId xmlns:a16="http://schemas.microsoft.com/office/drawing/2014/main" id="{D9C1B3C4-A577-A4C7-9C33-0F0BCEDF7F21}"/>
              </a:ext>
              <a:ext uri="{C183D7F6-B498-43B3-948B-1728B52AA6E4}">
                <adec:decorative xmlns:adec="http://schemas.microsoft.com/office/drawing/2017/decorative" val="1"/>
              </a:ext>
            </a:extLst>
          </p:cNvPr>
          <p:cNvSpPr txBox="1"/>
          <p:nvPr/>
        </p:nvSpPr>
        <p:spPr>
          <a:xfrm>
            <a:off x="4267835" y="1759177"/>
            <a:ext cx="2186940" cy="147320"/>
          </a:xfrm>
          <a:prstGeom prst="rect">
            <a:avLst/>
          </a:prstGeom>
        </p:spPr>
        <p:txBody>
          <a:bodyPr vert="horz" wrap="square" lIns="0" tIns="12700" rIns="0" bIns="0" rtlCol="0">
            <a:spAutoFit/>
          </a:bodyPr>
          <a:lstStyle/>
          <a:p>
            <a:pPr>
              <a:lnSpc>
                <a:spcPct val="100000"/>
              </a:lnSpc>
              <a:spcBef>
                <a:spcPts val="100"/>
              </a:spcBef>
            </a:pPr>
            <a:r>
              <a:rPr lang="en-GB" sz="800" spc="-25" noProof="0" dirty="0">
                <a:latin typeface="Arial"/>
                <a:cs typeface="Arial"/>
              </a:rPr>
              <a:t>Number</a:t>
            </a:r>
            <a:r>
              <a:rPr lang="en-GB" sz="800" spc="-20" noProof="0" dirty="0">
                <a:latin typeface="Arial"/>
                <a:cs typeface="Arial"/>
              </a:rPr>
              <a:t> of </a:t>
            </a:r>
            <a:r>
              <a:rPr lang="en-GB" sz="800" spc="-25" noProof="0" dirty="0">
                <a:latin typeface="Arial"/>
                <a:cs typeface="Arial"/>
              </a:rPr>
              <a:t>scores</a:t>
            </a:r>
            <a:r>
              <a:rPr lang="en-GB" sz="800" spc="-20" noProof="0" dirty="0">
                <a:latin typeface="Arial"/>
                <a:cs typeface="Arial"/>
              </a:rPr>
              <a:t> </a:t>
            </a:r>
            <a:r>
              <a:rPr lang="en-GB" sz="800" spc="-25" noProof="0" dirty="0">
                <a:latin typeface="Arial"/>
                <a:cs typeface="Arial"/>
              </a:rPr>
              <a:t>above</a:t>
            </a:r>
            <a:r>
              <a:rPr lang="en-GB" sz="800" spc="-20" noProof="0" dirty="0">
                <a:latin typeface="Arial"/>
                <a:cs typeface="Arial"/>
              </a:rPr>
              <a:t> </a:t>
            </a:r>
            <a:r>
              <a:rPr lang="en-GB" sz="800" spc="-25" noProof="0" dirty="0">
                <a:latin typeface="Arial"/>
                <a:cs typeface="Arial"/>
              </a:rPr>
              <a:t>the</a:t>
            </a:r>
            <a:r>
              <a:rPr lang="en-GB" sz="800" spc="-20" noProof="0" dirty="0">
                <a:latin typeface="Arial"/>
                <a:cs typeface="Arial"/>
              </a:rPr>
              <a:t> </a:t>
            </a:r>
            <a:r>
              <a:rPr lang="en-GB" sz="800" spc="-25" noProof="0" dirty="0">
                <a:latin typeface="Arial"/>
                <a:cs typeface="Arial"/>
              </a:rPr>
              <a:t>upper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95" name="object 8">
            <a:extLst>
              <a:ext uri="{FF2B5EF4-FFF2-40B4-BE49-F238E27FC236}">
                <a16:creationId xmlns:a16="http://schemas.microsoft.com/office/drawing/2014/main" id="{41BC40B6-B2DC-68F5-7BF6-E86243358AD4}"/>
              </a:ext>
              <a:ext uri="{C183D7F6-B498-43B3-948B-1728B52AA6E4}">
                <adec:decorative xmlns:adec="http://schemas.microsoft.com/office/drawing/2017/decorative" val="1"/>
              </a:ext>
            </a:extLst>
          </p:cNvPr>
          <p:cNvSpPr txBox="1"/>
          <p:nvPr/>
        </p:nvSpPr>
        <p:spPr>
          <a:xfrm>
            <a:off x="4267835" y="1534717"/>
            <a:ext cx="2780665" cy="147320"/>
          </a:xfrm>
          <a:prstGeom prst="rect">
            <a:avLst/>
          </a:prstGeom>
        </p:spPr>
        <p:txBody>
          <a:bodyPr vert="horz" wrap="square" lIns="0" tIns="12700" rIns="0" bIns="0" rtlCol="0">
            <a:spAutoFit/>
          </a:bodyPr>
          <a:lstStyle/>
          <a:p>
            <a:pPr>
              <a:lnSpc>
                <a:spcPct val="100000"/>
              </a:lnSpc>
              <a:spcBef>
                <a:spcPts val="100"/>
              </a:spcBef>
            </a:pPr>
            <a:r>
              <a:rPr lang="en-GB" sz="800" spc="-25" noProof="0" dirty="0">
                <a:latin typeface="Arial"/>
                <a:cs typeface="Arial"/>
              </a:rPr>
              <a:t>Number </a:t>
            </a:r>
            <a:r>
              <a:rPr lang="en-GB" sz="800" spc="-20" noProof="0" dirty="0">
                <a:latin typeface="Arial"/>
                <a:cs typeface="Arial"/>
              </a:rPr>
              <a:t>of </a:t>
            </a:r>
            <a:r>
              <a:rPr lang="en-GB" sz="800" spc="-25" noProof="0" dirty="0">
                <a:latin typeface="Arial"/>
                <a:cs typeface="Arial"/>
              </a:rPr>
              <a:t>scores</a:t>
            </a:r>
            <a:r>
              <a:rPr lang="en-GB" sz="800" spc="-20" noProof="0" dirty="0">
                <a:latin typeface="Arial"/>
                <a:cs typeface="Arial"/>
              </a:rPr>
              <a:t> </a:t>
            </a:r>
            <a:r>
              <a:rPr lang="en-GB" sz="800" spc="-25" noProof="0" dirty="0">
                <a:latin typeface="Arial"/>
                <a:cs typeface="Arial"/>
              </a:rPr>
              <a:t>between</a:t>
            </a:r>
            <a:r>
              <a:rPr lang="en-GB" sz="800" spc="-20" noProof="0" dirty="0">
                <a:latin typeface="Arial"/>
                <a:cs typeface="Arial"/>
              </a:rPr>
              <a:t> </a:t>
            </a:r>
            <a:r>
              <a:rPr lang="en-GB" sz="800" spc="-25" noProof="0" dirty="0">
                <a:latin typeface="Arial"/>
                <a:cs typeface="Arial"/>
              </a:rPr>
              <a:t>the</a:t>
            </a:r>
            <a:r>
              <a:rPr lang="en-GB" sz="800" spc="-20" noProof="0" dirty="0">
                <a:latin typeface="Arial"/>
                <a:cs typeface="Arial"/>
              </a:rPr>
              <a:t> </a:t>
            </a:r>
            <a:r>
              <a:rPr lang="en-GB" sz="800" spc="-25" noProof="0" dirty="0">
                <a:latin typeface="Arial"/>
                <a:cs typeface="Arial"/>
              </a:rPr>
              <a:t>upper</a:t>
            </a:r>
            <a:r>
              <a:rPr lang="en-GB" sz="800" spc="-20" noProof="0" dirty="0">
                <a:latin typeface="Arial"/>
                <a:cs typeface="Arial"/>
              </a:rPr>
              <a:t> </a:t>
            </a:r>
            <a:r>
              <a:rPr lang="en-GB" sz="800" spc="-25" noProof="0" dirty="0">
                <a:latin typeface="Arial"/>
                <a:cs typeface="Arial"/>
              </a:rPr>
              <a:t>and</a:t>
            </a:r>
            <a:r>
              <a:rPr lang="en-GB" sz="800" spc="-20" noProof="0" dirty="0">
                <a:latin typeface="Arial"/>
                <a:cs typeface="Arial"/>
              </a:rPr>
              <a:t> </a:t>
            </a:r>
            <a:r>
              <a:rPr lang="en-GB" sz="800" spc="-25" noProof="0" dirty="0">
                <a:latin typeface="Arial"/>
                <a:cs typeface="Arial"/>
              </a:rPr>
              <a:t>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ranges</a:t>
            </a:r>
            <a:endParaRPr lang="en-GB" sz="800" noProof="0" dirty="0">
              <a:latin typeface="Arial"/>
              <a:cs typeface="Arial"/>
            </a:endParaRPr>
          </a:p>
        </p:txBody>
      </p:sp>
      <p:sp>
        <p:nvSpPr>
          <p:cNvPr id="94" name="object 7">
            <a:extLst>
              <a:ext uri="{FF2B5EF4-FFF2-40B4-BE49-F238E27FC236}">
                <a16:creationId xmlns:a16="http://schemas.microsoft.com/office/drawing/2014/main" id="{1AF47A74-AF01-B2F1-B25C-9DEDA4F01D00}"/>
              </a:ext>
              <a:ext uri="{C183D7F6-B498-43B3-948B-1728B52AA6E4}">
                <adec:decorative xmlns:adec="http://schemas.microsoft.com/office/drawing/2017/decorative" val="1"/>
              </a:ext>
            </a:extLst>
          </p:cNvPr>
          <p:cNvSpPr txBox="1"/>
          <p:nvPr/>
        </p:nvSpPr>
        <p:spPr>
          <a:xfrm>
            <a:off x="4267835" y="1310258"/>
            <a:ext cx="2158365" cy="147320"/>
          </a:xfrm>
          <a:prstGeom prst="rect">
            <a:avLst/>
          </a:prstGeom>
        </p:spPr>
        <p:txBody>
          <a:bodyPr vert="horz" wrap="square" lIns="0" tIns="12700" rIns="0" bIns="0" rtlCol="0">
            <a:spAutoFit/>
          </a:bodyPr>
          <a:lstStyle/>
          <a:p>
            <a:pPr>
              <a:lnSpc>
                <a:spcPct val="100000"/>
              </a:lnSpc>
              <a:spcBef>
                <a:spcPts val="100"/>
              </a:spcBef>
            </a:pPr>
            <a:r>
              <a:rPr lang="en-GB" sz="800" spc="-25" noProof="0" dirty="0">
                <a:latin typeface="Arial"/>
                <a:cs typeface="Arial"/>
              </a:rPr>
              <a:t>Number</a:t>
            </a:r>
            <a:r>
              <a:rPr lang="en-GB" sz="800" spc="-20" noProof="0" dirty="0">
                <a:latin typeface="Arial"/>
                <a:cs typeface="Arial"/>
              </a:rPr>
              <a:t> of </a:t>
            </a:r>
            <a:r>
              <a:rPr lang="en-GB" sz="800" spc="-25" noProof="0" dirty="0">
                <a:latin typeface="Arial"/>
                <a:cs typeface="Arial"/>
              </a:rPr>
              <a:t>scores</a:t>
            </a:r>
            <a:r>
              <a:rPr lang="en-GB" sz="800" spc="-20" noProof="0" dirty="0">
                <a:latin typeface="Arial"/>
                <a:cs typeface="Arial"/>
              </a:rPr>
              <a:t> </a:t>
            </a:r>
            <a:r>
              <a:rPr lang="en-GB" sz="800" spc="-25" noProof="0" dirty="0">
                <a:latin typeface="Arial"/>
                <a:cs typeface="Arial"/>
              </a:rPr>
              <a:t>below</a:t>
            </a:r>
            <a:r>
              <a:rPr lang="en-GB" sz="800" spc="-20" noProof="0" dirty="0">
                <a:latin typeface="Arial"/>
                <a:cs typeface="Arial"/>
              </a:rPr>
              <a:t> </a:t>
            </a:r>
            <a:r>
              <a:rPr lang="en-GB" sz="800" spc="-25" noProof="0" dirty="0">
                <a:latin typeface="Arial"/>
                <a:cs typeface="Arial"/>
              </a:rPr>
              <a:t>the</a:t>
            </a:r>
            <a:r>
              <a:rPr lang="en-GB" sz="800" spc="-20" noProof="0" dirty="0">
                <a:latin typeface="Arial"/>
                <a:cs typeface="Arial"/>
              </a:rPr>
              <a:t> </a:t>
            </a:r>
            <a:r>
              <a:rPr lang="en-GB" sz="800" spc="-25" noProof="0" dirty="0">
                <a:latin typeface="Arial"/>
                <a:cs typeface="Arial"/>
              </a:rPr>
              <a:t>lower</a:t>
            </a:r>
            <a:r>
              <a:rPr lang="en-GB" sz="800" spc="-20" noProof="0" dirty="0">
                <a:latin typeface="Arial"/>
                <a:cs typeface="Arial"/>
              </a:rPr>
              <a:t> </a:t>
            </a:r>
            <a:r>
              <a:rPr lang="en-GB" sz="800" spc="-25" noProof="0" dirty="0">
                <a:latin typeface="Arial"/>
                <a:cs typeface="Arial"/>
              </a:rPr>
              <a:t>expected</a:t>
            </a:r>
            <a:r>
              <a:rPr lang="en-GB" sz="800" spc="-20"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97" name="object 6">
            <a:extLst>
              <a:ext uri="{FF2B5EF4-FFF2-40B4-BE49-F238E27FC236}">
                <a16:creationId xmlns:a16="http://schemas.microsoft.com/office/drawing/2014/main" id="{644016DD-CECA-4A12-189F-2DFEBBB92DEC}"/>
              </a:ext>
              <a:ext uri="{C183D7F6-B498-43B3-948B-1728B52AA6E4}">
                <adec:decorative xmlns:adec="http://schemas.microsoft.com/office/drawing/2017/decorative" val="1"/>
              </a:ext>
            </a:extLst>
          </p:cNvPr>
          <p:cNvSpPr/>
          <p:nvPr/>
        </p:nvSpPr>
        <p:spPr>
          <a:xfrm>
            <a:off x="3809953" y="1763896"/>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0A74BB"/>
          </a:solidFill>
        </p:spPr>
        <p:txBody>
          <a:bodyPr wrap="square" lIns="0" tIns="0" rIns="0" bIns="0" rtlCol="0"/>
          <a:lstStyle/>
          <a:p>
            <a:endParaRPr lang="en-GB" noProof="0" dirty="0"/>
          </a:p>
        </p:txBody>
      </p:sp>
      <p:sp>
        <p:nvSpPr>
          <p:cNvPr id="99" name="object 5">
            <a:extLst>
              <a:ext uri="{FF2B5EF4-FFF2-40B4-BE49-F238E27FC236}">
                <a16:creationId xmlns:a16="http://schemas.microsoft.com/office/drawing/2014/main" id="{0B202805-7526-A59F-F8BD-7ABAB5C17EB0}"/>
              </a:ext>
              <a:ext uri="{C183D7F6-B498-43B3-948B-1728B52AA6E4}">
                <adec:decorative xmlns:adec="http://schemas.microsoft.com/office/drawing/2017/decorative" val="1"/>
              </a:ext>
            </a:extLst>
          </p:cNvPr>
          <p:cNvSpPr/>
          <p:nvPr/>
        </p:nvSpPr>
        <p:spPr>
          <a:xfrm>
            <a:off x="3809953" y="1539436"/>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DCDDDE"/>
          </a:solidFill>
        </p:spPr>
        <p:txBody>
          <a:bodyPr wrap="square" lIns="0" tIns="0" rIns="0" bIns="0" rtlCol="0"/>
          <a:lstStyle/>
          <a:p>
            <a:endParaRPr lang="en-GB" noProof="0" dirty="0"/>
          </a:p>
        </p:txBody>
      </p:sp>
      <p:sp>
        <p:nvSpPr>
          <p:cNvPr id="98" name="object 4">
            <a:extLst>
              <a:ext uri="{FF2B5EF4-FFF2-40B4-BE49-F238E27FC236}">
                <a16:creationId xmlns:a16="http://schemas.microsoft.com/office/drawing/2014/main" id="{CBBD83EE-A3B0-50D3-4290-3604FB928BC4}"/>
              </a:ext>
              <a:ext uri="{C183D7F6-B498-43B3-948B-1728B52AA6E4}">
                <adec:decorative xmlns:adec="http://schemas.microsoft.com/office/drawing/2017/decorative" val="1"/>
              </a:ext>
            </a:extLst>
          </p:cNvPr>
          <p:cNvSpPr/>
          <p:nvPr/>
        </p:nvSpPr>
        <p:spPr>
          <a:xfrm>
            <a:off x="3809953" y="1314977"/>
            <a:ext cx="288290" cy="144145"/>
          </a:xfrm>
          <a:custGeom>
            <a:avLst/>
            <a:gdLst/>
            <a:ahLst/>
            <a:cxnLst/>
            <a:rect l="l" t="t" r="r" b="b"/>
            <a:pathLst>
              <a:path w="288289" h="144144">
                <a:moveTo>
                  <a:pt x="288000" y="144000"/>
                </a:moveTo>
                <a:lnTo>
                  <a:pt x="0" y="144000"/>
                </a:lnTo>
                <a:lnTo>
                  <a:pt x="0" y="0"/>
                </a:lnTo>
                <a:lnTo>
                  <a:pt x="288000" y="0"/>
                </a:lnTo>
                <a:lnTo>
                  <a:pt x="288000" y="144000"/>
                </a:lnTo>
                <a:close/>
              </a:path>
            </a:pathLst>
          </a:custGeom>
          <a:solidFill>
            <a:srgbClr val="A8C7E9"/>
          </a:solidFill>
        </p:spPr>
        <p:txBody>
          <a:bodyPr wrap="square" lIns="0" tIns="0" rIns="0" bIns="0" rtlCol="0"/>
          <a:lstStyle/>
          <a:p>
            <a:endParaRPr lang="en-GB" noProof="0" dirty="0"/>
          </a:p>
        </p:txBody>
      </p:sp>
      <p:sp>
        <p:nvSpPr>
          <p:cNvPr id="93" name="object 3">
            <a:extLst>
              <a:ext uri="{FF2B5EF4-FFF2-40B4-BE49-F238E27FC236}">
                <a16:creationId xmlns:a16="http://schemas.microsoft.com/office/drawing/2014/main" id="{6B9C3FB2-9D32-510B-CCFB-F42D728057B3}"/>
              </a:ext>
              <a:ext uri="{C183D7F6-B498-43B3-948B-1728B52AA6E4}">
                <adec:decorative xmlns:adec="http://schemas.microsoft.com/office/drawing/2017/decorative" val="1"/>
              </a:ext>
            </a:extLst>
          </p:cNvPr>
          <p:cNvSpPr txBox="1"/>
          <p:nvPr/>
        </p:nvSpPr>
        <p:spPr>
          <a:xfrm>
            <a:off x="491191" y="1472217"/>
            <a:ext cx="2576830" cy="250190"/>
          </a:xfrm>
          <a:prstGeom prst="rect">
            <a:avLst/>
          </a:prstGeom>
        </p:spPr>
        <p:txBody>
          <a:bodyPr vert="horz" wrap="square" lIns="0" tIns="31750" rIns="0" bIns="0" rtlCol="0">
            <a:spAutoFit/>
          </a:bodyPr>
          <a:lstStyle/>
          <a:p>
            <a:pPr marR="5080">
              <a:lnSpc>
                <a:spcPts val="810"/>
              </a:lnSpc>
              <a:spcBef>
                <a:spcPts val="250"/>
              </a:spcBef>
            </a:pPr>
            <a:r>
              <a:rPr lang="en-GB" sz="800" noProof="0" dirty="0">
                <a:latin typeface="Arial"/>
                <a:cs typeface="Arial"/>
              </a:rPr>
              <a:t>Data</a:t>
            </a:r>
            <a:r>
              <a:rPr lang="en-GB" sz="800" spc="-20" noProof="0" dirty="0">
                <a:latin typeface="Arial"/>
                <a:cs typeface="Arial"/>
              </a:rPr>
              <a:t> </a:t>
            </a:r>
            <a:r>
              <a:rPr lang="en-GB" sz="800" noProof="0" dirty="0">
                <a:latin typeface="Arial"/>
                <a:cs typeface="Arial"/>
              </a:rPr>
              <a:t>labels</a:t>
            </a:r>
            <a:r>
              <a:rPr lang="en-GB" sz="800" spc="-20" noProof="0" dirty="0">
                <a:latin typeface="Arial"/>
                <a:cs typeface="Arial"/>
              </a:rPr>
              <a:t> </a:t>
            </a:r>
            <a:r>
              <a:rPr lang="en-GB" sz="800" noProof="0" dirty="0">
                <a:latin typeface="Arial"/>
                <a:cs typeface="Arial"/>
              </a:rPr>
              <a:t>relate</a:t>
            </a:r>
            <a:r>
              <a:rPr lang="en-GB" sz="800" spc="-20" noProof="0" dirty="0">
                <a:latin typeface="Arial"/>
                <a:cs typeface="Arial"/>
              </a:rPr>
              <a:t> </a:t>
            </a:r>
            <a:r>
              <a:rPr lang="en-GB" sz="800" noProof="0" dirty="0">
                <a:latin typeface="Arial"/>
                <a:cs typeface="Arial"/>
              </a:rPr>
              <a:t>to</a:t>
            </a:r>
            <a:r>
              <a:rPr lang="en-GB" sz="800" spc="-20" noProof="0" dirty="0">
                <a:latin typeface="Arial"/>
                <a:cs typeface="Arial"/>
              </a:rPr>
              <a:t> </a:t>
            </a:r>
            <a:r>
              <a:rPr lang="en-GB" sz="800" noProof="0" dirty="0">
                <a:latin typeface="Arial"/>
                <a:cs typeface="Arial"/>
              </a:rPr>
              <a:t>the</a:t>
            </a:r>
            <a:r>
              <a:rPr lang="en-GB" sz="800" spc="-20" noProof="0" dirty="0">
                <a:latin typeface="Arial"/>
                <a:cs typeface="Arial"/>
              </a:rPr>
              <a:t> </a:t>
            </a:r>
            <a:r>
              <a:rPr lang="en-GB" sz="800" noProof="0" dirty="0">
                <a:latin typeface="Arial"/>
                <a:cs typeface="Arial"/>
              </a:rPr>
              <a:t>number</a:t>
            </a:r>
            <a:r>
              <a:rPr lang="en-GB" sz="800" spc="-20" noProof="0" dirty="0">
                <a:latin typeface="Arial"/>
                <a:cs typeface="Arial"/>
              </a:rPr>
              <a:t> </a:t>
            </a:r>
            <a:r>
              <a:rPr lang="en-GB" sz="800" noProof="0" dirty="0">
                <a:latin typeface="Arial"/>
                <a:cs typeface="Arial"/>
              </a:rPr>
              <a:t>of</a:t>
            </a:r>
            <a:r>
              <a:rPr lang="en-GB" sz="800" spc="-20" noProof="0" dirty="0">
                <a:latin typeface="Arial"/>
                <a:cs typeface="Arial"/>
              </a:rPr>
              <a:t> </a:t>
            </a:r>
            <a:r>
              <a:rPr lang="en-GB" sz="800" noProof="0" dirty="0">
                <a:latin typeface="Arial"/>
                <a:cs typeface="Arial"/>
              </a:rPr>
              <a:t>scores</a:t>
            </a:r>
            <a:r>
              <a:rPr lang="en-GB" sz="800" spc="-20" noProof="0" dirty="0">
                <a:latin typeface="Arial"/>
                <a:cs typeface="Arial"/>
              </a:rPr>
              <a:t> </a:t>
            </a:r>
            <a:r>
              <a:rPr lang="en-GB" sz="800" noProof="0" dirty="0">
                <a:latin typeface="Arial"/>
                <a:cs typeface="Arial"/>
              </a:rPr>
              <a:t>that</a:t>
            </a:r>
            <a:r>
              <a:rPr lang="en-GB" sz="800" spc="-20" noProof="0" dirty="0">
                <a:latin typeface="Arial"/>
                <a:cs typeface="Arial"/>
              </a:rPr>
              <a:t> </a:t>
            </a:r>
            <a:r>
              <a:rPr lang="en-GB" sz="800" noProof="0" dirty="0">
                <a:latin typeface="Arial"/>
                <a:cs typeface="Arial"/>
              </a:rPr>
              <a:t>fell</a:t>
            </a:r>
            <a:r>
              <a:rPr lang="en-GB" sz="800" spc="-20" noProof="0" dirty="0">
                <a:latin typeface="Arial"/>
                <a:cs typeface="Arial"/>
              </a:rPr>
              <a:t> </a:t>
            </a:r>
            <a:r>
              <a:rPr lang="en-GB" sz="800" spc="-10" noProof="0" dirty="0">
                <a:latin typeface="Arial"/>
                <a:cs typeface="Arial"/>
              </a:rPr>
              <a:t>below, </a:t>
            </a:r>
            <a:r>
              <a:rPr lang="en-GB" sz="800" noProof="0" dirty="0">
                <a:latin typeface="Arial"/>
                <a:cs typeface="Arial"/>
              </a:rPr>
              <a:t>within</a:t>
            </a:r>
            <a:r>
              <a:rPr lang="en-GB" sz="800" spc="-25" noProof="0" dirty="0">
                <a:latin typeface="Arial"/>
                <a:cs typeface="Arial"/>
              </a:rPr>
              <a:t> </a:t>
            </a:r>
            <a:r>
              <a:rPr lang="en-GB" sz="800" noProof="0" dirty="0">
                <a:latin typeface="Arial"/>
                <a:cs typeface="Arial"/>
              </a:rPr>
              <a:t>and</a:t>
            </a:r>
            <a:r>
              <a:rPr lang="en-GB" sz="800" spc="-25" noProof="0" dirty="0">
                <a:latin typeface="Arial"/>
                <a:cs typeface="Arial"/>
              </a:rPr>
              <a:t> </a:t>
            </a:r>
            <a:r>
              <a:rPr lang="en-GB" sz="800" noProof="0" dirty="0">
                <a:latin typeface="Arial"/>
                <a:cs typeface="Arial"/>
              </a:rPr>
              <a:t>above</a:t>
            </a:r>
            <a:r>
              <a:rPr lang="en-GB" sz="800" spc="-25" noProof="0" dirty="0">
                <a:latin typeface="Arial"/>
                <a:cs typeface="Arial"/>
              </a:rPr>
              <a:t> </a:t>
            </a:r>
            <a:r>
              <a:rPr lang="en-GB" sz="800" noProof="0" dirty="0">
                <a:latin typeface="Arial"/>
                <a:cs typeface="Arial"/>
              </a:rPr>
              <a:t>the</a:t>
            </a:r>
            <a:r>
              <a:rPr lang="en-GB" sz="800" spc="-25" noProof="0" dirty="0">
                <a:latin typeface="Arial"/>
                <a:cs typeface="Arial"/>
              </a:rPr>
              <a:t> </a:t>
            </a:r>
            <a:r>
              <a:rPr lang="en-GB" sz="800" noProof="0" dirty="0">
                <a:latin typeface="Arial"/>
                <a:cs typeface="Arial"/>
              </a:rPr>
              <a:t>expected</a:t>
            </a:r>
            <a:r>
              <a:rPr lang="en-GB" sz="800" spc="-25" noProof="0" dirty="0">
                <a:latin typeface="Arial"/>
                <a:cs typeface="Arial"/>
              </a:rPr>
              <a:t> </a:t>
            </a:r>
            <a:r>
              <a:rPr lang="en-GB" sz="800" spc="-10" noProof="0" dirty="0">
                <a:latin typeface="Arial"/>
                <a:cs typeface="Arial"/>
              </a:rPr>
              <a:t>range</a:t>
            </a:r>
            <a:endParaRPr lang="en-GB" sz="800" noProof="0" dirty="0">
              <a:latin typeface="Arial"/>
              <a:cs typeface="Arial"/>
            </a:endParaRPr>
          </a:p>
        </p:txBody>
      </p:sp>
      <p:sp>
        <p:nvSpPr>
          <p:cNvPr id="115" name="object 2">
            <a:extLst>
              <a:ext uri="{FF2B5EF4-FFF2-40B4-BE49-F238E27FC236}">
                <a16:creationId xmlns:a16="http://schemas.microsoft.com/office/drawing/2014/main" id="{A0EB0C97-4F06-BD21-81F8-4958D09429FE}"/>
              </a:ext>
              <a:ext uri="{C183D7F6-B498-43B3-948B-1728B52AA6E4}">
                <adec:decorative xmlns:adec="http://schemas.microsoft.com/office/drawing/2017/decorative" val="1"/>
              </a:ext>
            </a:extLst>
          </p:cNvPr>
          <p:cNvSpPr/>
          <p:nvPr/>
        </p:nvSpPr>
        <p:spPr>
          <a:xfrm>
            <a:off x="349101" y="1242200"/>
            <a:ext cx="6775785" cy="751081"/>
          </a:xfrm>
          <a:prstGeom prst="rect">
            <a:avLst/>
          </a:prstGeom>
          <a:noFill/>
          <a:ln w="9525">
            <a:solidFill>
              <a:srgbClr val="939598">
                <a:alpha val="80000"/>
              </a:srgbClr>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endParaRPr lang="en-GB" noProof="0" dirty="0">
              <a:latin typeface="Arial" panose="020B0604020202020204" pitchFamily="34" charset="0"/>
            </a:endParaRPr>
          </a:p>
        </p:txBody>
      </p:sp>
      <p:graphicFrame>
        <p:nvGraphicFramePr>
          <p:cNvPr id="6" name="icb_expected range_tbl">
            <a:extLst>
              <a:ext uri="{FF2B5EF4-FFF2-40B4-BE49-F238E27FC236}">
                <a16:creationId xmlns:a16="http://schemas.microsoft.com/office/drawing/2014/main" id="{E229AB0F-E829-842C-30DD-0B4D43C04B9A}"/>
              </a:ext>
            </a:extLst>
          </p:cNvPr>
          <p:cNvGraphicFramePr>
            <a:graphicFrameLocks noGrp="1"/>
          </p:cNvGraphicFramePr>
          <p:nvPr>
            <p:extLst>
              <p:ext uri="{D42A27DB-BD31-4B8C-83A1-F6EECF244321}">
                <p14:modId xmlns:p14="http://schemas.microsoft.com/office/powerpoint/2010/main" val="290329217"/>
              </p:ext>
            </p:extLst>
          </p:nvPr>
        </p:nvGraphicFramePr>
        <p:xfrm>
          <a:off x="349249" y="2133600"/>
          <a:ext cx="6768000" cy="8751600"/>
        </p:xfrm>
        <a:graphic>
          <a:graphicData uri="http://schemas.openxmlformats.org/drawingml/2006/table">
            <a:tbl>
              <a:tblPr firstRow="1" bandRow="1">
                <a:tableStyleId>{2D5ABB26-0587-4C30-8999-92F81FD0307C}</a:tableStyleId>
              </a:tblPr>
              <a:tblGrid>
                <a:gridCol w="608400">
                  <a:extLst>
                    <a:ext uri="{9D8B030D-6E8A-4147-A177-3AD203B41FA5}">
                      <a16:colId xmlns:a16="http://schemas.microsoft.com/office/drawing/2014/main" val="20000"/>
                    </a:ext>
                  </a:extLst>
                </a:gridCol>
                <a:gridCol w="3567600">
                  <a:extLst>
                    <a:ext uri="{9D8B030D-6E8A-4147-A177-3AD203B41FA5}">
                      <a16:colId xmlns:a16="http://schemas.microsoft.com/office/drawing/2014/main" val="20001"/>
                    </a:ext>
                  </a:extLst>
                </a:gridCol>
                <a:gridCol w="2592000">
                  <a:extLst>
                    <a:ext uri="{9D8B030D-6E8A-4147-A177-3AD203B41FA5}">
                      <a16:colId xmlns:a16="http://schemas.microsoft.com/office/drawing/2014/main" val="3530129510"/>
                    </a:ext>
                  </a:extLst>
                </a:gridCol>
              </a:tblGrid>
              <a:tr h="208800">
                <a:tc gridSpan="2">
                  <a:txBody>
                    <a:bodyPr/>
                    <a:lstStyle/>
                    <a:p>
                      <a:pPr algn="ctr">
                        <a:lnSpc>
                          <a:spcPct val="100000"/>
                        </a:lnSpc>
                        <a:spcBef>
                          <a:spcPts val="200"/>
                        </a:spcBef>
                      </a:pPr>
                      <a:r>
                        <a:rPr lang="en-GB" sz="1000" b="0" spc="-10" noProof="0" dirty="0">
                          <a:solidFill>
                            <a:srgbClr val="000000"/>
                          </a:solidFill>
                          <a:latin typeface="Arial" panose="020B0604020202020204" pitchFamily="34" charset="0"/>
                          <a:cs typeface="Arial" panose="020B0604020202020204" pitchFamily="34" charset="0"/>
                        </a:rPr>
                        <a:t>ICB</a:t>
                      </a:r>
                      <a:endParaRPr lang="en-GB" sz="1000" b="0" noProof="0" dirty="0">
                        <a:solidFill>
                          <a:srgbClr val="000000"/>
                        </a:solidFill>
                        <a:latin typeface="Arial" panose="020B0604020202020204" pitchFamily="34" charset="0"/>
                        <a:cs typeface="Arial" panose="020B0604020202020204" pitchFamily="34" charset="0"/>
                      </a:endParaRPr>
                    </a:p>
                  </a:txBody>
                  <a:tcPr marL="0" marR="0" marT="5715"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a:solidFill>
                        <a:srgbClr val="939598"/>
                      </a:solidFill>
                      <a:prstDash val="solid"/>
                    </a:lnB>
                  </a:tcPr>
                </a:tc>
                <a:tc hMerge="1">
                  <a:txBody>
                    <a:bodyPr/>
                    <a:lstStyle/>
                    <a:p>
                      <a:endParaRPr/>
                    </a:p>
                  </a:txBody>
                  <a:tcPr marL="0" marR="0" marT="0" marB="0"/>
                </a:tc>
                <a:tc>
                  <a:txBody>
                    <a:bodyPr/>
                    <a:lstStyle/>
                    <a:p>
                      <a:pPr algn="ctr">
                        <a:lnSpc>
                          <a:spcPct val="100000"/>
                        </a:lnSpc>
                        <a:spcBef>
                          <a:spcPts val="0"/>
                        </a:spcBef>
                      </a:pPr>
                      <a:r>
                        <a:rPr lang="en-GB" sz="1000" b="0" spc="-10" noProof="0" dirty="0">
                          <a:solidFill>
                            <a:srgbClr val="000000"/>
                          </a:solidFill>
                          <a:latin typeface="Arial" panose="020B0604020202020204" pitchFamily="34" charset="0"/>
                          <a:cs typeface="Arial" panose="020B0604020202020204" pitchFamily="34" charset="0"/>
                        </a:rPr>
                        <a:t>Expected range classification</a:t>
                      </a:r>
                      <a:endParaRPr lang="en-GB" sz="1000" b="0" noProof="0" dirty="0">
                        <a:solidFill>
                          <a:srgbClr val="000000"/>
                        </a:solidFill>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cap="flat" cmpd="sng" algn="ctr">
                      <a:solidFill>
                        <a:srgbClr val="939598"/>
                      </a:solidFill>
                      <a:prstDash val="solid"/>
                      <a:round/>
                      <a:headEnd type="none" w="med" len="med"/>
                      <a:tailEnd type="none" w="med" len="me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0000"/>
                  </a:ext>
                </a:extLst>
              </a:tr>
              <a:tr h="406800">
                <a:tc>
                  <a:txBody>
                    <a:bodyPr/>
                    <a:lstStyle/>
                    <a:p>
                      <a:pPr algn="ctr">
                        <a:lnSpc>
                          <a:spcPct val="100000"/>
                        </a:lnSpc>
                      </a:pPr>
                      <a:r>
                        <a:rPr lang="en-GB" sz="1000" noProof="0">
                          <a:latin typeface="Arial" panose="020B0604020202020204" pitchFamily="34" charset="0"/>
                          <a:cs typeface="Arial" panose="020B0604020202020204" pitchFamily="34" charset="0"/>
                        </a:rPr>
                        <a:t>QOQ</a:t>
                      </a:r>
                      <a:endParaRPr lang="en-GB" sz="1000" noProof="0" dirty="0">
                        <a:latin typeface="Arial" panose="020B0604020202020204" pitchFamily="34" charset="0"/>
                        <a:cs typeface="Arial" panose="020B0604020202020204" pitchFamily="34" charset="0"/>
                      </a:endParaRPr>
                    </a:p>
                  </a:txBody>
                  <a:tcPr marL="0" marR="36000" marT="0" marB="0" anchor="ctr">
                    <a:lnL w="6350">
                      <a:solidFill>
                        <a:srgbClr val="939598"/>
                      </a:solidFill>
                      <a:prstDash val="solid"/>
                    </a:lnL>
                    <a:lnR w="6350" cap="flat" cmpd="sng" algn="ctr">
                      <a:solidFill>
                        <a:srgbClr val="939598"/>
                      </a:solidFill>
                      <a:prstDash val="solid"/>
                      <a:round/>
                      <a:headEnd type="none" w="med" len="med"/>
                      <a:tailEnd type="none" w="med" len="me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algn="l">
                        <a:lnSpc>
                          <a:spcPts val="990"/>
                        </a:lnSpc>
                      </a:pPr>
                      <a:r>
                        <a:rPr lang="en-GB" sz="1000" noProof="0">
                          <a:latin typeface="Arial" panose="020B0604020202020204" pitchFamily="34" charset="0"/>
                          <a:cs typeface="Arial" panose="020B0604020202020204" pitchFamily="34" charset="0"/>
                        </a:rPr>
                        <a:t>NHS Humber And North Yorkshire Integrated Care Board</a:t>
                      </a:r>
                      <a:endParaRPr lang="en-GB" sz="1000" noProof="0" dirty="0">
                        <a:latin typeface="Arial" panose="020B0604020202020204" pitchFamily="34" charset="0"/>
                        <a:cs typeface="Arial" panose="020B0604020202020204" pitchFamily="34" charset="0"/>
                      </a:endParaRPr>
                    </a:p>
                  </a:txBody>
                  <a:tcPr marL="36000" marR="36000" marT="0" marB="0" anchor="ctr">
                    <a:lnL w="6350" cap="flat" cmpd="sng" algn="ctr">
                      <a:solidFill>
                        <a:srgbClr val="939598"/>
                      </a:solidFill>
                      <a:prstDash val="solid"/>
                      <a:round/>
                      <a:headEnd type="none" w="med" len="med"/>
                      <a:tailEnd type="none" w="med" len="med"/>
                    </a:lnL>
                    <a:lnR w="6350" cap="flat" cmpd="sng" algn="ctr">
                      <a:solidFill>
                        <a:srgbClr val="939598"/>
                      </a:solidFill>
                      <a:prstDash val="solid"/>
                      <a:round/>
                      <a:headEnd type="none" w="med" len="med"/>
                      <a:tailEnd type="none" w="med" len="med"/>
                    </a:lnR>
                    <a:lnT w="6350">
                      <a:solidFill>
                        <a:srgbClr val="939598"/>
                      </a:solidFill>
                      <a:prstDash val="solid"/>
                    </a:lnT>
                    <a:lnB w="6350" cap="flat" cmpd="sng" algn="ctr">
                      <a:solidFill>
                        <a:srgbClr val="939598"/>
                      </a:solidFill>
                      <a:prstDash val="solid"/>
                      <a:round/>
                      <a:headEnd type="none" w="med" len="med"/>
                      <a:tailEnd type="none" w="med" len="med"/>
                    </a:lnB>
                  </a:tcPr>
                </a:tc>
                <a:tc>
                  <a:txBody>
                    <a:bodyPr/>
                    <a:lstStyle/>
                    <a:p>
                      <a:pPr algn="ctr"/>
                      <a:endParaRPr lang="en-GB" sz="1000" spc="-25" noProof="0" dirty="0">
                        <a:latin typeface="Arial" panose="020B0604020202020204" pitchFamily="34" charset="0"/>
                        <a:cs typeface="Arial" panose="020B0604020202020204" pitchFamily="34" charset="0"/>
                      </a:endParaRPr>
                    </a:p>
                  </a:txBody>
                  <a:tcPr marL="0" marR="0" marT="0" marB="0" anchor="ctr">
                    <a:lnL w="6350" cap="flat" cmpd="sng" algn="ctr">
                      <a:solidFill>
                        <a:srgbClr val="939598"/>
                      </a:solidFill>
                      <a:prstDash val="solid"/>
                      <a:round/>
                      <a:headEnd type="none" w="med" len="med"/>
                      <a:tailEnd type="none" w="med" len="med"/>
                    </a:lnL>
                    <a:lnR w="6350">
                      <a:solidFill>
                        <a:srgbClr val="939598"/>
                      </a:solidFill>
                      <a:prstDash val="solid"/>
                    </a:lnR>
                    <a:lnT w="6350">
                      <a:solidFill>
                        <a:srgbClr val="939598"/>
                      </a:solidFill>
                      <a:prstDash val="solid"/>
                    </a:lnT>
                    <a:lnB w="6350" cap="flat" cmpd="sng" algn="ctr">
                      <a:solidFill>
                        <a:srgbClr val="939598"/>
                      </a:solidFill>
                      <a:prstDash val="solid"/>
                      <a:round/>
                      <a:headEnd type="none" w="med" len="med"/>
                      <a:tailEnd type="none" w="med" len="med"/>
                    </a:lnB>
                  </a:tcPr>
                </a:tc>
                <a:extLst>
                  <a:ext uri="{0D108BD9-81ED-4DB2-BD59-A6C34878D82A}">
                    <a16:rowId xmlns:a16="http://schemas.microsoft.com/office/drawing/2014/main" val="1994552209"/>
                  </a:ext>
                </a:extLst>
              </a:tr>
            </a:tbl>
          </a:graphicData>
        </a:graphic>
      </p:graphicFrame>
      <p:sp>
        <p:nvSpPr>
          <p:cNvPr id="102" name="txt_org_name">
            <a:extLst>
              <a:ext uri="{FF2B5EF4-FFF2-40B4-BE49-F238E27FC236}">
                <a16:creationId xmlns:a16="http://schemas.microsoft.com/office/drawing/2014/main" id="{3258B060-476C-7233-6A68-9517C44ADB83}"/>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103" name="txt_survey">
            <a:extLst>
              <a:ext uri="{FF2B5EF4-FFF2-40B4-BE49-F238E27FC236}">
                <a16:creationId xmlns:a16="http://schemas.microsoft.com/office/drawing/2014/main" id="{B21D55A8-24C3-FAFB-0BE0-7570C6A2A742}"/>
              </a:ext>
              <a:ext uri="{C183D7F6-B498-43B3-948B-1728B52AA6E4}">
                <adec:decorative xmlns:adec="http://schemas.microsoft.com/office/drawing/2017/decorative" val="1"/>
              </a:ext>
            </a:extLst>
          </p:cNvPr>
          <p:cNvSpPr txBox="1"/>
          <p:nvPr/>
        </p:nvSpPr>
        <p:spPr>
          <a:xfrm>
            <a:off x="3582739" y="416491"/>
            <a:ext cx="3695884"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4E172003-7E21-07D5-E7E2-FE12D26286F2}"/>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9" name="object 4">
              <a:hlinkClick r:id="rId3" action="ppaction://hlinksldjump"/>
              <a:extLst>
                <a:ext uri="{FF2B5EF4-FFF2-40B4-BE49-F238E27FC236}">
                  <a16:creationId xmlns:a16="http://schemas.microsoft.com/office/drawing/2014/main" id="{F90648A7-7828-24AF-942A-B83E7FA4BAD0}"/>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0" name="object 3">
              <a:hlinkClick r:id="rId3" action="ppaction://hlinksldjump"/>
              <a:extLst>
                <a:ext uri="{FF2B5EF4-FFF2-40B4-BE49-F238E27FC236}">
                  <a16:creationId xmlns:a16="http://schemas.microsoft.com/office/drawing/2014/main" id="{497B287F-02A0-8202-F346-E207ED3BC2CB}"/>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30267628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0137C9-A219-BD97-885D-C54B52EBFE2F}"/>
            </a:ext>
          </a:extLst>
        </p:cNvPr>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C18A756D-FC3A-11F1-7DFF-F0C9AA1ED115}"/>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CE7FE38-CEED-40ED-8B27-6C2DEEF95F6C}" type="slidenum">
              <a:rPr lang="en-GB" spc="-25" noProof="0" smtClean="0"/>
              <a:t>8</a:t>
            </a:fld>
            <a:endParaRPr lang="en-GB" spc="-25" noProof="0" dirty="0"/>
          </a:p>
        </p:txBody>
      </p:sp>
      <p:sp>
        <p:nvSpPr>
          <p:cNvPr id="13" name="object 1">
            <a:extLst>
              <a:ext uri="{FF2B5EF4-FFF2-40B4-BE49-F238E27FC236}">
                <a16:creationId xmlns:a16="http://schemas.microsoft.com/office/drawing/2014/main" id="{68723662-E57D-B440-397C-4E85A05B2A0E}"/>
              </a:ext>
            </a:extLst>
          </p:cNvPr>
          <p:cNvSpPr txBox="1"/>
          <p:nvPr/>
        </p:nvSpPr>
        <p:spPr>
          <a:xfrm>
            <a:off x="465232" y="990634"/>
            <a:ext cx="6696000" cy="7555915"/>
          </a:xfrm>
          <a:prstGeom prst="rect">
            <a:avLst/>
          </a:prstGeom>
        </p:spPr>
        <p:txBody>
          <a:bodyPr vert="horz" wrap="square" lIns="0" tIns="0" rIns="0" bIns="0" rtlCol="0">
            <a:spAutoFit/>
          </a:bodyPr>
          <a:lstStyle/>
          <a:p>
            <a:pPr marL="12700" marR="0" lvl="0" indent="0" algn="l" defTabSz="914400" eaLnBrk="1" fontAlgn="auto" latinLnBrk="0" hangingPunct="1">
              <a:lnSpc>
                <a:spcPct val="100000"/>
              </a:lnSpc>
              <a:spcBef>
                <a:spcPts val="600"/>
              </a:spcBef>
              <a:spcAft>
                <a:spcPts val="0"/>
              </a:spcAft>
              <a:buClrTx/>
              <a:buSzTx/>
              <a:buFontTx/>
              <a:buNone/>
              <a:tabLst/>
              <a:defRPr/>
            </a:pPr>
            <a:r>
              <a:rPr kumimoji="0" lang="en-GB" sz="1200" b="1" i="0" u="none" strike="noStrike" kern="0" cap="none" spc="0" normalizeH="0" baseline="0" noProof="0" dirty="0">
                <a:ln>
                  <a:noFill/>
                </a:ln>
                <a:solidFill>
                  <a:srgbClr val="336E9F"/>
                </a:solidFill>
                <a:effectLst/>
                <a:uLnTx/>
                <a:uFillTx/>
                <a:latin typeface="Arial"/>
                <a:cs typeface="Arial"/>
              </a:rPr>
              <a:t>Age</a:t>
            </a:r>
            <a:r>
              <a:rPr kumimoji="0" lang="en-GB" sz="1200" b="1" i="0" u="none" strike="noStrike" kern="0" cap="none" spc="-20" normalizeH="0" baseline="0" noProof="0" dirty="0">
                <a:ln>
                  <a:noFill/>
                </a:ln>
                <a:solidFill>
                  <a:srgbClr val="336E9F"/>
                </a:solidFill>
                <a:effectLst/>
                <a:uLnTx/>
                <a:uFillTx/>
                <a:latin typeface="Arial"/>
                <a:cs typeface="Arial"/>
              </a:rPr>
              <a:t> </a:t>
            </a:r>
            <a:r>
              <a:rPr kumimoji="0" lang="en-GB" sz="1200" b="1" i="0" u="none" strike="noStrike" kern="0" cap="none" spc="0" normalizeH="0" baseline="0" noProof="0" dirty="0">
                <a:ln>
                  <a:noFill/>
                </a:ln>
                <a:solidFill>
                  <a:srgbClr val="336E9F"/>
                </a:solidFill>
                <a:effectLst/>
                <a:uLnTx/>
                <a:uFillTx/>
                <a:latin typeface="Arial"/>
                <a:cs typeface="Arial"/>
              </a:rPr>
              <a:t>group</a:t>
            </a:r>
            <a:r>
              <a:rPr kumimoji="0" lang="en-GB" sz="1200" b="1" i="0" u="none" strike="noStrike" kern="0" cap="none" spc="-15" normalizeH="0" baseline="0" noProof="0" dirty="0">
                <a:ln>
                  <a:noFill/>
                </a:ln>
                <a:solidFill>
                  <a:srgbClr val="336E9F"/>
                </a:solidFill>
                <a:effectLst/>
                <a:uLnTx/>
                <a:uFillTx/>
                <a:latin typeface="Arial"/>
                <a:cs typeface="Arial"/>
              </a:rPr>
              <a:t> </a:t>
            </a:r>
            <a:r>
              <a:rPr kumimoji="0" lang="en-GB" sz="1200" b="1" i="0" u="none" strike="noStrike" kern="0" cap="none" spc="-10" normalizeH="0" baseline="0" noProof="0" dirty="0">
                <a:ln>
                  <a:noFill/>
                </a:ln>
                <a:solidFill>
                  <a:srgbClr val="336E9F"/>
                </a:solidFill>
                <a:effectLst/>
                <a:uLnTx/>
                <a:uFillTx/>
                <a:latin typeface="Arial"/>
                <a:cs typeface="Arial"/>
              </a:rPr>
              <a:t>tables</a:t>
            </a:r>
            <a:endParaRPr kumimoji="0" lang="en-GB" sz="1200" b="0" i="0" u="none" strike="noStrike" kern="0" cap="none" spc="0" normalizeH="0" baseline="0" noProof="0" dirty="0">
              <a:ln>
                <a:noFill/>
              </a:ln>
              <a:solidFill>
                <a:sysClr val="windowText" lastClr="000000"/>
              </a:solidFill>
              <a:effectLst/>
              <a:uLnTx/>
              <a:uFillTx/>
              <a:latin typeface="Arial"/>
              <a:cs typeface="Arial"/>
            </a:endParaRPr>
          </a:p>
          <a:p>
            <a:pPr marL="12700" marR="213995" lvl="0" indent="0" algn="l" defTabSz="914400" eaLnBrk="1" fontAlgn="auto" latinLnBrk="0" hangingPunct="1">
              <a:lnSpc>
                <a:spcPct val="100000"/>
              </a:lnSpc>
              <a:spcBef>
                <a:spcPts val="600"/>
              </a:spcBef>
              <a:spcAft>
                <a:spcPts val="0"/>
              </a:spcAft>
              <a:buClrTx/>
              <a:buSzTx/>
              <a:buFontTx/>
              <a:buNone/>
              <a:tabLst/>
              <a:defRPr/>
            </a:pPr>
            <a:r>
              <a:rPr kumimoji="0" lang="en-GB" sz="1150" b="0" i="0" u="none" strike="noStrike" kern="0" cap="none" spc="0" normalizeH="0" baseline="0" noProof="0" dirty="0">
                <a:ln>
                  <a:noFill/>
                </a:ln>
                <a:solidFill>
                  <a:sysClr val="windowText" lastClr="000000"/>
                </a:solidFill>
                <a:effectLst/>
                <a:uLnTx/>
                <a:uFillTx/>
                <a:latin typeface="Arial"/>
                <a:cs typeface="Arial"/>
              </a:rPr>
              <a:t>The</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age</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group</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tables</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show</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the</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unadjusted</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scores</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for</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each</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scored</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question</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for</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each</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of</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the</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eight</a:t>
            </a:r>
            <a:r>
              <a:rPr kumimoji="0" lang="en-GB" sz="1150" b="0" i="0" u="none" strike="noStrike" kern="0" cap="none" spc="-5" normalizeH="0" baseline="0" noProof="0" dirty="0">
                <a:ln>
                  <a:noFill/>
                </a:ln>
                <a:solidFill>
                  <a:sysClr val="windowText" lastClr="000000"/>
                </a:solidFill>
                <a:effectLst/>
                <a:uLnTx/>
                <a:uFillTx/>
                <a:latin typeface="Arial"/>
                <a:cs typeface="Arial"/>
              </a:rPr>
              <a:t> </a:t>
            </a:r>
            <a:r>
              <a:rPr kumimoji="0" lang="en-GB" sz="1150" b="0" i="0" u="none" strike="noStrike" kern="0" cap="none" spc="-25" normalizeH="0" baseline="0" noProof="0" dirty="0">
                <a:ln>
                  <a:noFill/>
                </a:ln>
                <a:solidFill>
                  <a:sysClr val="windowText" lastClr="000000"/>
                </a:solidFill>
                <a:effectLst/>
                <a:uLnTx/>
                <a:uFillTx/>
                <a:latin typeface="Arial"/>
                <a:cs typeface="Arial"/>
              </a:rPr>
              <a:t>age </a:t>
            </a:r>
            <a:r>
              <a:rPr kumimoji="0" lang="en-GB" sz="1150" b="0" i="0" u="none" strike="noStrike" kern="0" cap="none" spc="-10" normalizeH="0" baseline="0" noProof="0" dirty="0">
                <a:ln>
                  <a:noFill/>
                </a:ln>
                <a:solidFill>
                  <a:sysClr val="windowText" lastClr="000000"/>
                </a:solidFill>
                <a:effectLst/>
                <a:uLnTx/>
                <a:uFillTx/>
                <a:latin typeface="Arial"/>
                <a:cs typeface="Arial"/>
              </a:rPr>
              <a:t>groups.</a:t>
            </a:r>
            <a:endParaRPr kumimoji="0" lang="en-GB" sz="1150" b="0" i="0" u="none" strike="noStrike" kern="0" cap="none" spc="0" normalizeH="0" baseline="0" noProof="0" dirty="0">
              <a:ln>
                <a:noFill/>
              </a:ln>
              <a:solidFill>
                <a:sysClr val="windowText" lastClr="000000"/>
              </a:solidFill>
              <a:effectLst/>
              <a:uLnTx/>
              <a:uFillTx/>
              <a:latin typeface="Arial"/>
              <a:cs typeface="Arial"/>
            </a:endParaRPr>
          </a:p>
          <a:p>
            <a:pPr marL="12700" marR="0" lvl="0" indent="0" algn="l" defTabSz="914400" eaLnBrk="1" fontAlgn="auto" latinLnBrk="0" hangingPunct="1">
              <a:lnSpc>
                <a:spcPct val="100000"/>
              </a:lnSpc>
              <a:spcBef>
                <a:spcPts val="600"/>
              </a:spcBef>
              <a:spcAft>
                <a:spcPts val="0"/>
              </a:spcAft>
              <a:buClrTx/>
              <a:buSzTx/>
              <a:buFontTx/>
              <a:buNone/>
              <a:tabLst/>
              <a:defRPr/>
            </a:pPr>
            <a:r>
              <a:rPr kumimoji="0" lang="en-GB" sz="1200" b="1" i="0" u="none" strike="noStrike" kern="0" cap="none" spc="-10" normalizeH="0" baseline="0" noProof="0" dirty="0">
                <a:ln>
                  <a:noFill/>
                </a:ln>
                <a:solidFill>
                  <a:srgbClr val="336E9F"/>
                </a:solidFill>
                <a:effectLst/>
                <a:uLnTx/>
                <a:uFillTx/>
                <a:latin typeface="Arial"/>
                <a:cs typeface="Arial"/>
              </a:rPr>
              <a:t>‘Which of the following best describes you?’</a:t>
            </a:r>
            <a:endParaRPr kumimoji="0" lang="en-GB" sz="1200" b="0" i="0" u="none" strike="noStrike" kern="0" cap="none" spc="0" normalizeH="0" baseline="0" noProof="0" dirty="0">
              <a:ln>
                <a:noFill/>
              </a:ln>
              <a:solidFill>
                <a:sysClr val="windowText" lastClr="000000"/>
              </a:solidFill>
              <a:effectLst/>
              <a:uLnTx/>
              <a:uFillTx/>
              <a:latin typeface="Arial"/>
              <a:cs typeface="Arial"/>
            </a:endParaRPr>
          </a:p>
          <a:p>
            <a:pPr marL="12700" marR="189865" lvl="0" indent="0" algn="l" defTabSz="914400" eaLnBrk="1" fontAlgn="auto" latinLnBrk="0" hangingPunct="1">
              <a:lnSpc>
                <a:spcPct val="100000"/>
              </a:lnSpc>
              <a:spcBef>
                <a:spcPts val="600"/>
              </a:spcBef>
              <a:spcAft>
                <a:spcPts val="0"/>
              </a:spcAft>
              <a:buClrTx/>
              <a:buSzTx/>
              <a:buFontTx/>
              <a:buNone/>
              <a:tabLst/>
              <a:defRPr/>
            </a:pPr>
            <a:r>
              <a:rPr kumimoji="0" lang="en-GB" sz="1150" b="0" i="0" u="none" strike="noStrike" kern="0" cap="none" spc="0" normalizeH="0" baseline="0" noProof="0" dirty="0">
                <a:ln>
                  <a:noFill/>
                </a:ln>
                <a:solidFill>
                  <a:sysClr val="windowText" lastClr="000000"/>
                </a:solidFill>
                <a:effectLst/>
                <a:uLnTx/>
                <a:uFillTx/>
                <a:latin typeface="Arial"/>
                <a:cs typeface="Arial"/>
              </a:rPr>
              <a:t>These</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tables</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show</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the</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unadjusted</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scores</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for</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the</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following</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groups</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male;</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female;</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non-binary;</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prefer</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25" normalizeH="0" baseline="0" noProof="0" dirty="0">
                <a:ln>
                  <a:noFill/>
                </a:ln>
                <a:solidFill>
                  <a:sysClr val="windowText" lastClr="000000"/>
                </a:solidFill>
                <a:effectLst/>
                <a:uLnTx/>
                <a:uFillTx/>
                <a:latin typeface="Arial"/>
                <a:cs typeface="Arial"/>
              </a:rPr>
              <a:t>to </a:t>
            </a:r>
            <a:r>
              <a:rPr kumimoji="0" lang="en-GB" sz="1150" b="0" i="0" u="none" strike="noStrike" kern="0" cap="none" spc="0" normalizeH="0" baseline="0" noProof="0" dirty="0">
                <a:ln>
                  <a:noFill/>
                </a:ln>
                <a:solidFill>
                  <a:sysClr val="windowText" lastClr="000000"/>
                </a:solidFill>
                <a:effectLst/>
                <a:uLnTx/>
                <a:uFillTx/>
                <a:latin typeface="Arial"/>
                <a:cs typeface="Arial"/>
              </a:rPr>
              <a:t>self-describe;</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and</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prefer</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not</a:t>
            </a:r>
            <a:r>
              <a:rPr kumimoji="0" lang="en-GB" sz="1150" b="0" i="0" u="none" strike="noStrike" kern="0" cap="none" spc="-10" normalizeH="0" baseline="0" noProof="0" dirty="0">
                <a:ln>
                  <a:noFill/>
                </a:ln>
                <a:solidFill>
                  <a:sysClr val="windowText" lastClr="000000"/>
                </a:solidFill>
                <a:effectLst/>
                <a:uLnTx/>
                <a:uFillTx/>
                <a:latin typeface="Arial"/>
                <a:cs typeface="Arial"/>
              </a:rPr>
              <a:t> </a:t>
            </a:r>
            <a:r>
              <a:rPr kumimoji="0" lang="en-GB" sz="1150" b="0" i="0" u="none" strike="noStrike" kern="0" cap="none" spc="0" normalizeH="0" baseline="0" noProof="0" dirty="0">
                <a:ln>
                  <a:noFill/>
                </a:ln>
                <a:solidFill>
                  <a:sysClr val="windowText" lastClr="000000"/>
                </a:solidFill>
                <a:effectLst/>
                <a:uLnTx/>
                <a:uFillTx/>
                <a:latin typeface="Arial"/>
                <a:cs typeface="Arial"/>
              </a:rPr>
              <a:t>to</a:t>
            </a:r>
            <a:r>
              <a:rPr kumimoji="0" lang="en-GB" sz="1150" b="0" i="0" u="none" strike="noStrike" kern="0" cap="none" spc="-15" normalizeH="0" baseline="0" noProof="0" dirty="0">
                <a:ln>
                  <a:noFill/>
                </a:ln>
                <a:solidFill>
                  <a:sysClr val="windowText" lastClr="000000"/>
                </a:solidFill>
                <a:effectLst/>
                <a:uLnTx/>
                <a:uFillTx/>
                <a:latin typeface="Arial"/>
                <a:cs typeface="Arial"/>
              </a:rPr>
              <a:t> </a:t>
            </a:r>
            <a:r>
              <a:rPr kumimoji="0" lang="en-GB" sz="1150" b="0" i="0" u="none" strike="noStrike" kern="0" cap="none" spc="-20" normalizeH="0" baseline="0" noProof="0" dirty="0">
                <a:ln>
                  <a:noFill/>
                </a:ln>
                <a:solidFill>
                  <a:sysClr val="windowText" lastClr="000000"/>
                </a:solidFill>
                <a:effectLst/>
                <a:uLnTx/>
                <a:uFillTx/>
                <a:latin typeface="Arial"/>
                <a:cs typeface="Arial"/>
              </a:rPr>
              <a:t>say.</a:t>
            </a:r>
            <a:endParaRPr kumimoji="0" lang="en-GB" sz="1150" b="0" i="0" u="none" strike="noStrike" kern="0" cap="none" spc="0" normalizeH="0" baseline="0" noProof="0" dirty="0">
              <a:ln>
                <a:noFill/>
              </a:ln>
              <a:solidFill>
                <a:sysClr val="windowText" lastClr="000000"/>
              </a:solidFill>
              <a:effectLst/>
              <a:uLnTx/>
              <a:uFillTx/>
              <a:latin typeface="Arial"/>
              <a:cs typeface="Arial"/>
            </a:endParaRPr>
          </a:p>
          <a:p>
            <a:pPr marL="12700" algn="l">
              <a:spcBef>
                <a:spcPts val="600"/>
              </a:spcBef>
            </a:pPr>
            <a:r>
              <a:rPr lang="en-GB" sz="1200" b="1" noProof="0" dirty="0">
                <a:solidFill>
                  <a:srgbClr val="336E9F"/>
                </a:solidFill>
                <a:latin typeface="Arial"/>
                <a:cs typeface="Arial"/>
              </a:rPr>
              <a:t>Ethnicity</a:t>
            </a:r>
            <a:r>
              <a:rPr lang="en-GB" sz="1200" b="1" spc="-55" noProof="0" dirty="0">
                <a:solidFill>
                  <a:srgbClr val="336E9F"/>
                </a:solidFill>
                <a:latin typeface="Arial"/>
                <a:cs typeface="Arial"/>
              </a:rPr>
              <a:t> </a:t>
            </a:r>
            <a:r>
              <a:rPr lang="en-GB" sz="1200" b="1" spc="-10" noProof="0" dirty="0">
                <a:solidFill>
                  <a:srgbClr val="336E9F"/>
                </a:solidFill>
                <a:latin typeface="Arial"/>
                <a:cs typeface="Arial"/>
              </a:rPr>
              <a:t>tables</a:t>
            </a:r>
            <a:endParaRPr lang="en-GB" sz="1200" noProof="0" dirty="0">
              <a:latin typeface="Arial"/>
              <a:cs typeface="Arial"/>
            </a:endParaRPr>
          </a:p>
          <a:p>
            <a:pPr marL="12700" algn="l">
              <a:spcBef>
                <a:spcPts val="600"/>
              </a:spcBef>
            </a:pP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ethnicity</a:t>
            </a:r>
            <a:r>
              <a:rPr lang="en-GB" sz="1150" spc="-5" noProof="0" dirty="0">
                <a:latin typeface="Arial"/>
                <a:cs typeface="Arial"/>
              </a:rPr>
              <a:t> </a:t>
            </a:r>
            <a:r>
              <a:rPr lang="en-GB" sz="1150" noProof="0" dirty="0">
                <a:latin typeface="Arial"/>
                <a:cs typeface="Arial"/>
              </a:rPr>
              <a:t>tables</a:t>
            </a:r>
            <a:r>
              <a:rPr lang="en-GB" sz="1150" spc="-5" noProof="0" dirty="0">
                <a:latin typeface="Arial"/>
                <a:cs typeface="Arial"/>
              </a:rPr>
              <a:t> </a:t>
            </a:r>
            <a:r>
              <a:rPr lang="en-GB" sz="1150" noProof="0" dirty="0">
                <a:latin typeface="Arial"/>
                <a:cs typeface="Arial"/>
              </a:rPr>
              <a:t>show</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unadjusted</a:t>
            </a:r>
            <a:r>
              <a:rPr lang="en-GB" sz="1150" spc="-5" noProof="0" dirty="0">
                <a:latin typeface="Arial"/>
                <a:cs typeface="Arial"/>
              </a:rPr>
              <a:t> </a:t>
            </a:r>
            <a:r>
              <a:rPr lang="en-GB" sz="1150" noProof="0" dirty="0">
                <a:latin typeface="Arial"/>
                <a:cs typeface="Arial"/>
              </a:rPr>
              <a:t>scores</a:t>
            </a:r>
            <a:r>
              <a:rPr lang="en-GB" sz="1150" spc="-5"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six</a:t>
            </a:r>
            <a:r>
              <a:rPr lang="en-GB" sz="1150" spc="-5" noProof="0" dirty="0">
                <a:latin typeface="Arial"/>
                <a:cs typeface="Arial"/>
              </a:rPr>
              <a:t> </a:t>
            </a:r>
            <a:r>
              <a:rPr lang="en-GB" sz="1150" noProof="0" dirty="0">
                <a:latin typeface="Arial"/>
                <a:cs typeface="Arial"/>
              </a:rPr>
              <a:t>ethnicity</a:t>
            </a:r>
            <a:r>
              <a:rPr lang="en-GB" sz="1150" spc="-5" noProof="0" dirty="0">
                <a:latin typeface="Arial"/>
                <a:cs typeface="Arial"/>
              </a:rPr>
              <a:t> </a:t>
            </a:r>
            <a:r>
              <a:rPr lang="en-GB" sz="1150" spc="-10" noProof="0" dirty="0">
                <a:latin typeface="Arial"/>
                <a:cs typeface="Arial"/>
              </a:rPr>
              <a:t>groups.</a:t>
            </a:r>
            <a:endParaRPr lang="en-GB" sz="1150" noProof="0" dirty="0">
              <a:latin typeface="Arial"/>
              <a:cs typeface="Arial"/>
            </a:endParaRPr>
          </a:p>
          <a:p>
            <a:pPr marL="12700" algn="l">
              <a:spcBef>
                <a:spcPts val="600"/>
              </a:spcBef>
            </a:pPr>
            <a:r>
              <a:rPr lang="en-GB" sz="1200" b="1" spc="-10" noProof="0" dirty="0">
                <a:solidFill>
                  <a:srgbClr val="336E9F"/>
                </a:solidFill>
                <a:latin typeface="Arial"/>
                <a:cs typeface="Arial"/>
              </a:rPr>
              <a:t>Long-</a:t>
            </a:r>
            <a:r>
              <a:rPr lang="en-GB" sz="1200" b="1" noProof="0" dirty="0">
                <a:solidFill>
                  <a:srgbClr val="336E9F"/>
                </a:solidFill>
                <a:latin typeface="Arial"/>
                <a:cs typeface="Arial"/>
              </a:rPr>
              <a:t>term</a:t>
            </a:r>
            <a:r>
              <a:rPr lang="en-GB" sz="1200" b="1" spc="-25" noProof="0" dirty="0">
                <a:solidFill>
                  <a:srgbClr val="336E9F"/>
                </a:solidFill>
                <a:latin typeface="Arial"/>
                <a:cs typeface="Arial"/>
              </a:rPr>
              <a:t> </a:t>
            </a:r>
            <a:r>
              <a:rPr lang="en-GB" sz="1200" b="1" noProof="0" dirty="0">
                <a:solidFill>
                  <a:srgbClr val="336E9F"/>
                </a:solidFill>
                <a:latin typeface="Arial"/>
                <a:cs typeface="Arial"/>
              </a:rPr>
              <a:t>condition</a:t>
            </a:r>
            <a:r>
              <a:rPr lang="en-GB" sz="1200" b="1" spc="-20" noProof="0" dirty="0">
                <a:solidFill>
                  <a:srgbClr val="336E9F"/>
                </a:solidFill>
                <a:latin typeface="Arial"/>
                <a:cs typeface="Arial"/>
              </a:rPr>
              <a:t> </a:t>
            </a:r>
            <a:r>
              <a:rPr lang="en-GB" sz="1200" b="1" noProof="0" dirty="0">
                <a:solidFill>
                  <a:srgbClr val="336E9F"/>
                </a:solidFill>
                <a:latin typeface="Arial"/>
                <a:cs typeface="Arial"/>
              </a:rPr>
              <a:t>status</a:t>
            </a:r>
            <a:r>
              <a:rPr lang="en-GB" sz="1200" b="1" spc="-20" noProof="0" dirty="0">
                <a:solidFill>
                  <a:srgbClr val="336E9F"/>
                </a:solidFill>
                <a:latin typeface="Arial"/>
                <a:cs typeface="Arial"/>
              </a:rPr>
              <a:t> </a:t>
            </a:r>
            <a:r>
              <a:rPr lang="en-GB" sz="1200" b="1" spc="-10" noProof="0" dirty="0">
                <a:solidFill>
                  <a:srgbClr val="336E9F"/>
                </a:solidFill>
                <a:latin typeface="Arial"/>
                <a:cs typeface="Arial"/>
              </a:rPr>
              <a:t>tables</a:t>
            </a:r>
            <a:endParaRPr lang="en-GB" sz="1200" noProof="0" dirty="0">
              <a:latin typeface="Arial"/>
              <a:cs typeface="Arial"/>
            </a:endParaRPr>
          </a:p>
          <a:p>
            <a:pPr marL="12700" marR="198120" algn="l">
              <a:spcBef>
                <a:spcPts val="600"/>
              </a:spcBef>
            </a:pPr>
            <a:r>
              <a:rPr lang="en-GB" sz="1150" noProof="0" dirty="0">
                <a:latin typeface="Arial"/>
                <a:cs typeface="Arial"/>
              </a:rPr>
              <a:t>The</a:t>
            </a:r>
            <a:r>
              <a:rPr lang="en-GB" sz="1150" spc="-10" noProof="0" dirty="0">
                <a:latin typeface="Arial"/>
                <a:cs typeface="Arial"/>
              </a:rPr>
              <a:t> long-</a:t>
            </a:r>
            <a:r>
              <a:rPr lang="en-GB" sz="1150" noProof="0" dirty="0">
                <a:latin typeface="Arial"/>
                <a:cs typeface="Arial"/>
              </a:rPr>
              <a:t>term</a:t>
            </a:r>
            <a:r>
              <a:rPr lang="en-GB" sz="1150" spc="-10" noProof="0" dirty="0">
                <a:latin typeface="Arial"/>
                <a:cs typeface="Arial"/>
              </a:rPr>
              <a:t> </a:t>
            </a:r>
            <a:r>
              <a:rPr lang="en-GB" sz="1150" noProof="0" dirty="0">
                <a:latin typeface="Arial"/>
                <a:cs typeface="Arial"/>
              </a:rPr>
              <a:t>condition</a:t>
            </a:r>
            <a:r>
              <a:rPr lang="en-GB" sz="1150" spc="-10" noProof="0" dirty="0">
                <a:latin typeface="Arial"/>
                <a:cs typeface="Arial"/>
              </a:rPr>
              <a:t> </a:t>
            </a:r>
            <a:r>
              <a:rPr lang="en-GB" sz="1150" noProof="0" dirty="0">
                <a:latin typeface="Arial"/>
                <a:cs typeface="Arial"/>
              </a:rPr>
              <a:t>status</a:t>
            </a:r>
            <a:r>
              <a:rPr lang="en-GB" sz="1150" spc="-10" noProof="0" dirty="0">
                <a:latin typeface="Arial"/>
                <a:cs typeface="Arial"/>
              </a:rPr>
              <a:t> </a:t>
            </a:r>
            <a:r>
              <a:rPr lang="en-GB" sz="1150" noProof="0" dirty="0">
                <a:latin typeface="Arial"/>
                <a:cs typeface="Arial"/>
              </a:rPr>
              <a:t>tables</a:t>
            </a:r>
            <a:r>
              <a:rPr lang="en-GB" sz="1150" spc="-10" noProof="0" dirty="0">
                <a:latin typeface="Arial"/>
                <a:cs typeface="Arial"/>
              </a:rPr>
              <a:t> </a:t>
            </a:r>
            <a:r>
              <a:rPr lang="en-GB" sz="1150" noProof="0" dirty="0">
                <a:latin typeface="Arial"/>
                <a:cs typeface="Arial"/>
              </a:rPr>
              <a:t>show</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unadjusted</a:t>
            </a:r>
            <a:r>
              <a:rPr lang="en-GB" sz="1150" spc="-5" noProof="0" dirty="0">
                <a:latin typeface="Arial"/>
                <a:cs typeface="Arial"/>
              </a:rPr>
              <a:t> </a:t>
            </a:r>
            <a:r>
              <a:rPr lang="en-GB" sz="1150" noProof="0" dirty="0">
                <a:latin typeface="Arial"/>
                <a:cs typeface="Arial"/>
              </a:rPr>
              <a:t>scores</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a:t>
            </a:r>
            <a:r>
              <a:rPr lang="en-GB" sz="1150" noProof="0" dirty="0">
                <a:latin typeface="Arial"/>
                <a:cs typeface="Arial"/>
              </a:rPr>
              <a:t>two</a:t>
            </a:r>
            <a:r>
              <a:rPr lang="en-GB" sz="1150" spc="-10" noProof="0" dirty="0">
                <a:latin typeface="Arial"/>
                <a:cs typeface="Arial"/>
              </a:rPr>
              <a:t> </a:t>
            </a:r>
            <a:r>
              <a:rPr lang="en-GB" sz="1150" noProof="0" dirty="0">
                <a:latin typeface="Arial"/>
                <a:cs typeface="Arial"/>
              </a:rPr>
              <a:t>groups:</a:t>
            </a:r>
            <a:r>
              <a:rPr lang="en-GB" sz="1150" spc="-10" noProof="0" dirty="0">
                <a:latin typeface="Arial"/>
                <a:cs typeface="Arial"/>
              </a:rPr>
              <a:t> </a:t>
            </a:r>
            <a:r>
              <a:rPr lang="en-GB" sz="1150" noProof="0" dirty="0">
                <a:latin typeface="Arial"/>
                <a:cs typeface="Arial"/>
              </a:rPr>
              <a:t>those</a:t>
            </a:r>
            <a:r>
              <a:rPr lang="en-GB" sz="1150" spc="-10" noProof="0" dirty="0">
                <a:latin typeface="Arial"/>
                <a:cs typeface="Arial"/>
              </a:rPr>
              <a:t> </a:t>
            </a:r>
            <a:r>
              <a:rPr lang="en-GB" sz="1150" noProof="0" dirty="0">
                <a:latin typeface="Arial"/>
                <a:cs typeface="Arial"/>
              </a:rPr>
              <a:t>who</a:t>
            </a:r>
            <a:r>
              <a:rPr lang="en-GB" sz="1150" spc="-10" noProof="0" dirty="0">
                <a:latin typeface="Arial"/>
                <a:cs typeface="Arial"/>
              </a:rPr>
              <a:t> indicate </a:t>
            </a:r>
            <a:r>
              <a:rPr lang="en-GB" sz="1150" noProof="0" dirty="0">
                <a:latin typeface="Arial"/>
                <a:cs typeface="Arial"/>
              </a:rPr>
              <a:t>they</a:t>
            </a:r>
            <a:r>
              <a:rPr lang="en-GB" sz="1150" spc="-5" noProof="0" dirty="0">
                <a:latin typeface="Arial"/>
                <a:cs typeface="Arial"/>
              </a:rPr>
              <a:t> </a:t>
            </a:r>
            <a:r>
              <a:rPr lang="en-GB" sz="1150" noProof="0" dirty="0">
                <a:latin typeface="Arial"/>
                <a:cs typeface="Arial"/>
              </a:rPr>
              <a:t>have</a:t>
            </a:r>
            <a:r>
              <a:rPr lang="en-GB" sz="1150" spc="-5" noProof="0" dirty="0">
                <a:latin typeface="Arial"/>
                <a:cs typeface="Arial"/>
              </a:rPr>
              <a:t> </a:t>
            </a:r>
            <a:r>
              <a:rPr lang="en-GB" sz="1150" noProof="0" dirty="0">
                <a:latin typeface="Arial"/>
                <a:cs typeface="Arial"/>
              </a:rPr>
              <a:t>one</a:t>
            </a:r>
            <a:r>
              <a:rPr lang="en-GB" sz="1150" spc="-5" noProof="0" dirty="0">
                <a:latin typeface="Arial"/>
                <a:cs typeface="Arial"/>
              </a:rPr>
              <a:t> </a:t>
            </a:r>
            <a:r>
              <a:rPr lang="en-GB" sz="1150" noProof="0" dirty="0">
                <a:latin typeface="Arial"/>
                <a:cs typeface="Arial"/>
              </a:rPr>
              <a:t>or</a:t>
            </a:r>
            <a:r>
              <a:rPr lang="en-GB" sz="1150" spc="-5" noProof="0" dirty="0">
                <a:latin typeface="Arial"/>
                <a:cs typeface="Arial"/>
              </a:rPr>
              <a:t> </a:t>
            </a:r>
            <a:r>
              <a:rPr lang="en-GB" sz="1150" noProof="0" dirty="0">
                <a:solidFill>
                  <a:srgbClr val="000000"/>
                </a:solidFill>
                <a:latin typeface="Arial"/>
                <a:cs typeface="Arial"/>
              </a:rPr>
              <a:t>more</a:t>
            </a:r>
            <a:r>
              <a:rPr lang="en-GB" sz="1150" spc="-5" noProof="0" dirty="0">
                <a:solidFill>
                  <a:srgbClr val="000000"/>
                </a:solidFill>
                <a:latin typeface="Arial"/>
                <a:cs typeface="Arial"/>
              </a:rPr>
              <a:t> </a:t>
            </a:r>
            <a:r>
              <a:rPr lang="en-GB" sz="1150" spc="-10" noProof="0" dirty="0">
                <a:solidFill>
                  <a:srgbClr val="000000"/>
                </a:solidFill>
                <a:latin typeface="Arial"/>
                <a:cs typeface="Arial"/>
              </a:rPr>
              <a:t>long-</a:t>
            </a:r>
            <a:r>
              <a:rPr lang="en-GB" sz="1150" noProof="0" dirty="0">
                <a:solidFill>
                  <a:srgbClr val="000000"/>
                </a:solidFill>
                <a:latin typeface="Arial"/>
                <a:cs typeface="Arial"/>
              </a:rPr>
              <a:t>term</a:t>
            </a:r>
            <a:r>
              <a:rPr lang="en-GB" sz="1150" spc="-5" noProof="0" dirty="0">
                <a:solidFill>
                  <a:srgbClr val="000000"/>
                </a:solidFill>
                <a:latin typeface="Arial"/>
                <a:cs typeface="Arial"/>
              </a:rPr>
              <a:t> </a:t>
            </a:r>
            <a:r>
              <a:rPr lang="en-GB" sz="1150" noProof="0" dirty="0">
                <a:solidFill>
                  <a:srgbClr val="000000"/>
                </a:solidFill>
                <a:latin typeface="Arial"/>
                <a:cs typeface="Arial"/>
              </a:rPr>
              <a:t>conditions</a:t>
            </a:r>
            <a:r>
              <a:rPr lang="en-GB" sz="1150" spc="-5" noProof="0" dirty="0">
                <a:solidFill>
                  <a:srgbClr val="000000"/>
                </a:solidFill>
                <a:latin typeface="Arial"/>
                <a:cs typeface="Arial"/>
              </a:rPr>
              <a:t>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those</a:t>
            </a:r>
            <a:r>
              <a:rPr lang="en-GB" sz="1150" spc="-5" noProof="0" dirty="0">
                <a:latin typeface="Arial"/>
                <a:cs typeface="Arial"/>
              </a:rPr>
              <a:t> </a:t>
            </a:r>
            <a:r>
              <a:rPr lang="en-GB" sz="1150" noProof="0" dirty="0">
                <a:latin typeface="Arial"/>
                <a:cs typeface="Arial"/>
              </a:rPr>
              <a:t>who</a:t>
            </a:r>
            <a:r>
              <a:rPr lang="en-GB" sz="1150" spc="-5" noProof="0" dirty="0">
                <a:latin typeface="Arial"/>
                <a:cs typeface="Arial"/>
              </a:rPr>
              <a:t> </a:t>
            </a:r>
            <a:r>
              <a:rPr lang="en-GB" sz="1150" noProof="0" dirty="0">
                <a:latin typeface="Arial"/>
                <a:cs typeface="Arial"/>
              </a:rPr>
              <a:t>indicate</a:t>
            </a:r>
            <a:r>
              <a:rPr lang="en-GB" sz="1150" spc="-5" noProof="0" dirty="0">
                <a:latin typeface="Arial"/>
                <a:cs typeface="Arial"/>
              </a:rPr>
              <a:t> </a:t>
            </a:r>
            <a:r>
              <a:rPr lang="en-GB" sz="1150" noProof="0" dirty="0">
                <a:latin typeface="Arial"/>
                <a:cs typeface="Arial"/>
              </a:rPr>
              <a:t>that</a:t>
            </a:r>
            <a:r>
              <a:rPr lang="en-GB" sz="1150" spc="-5" noProof="0" dirty="0">
                <a:latin typeface="Arial"/>
                <a:cs typeface="Arial"/>
              </a:rPr>
              <a:t> </a:t>
            </a:r>
            <a:r>
              <a:rPr lang="en-GB" sz="1150" noProof="0" dirty="0">
                <a:latin typeface="Arial"/>
                <a:cs typeface="Arial"/>
              </a:rPr>
              <a:t>they</a:t>
            </a:r>
            <a:r>
              <a:rPr lang="en-GB" sz="1150" spc="-5" noProof="0" dirty="0">
                <a:latin typeface="Arial"/>
                <a:cs typeface="Arial"/>
              </a:rPr>
              <a:t> </a:t>
            </a:r>
            <a:r>
              <a:rPr lang="en-GB" sz="1150" noProof="0" dirty="0">
                <a:latin typeface="Arial"/>
                <a:cs typeface="Arial"/>
              </a:rPr>
              <a:t>have</a:t>
            </a:r>
            <a:r>
              <a:rPr lang="en-GB" sz="1150" spc="-5" noProof="0" dirty="0">
                <a:latin typeface="Arial"/>
                <a:cs typeface="Arial"/>
              </a:rPr>
              <a:t> </a:t>
            </a:r>
            <a:r>
              <a:rPr lang="en-GB" sz="1150" noProof="0" dirty="0">
                <a:latin typeface="Arial"/>
                <a:cs typeface="Arial"/>
              </a:rPr>
              <a:t>no</a:t>
            </a:r>
            <a:r>
              <a:rPr lang="en-GB" sz="1150" spc="-5" noProof="0" dirty="0">
                <a:latin typeface="Arial"/>
                <a:cs typeface="Arial"/>
              </a:rPr>
              <a:t> </a:t>
            </a:r>
            <a:r>
              <a:rPr lang="en-GB" sz="1150" spc="-10" noProof="0" dirty="0">
                <a:latin typeface="Arial"/>
                <a:cs typeface="Arial"/>
              </a:rPr>
              <a:t>long-</a:t>
            </a:r>
            <a:r>
              <a:rPr lang="en-GB" sz="1150" spc="-20" noProof="0" dirty="0">
                <a:latin typeface="Arial"/>
                <a:cs typeface="Arial"/>
              </a:rPr>
              <a:t>term </a:t>
            </a:r>
            <a:r>
              <a:rPr lang="en-GB" sz="1150" spc="-10" noProof="0" dirty="0">
                <a:latin typeface="Arial"/>
                <a:cs typeface="Arial"/>
              </a:rPr>
              <a:t>conditions.</a:t>
            </a:r>
          </a:p>
          <a:p>
            <a:pPr marL="12700" algn="l">
              <a:spcBef>
                <a:spcPts val="600"/>
              </a:spcBef>
            </a:pPr>
            <a:r>
              <a:rPr lang="en-GB" sz="1200" b="1" spc="-10" noProof="0" dirty="0">
                <a:solidFill>
                  <a:srgbClr val="336E9F"/>
                </a:solidFill>
                <a:latin typeface="Arial"/>
                <a:cs typeface="Arial"/>
              </a:rPr>
              <a:t>Number of long-</a:t>
            </a:r>
            <a:r>
              <a:rPr lang="en-GB" sz="1200" b="1" noProof="0" dirty="0">
                <a:solidFill>
                  <a:srgbClr val="336E9F"/>
                </a:solidFill>
                <a:latin typeface="Arial"/>
                <a:cs typeface="Arial"/>
              </a:rPr>
              <a:t>term</a:t>
            </a:r>
            <a:r>
              <a:rPr lang="en-GB" sz="1200" b="1" spc="-25" noProof="0" dirty="0">
                <a:solidFill>
                  <a:srgbClr val="336E9F"/>
                </a:solidFill>
                <a:latin typeface="Arial"/>
                <a:cs typeface="Arial"/>
              </a:rPr>
              <a:t> </a:t>
            </a:r>
            <a:r>
              <a:rPr lang="en-GB" sz="1200" b="1" noProof="0" dirty="0">
                <a:solidFill>
                  <a:srgbClr val="336E9F"/>
                </a:solidFill>
                <a:latin typeface="Arial"/>
                <a:cs typeface="Arial"/>
              </a:rPr>
              <a:t>conditions</a:t>
            </a:r>
            <a:r>
              <a:rPr lang="en-GB" sz="1200" b="1" spc="-20" noProof="0" dirty="0">
                <a:solidFill>
                  <a:srgbClr val="336E9F"/>
                </a:solidFill>
                <a:latin typeface="Arial"/>
                <a:cs typeface="Arial"/>
              </a:rPr>
              <a:t> </a:t>
            </a:r>
            <a:r>
              <a:rPr lang="en-GB" sz="1200" b="1" spc="-10" noProof="0" dirty="0">
                <a:solidFill>
                  <a:srgbClr val="336E9F"/>
                </a:solidFill>
                <a:latin typeface="Arial"/>
                <a:cs typeface="Arial"/>
              </a:rPr>
              <a:t>tables</a:t>
            </a:r>
            <a:endParaRPr lang="en-GB" sz="1200" noProof="0" dirty="0">
              <a:latin typeface="Arial"/>
              <a:cs typeface="Arial"/>
            </a:endParaRPr>
          </a:p>
          <a:p>
            <a:pPr marL="12700" marR="198120" algn="l">
              <a:spcBef>
                <a:spcPts val="600"/>
              </a:spcBef>
            </a:pPr>
            <a:r>
              <a:rPr lang="en-GB" sz="1150" noProof="0" dirty="0">
                <a:latin typeface="Arial"/>
                <a:cs typeface="Arial"/>
              </a:rPr>
              <a:t>The</a:t>
            </a:r>
            <a:r>
              <a:rPr lang="en-GB" sz="1150" spc="-10" noProof="0" dirty="0">
                <a:latin typeface="Arial"/>
                <a:cs typeface="Arial"/>
              </a:rPr>
              <a:t> number of long-</a:t>
            </a:r>
            <a:r>
              <a:rPr lang="en-GB" sz="1150" noProof="0" dirty="0">
                <a:latin typeface="Arial"/>
                <a:cs typeface="Arial"/>
              </a:rPr>
              <a:t>term</a:t>
            </a:r>
            <a:r>
              <a:rPr lang="en-GB" sz="1150" spc="-10" noProof="0" dirty="0">
                <a:latin typeface="Arial"/>
                <a:cs typeface="Arial"/>
              </a:rPr>
              <a:t> </a:t>
            </a:r>
            <a:r>
              <a:rPr lang="en-GB" sz="1150" noProof="0" dirty="0">
                <a:latin typeface="Arial"/>
                <a:cs typeface="Arial"/>
              </a:rPr>
              <a:t>conditions</a:t>
            </a:r>
            <a:r>
              <a:rPr lang="en-GB" sz="1150" spc="-10" noProof="0" dirty="0">
                <a:latin typeface="Arial"/>
                <a:cs typeface="Arial"/>
              </a:rPr>
              <a:t> </a:t>
            </a:r>
            <a:r>
              <a:rPr lang="en-GB" sz="1150" noProof="0" dirty="0">
                <a:latin typeface="Arial"/>
                <a:cs typeface="Arial"/>
              </a:rPr>
              <a:t>tables</a:t>
            </a:r>
            <a:r>
              <a:rPr lang="en-GB" sz="1150" spc="-10" noProof="0" dirty="0">
                <a:latin typeface="Arial"/>
                <a:cs typeface="Arial"/>
              </a:rPr>
              <a:t> </a:t>
            </a:r>
            <a:r>
              <a:rPr lang="en-GB" sz="1150" noProof="0" dirty="0">
                <a:latin typeface="Arial"/>
                <a:cs typeface="Arial"/>
              </a:rPr>
              <a:t>show</a:t>
            </a:r>
            <a:r>
              <a:rPr lang="en-GB" sz="1150" spc="-10"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unadjusted</a:t>
            </a:r>
            <a:r>
              <a:rPr lang="en-GB" sz="1150" spc="-5" noProof="0" dirty="0">
                <a:latin typeface="Arial"/>
                <a:cs typeface="Arial"/>
              </a:rPr>
              <a:t> </a:t>
            </a:r>
            <a:r>
              <a:rPr lang="en-GB" sz="1150" noProof="0" dirty="0">
                <a:latin typeface="Arial"/>
                <a:cs typeface="Arial"/>
              </a:rPr>
              <a:t>scores</a:t>
            </a:r>
            <a:r>
              <a:rPr lang="en-GB" sz="1150" spc="-10" noProof="0" dirty="0">
                <a:latin typeface="Arial"/>
                <a:cs typeface="Arial"/>
              </a:rPr>
              <a:t> </a:t>
            </a:r>
            <a:r>
              <a:rPr lang="en-GB" sz="1150" noProof="0" dirty="0">
                <a:latin typeface="Arial"/>
                <a:cs typeface="Arial"/>
              </a:rPr>
              <a:t>for</a:t>
            </a:r>
            <a:r>
              <a:rPr lang="en-GB" sz="1150" spc="-10" noProof="0" dirty="0">
                <a:latin typeface="Arial"/>
                <a:cs typeface="Arial"/>
              </a:rPr>
              <a:t> four </a:t>
            </a:r>
            <a:r>
              <a:rPr lang="en-GB" sz="1150" noProof="0" dirty="0">
                <a:latin typeface="Arial"/>
                <a:cs typeface="Arial"/>
              </a:rPr>
              <a:t>groups:</a:t>
            </a:r>
            <a:r>
              <a:rPr lang="en-GB" sz="1150" spc="-10" noProof="0" dirty="0">
                <a:latin typeface="Arial"/>
                <a:cs typeface="Arial"/>
              </a:rPr>
              <a:t> </a:t>
            </a:r>
            <a:r>
              <a:rPr lang="en-GB" sz="1150" noProof="0" dirty="0">
                <a:latin typeface="Arial"/>
                <a:cs typeface="Arial"/>
              </a:rPr>
              <a:t>those</a:t>
            </a:r>
            <a:r>
              <a:rPr lang="en-GB" sz="1150" spc="-10" noProof="0" dirty="0">
                <a:latin typeface="Arial"/>
                <a:cs typeface="Arial"/>
              </a:rPr>
              <a:t> </a:t>
            </a:r>
            <a:r>
              <a:rPr lang="en-GB" sz="1150" noProof="0" dirty="0">
                <a:latin typeface="Arial"/>
                <a:cs typeface="Arial"/>
              </a:rPr>
              <a:t>who</a:t>
            </a:r>
            <a:r>
              <a:rPr lang="en-GB" sz="1150" spc="-10" noProof="0" dirty="0">
                <a:latin typeface="Arial"/>
                <a:cs typeface="Arial"/>
              </a:rPr>
              <a:t> indicate </a:t>
            </a:r>
            <a:r>
              <a:rPr lang="en-GB" sz="1150" noProof="0" dirty="0">
                <a:latin typeface="Arial"/>
                <a:cs typeface="Arial"/>
              </a:rPr>
              <a:t>they</a:t>
            </a:r>
            <a:r>
              <a:rPr lang="en-GB" sz="1150" spc="-5" noProof="0" dirty="0">
                <a:latin typeface="Arial"/>
                <a:cs typeface="Arial"/>
              </a:rPr>
              <a:t> </a:t>
            </a:r>
            <a:r>
              <a:rPr lang="en-GB" sz="1150" noProof="0" dirty="0">
                <a:latin typeface="Arial"/>
                <a:cs typeface="Arial"/>
              </a:rPr>
              <a:t>have</a:t>
            </a:r>
            <a:r>
              <a:rPr lang="en-GB" sz="1150" spc="-5" noProof="0" dirty="0">
                <a:latin typeface="Arial"/>
                <a:cs typeface="Arial"/>
              </a:rPr>
              <a:t> </a:t>
            </a:r>
            <a:r>
              <a:rPr lang="en-GB" sz="1150" noProof="0" dirty="0">
                <a:latin typeface="Arial"/>
                <a:cs typeface="Arial"/>
              </a:rPr>
              <a:t>one</a:t>
            </a:r>
            <a:r>
              <a:rPr lang="en-GB" sz="1150" spc="-5" noProof="0" dirty="0">
                <a:latin typeface="Arial"/>
                <a:cs typeface="Arial"/>
              </a:rPr>
              <a:t> </a:t>
            </a:r>
            <a:r>
              <a:rPr lang="en-GB" sz="1150" spc="-10" noProof="0" dirty="0">
                <a:solidFill>
                  <a:srgbClr val="000000"/>
                </a:solidFill>
                <a:latin typeface="Arial"/>
                <a:cs typeface="Arial"/>
              </a:rPr>
              <a:t>long-</a:t>
            </a:r>
            <a:r>
              <a:rPr lang="en-GB" sz="1150" noProof="0" dirty="0">
                <a:solidFill>
                  <a:srgbClr val="000000"/>
                </a:solidFill>
                <a:latin typeface="Arial"/>
                <a:cs typeface="Arial"/>
              </a:rPr>
              <a:t>term</a:t>
            </a:r>
            <a:r>
              <a:rPr lang="en-GB" sz="1150" spc="-5" noProof="0" dirty="0">
                <a:solidFill>
                  <a:srgbClr val="000000"/>
                </a:solidFill>
                <a:latin typeface="Arial"/>
                <a:cs typeface="Arial"/>
              </a:rPr>
              <a:t> </a:t>
            </a:r>
            <a:r>
              <a:rPr lang="en-GB" sz="1150" noProof="0" dirty="0">
                <a:solidFill>
                  <a:srgbClr val="000000"/>
                </a:solidFill>
                <a:latin typeface="Arial"/>
                <a:cs typeface="Arial"/>
              </a:rPr>
              <a:t>condition, two</a:t>
            </a:r>
            <a:r>
              <a:rPr lang="en-GB" sz="1150" spc="-5" noProof="0" dirty="0">
                <a:latin typeface="Arial"/>
                <a:cs typeface="Arial"/>
              </a:rPr>
              <a:t> </a:t>
            </a:r>
            <a:r>
              <a:rPr lang="en-GB" sz="1150" spc="-10" noProof="0" dirty="0">
                <a:solidFill>
                  <a:srgbClr val="000000"/>
                </a:solidFill>
                <a:latin typeface="Arial"/>
                <a:cs typeface="Arial"/>
              </a:rPr>
              <a:t>long-</a:t>
            </a:r>
            <a:r>
              <a:rPr lang="en-GB" sz="1150" noProof="0" dirty="0">
                <a:solidFill>
                  <a:srgbClr val="000000"/>
                </a:solidFill>
                <a:latin typeface="Arial"/>
                <a:cs typeface="Arial"/>
              </a:rPr>
              <a:t>term</a:t>
            </a:r>
            <a:r>
              <a:rPr lang="en-GB" sz="1150" spc="-5" noProof="0" dirty="0">
                <a:solidFill>
                  <a:srgbClr val="000000"/>
                </a:solidFill>
                <a:latin typeface="Arial"/>
                <a:cs typeface="Arial"/>
              </a:rPr>
              <a:t> </a:t>
            </a:r>
            <a:r>
              <a:rPr lang="en-GB" sz="1150" noProof="0" dirty="0">
                <a:solidFill>
                  <a:srgbClr val="000000"/>
                </a:solidFill>
                <a:latin typeface="Arial"/>
                <a:cs typeface="Arial"/>
              </a:rPr>
              <a:t>conditions, three or</a:t>
            </a:r>
            <a:r>
              <a:rPr lang="en-GB" sz="1150" spc="-5" noProof="0" dirty="0">
                <a:latin typeface="Arial"/>
                <a:cs typeface="Arial"/>
              </a:rPr>
              <a:t> </a:t>
            </a:r>
            <a:r>
              <a:rPr lang="en-GB" sz="1150" noProof="0" dirty="0">
                <a:solidFill>
                  <a:srgbClr val="000000"/>
                </a:solidFill>
                <a:latin typeface="Arial"/>
                <a:cs typeface="Arial"/>
              </a:rPr>
              <a:t>more</a:t>
            </a:r>
            <a:r>
              <a:rPr lang="en-GB" sz="1150" spc="-5" noProof="0" dirty="0">
                <a:solidFill>
                  <a:srgbClr val="000000"/>
                </a:solidFill>
                <a:latin typeface="Arial"/>
                <a:cs typeface="Arial"/>
              </a:rPr>
              <a:t> </a:t>
            </a:r>
            <a:r>
              <a:rPr lang="en-GB" sz="1150" spc="-10" noProof="0" dirty="0">
                <a:solidFill>
                  <a:srgbClr val="000000"/>
                </a:solidFill>
                <a:latin typeface="Arial"/>
                <a:cs typeface="Arial"/>
              </a:rPr>
              <a:t>long-</a:t>
            </a:r>
            <a:r>
              <a:rPr lang="en-GB" sz="1150" noProof="0" dirty="0">
                <a:solidFill>
                  <a:srgbClr val="000000"/>
                </a:solidFill>
                <a:latin typeface="Arial"/>
                <a:cs typeface="Arial"/>
              </a:rPr>
              <a:t>term</a:t>
            </a:r>
            <a:r>
              <a:rPr lang="en-GB" sz="1150" spc="-5" noProof="0" dirty="0">
                <a:solidFill>
                  <a:srgbClr val="000000"/>
                </a:solidFill>
                <a:latin typeface="Arial"/>
                <a:cs typeface="Arial"/>
              </a:rPr>
              <a:t> </a:t>
            </a:r>
            <a:r>
              <a:rPr lang="en-GB" sz="1150" noProof="0" dirty="0">
                <a:solidFill>
                  <a:srgbClr val="000000"/>
                </a:solidFill>
                <a:latin typeface="Arial"/>
                <a:cs typeface="Arial"/>
              </a:rPr>
              <a:t>conditions,</a:t>
            </a:r>
            <a:r>
              <a:rPr lang="en-GB" sz="1150" spc="-5" noProof="0" dirty="0">
                <a:solidFill>
                  <a:srgbClr val="000000"/>
                </a:solidFill>
                <a:latin typeface="Arial"/>
                <a:cs typeface="Arial"/>
              </a:rPr>
              <a:t>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those</a:t>
            </a:r>
            <a:r>
              <a:rPr lang="en-GB" sz="1150" spc="-5" noProof="0" dirty="0">
                <a:latin typeface="Arial"/>
                <a:cs typeface="Arial"/>
              </a:rPr>
              <a:t> </a:t>
            </a:r>
            <a:r>
              <a:rPr lang="en-GB" sz="1150" noProof="0" dirty="0">
                <a:latin typeface="Arial"/>
                <a:cs typeface="Arial"/>
              </a:rPr>
              <a:t>who</a:t>
            </a:r>
            <a:r>
              <a:rPr lang="en-GB" sz="1150" spc="-5" noProof="0" dirty="0">
                <a:latin typeface="Arial"/>
                <a:cs typeface="Arial"/>
              </a:rPr>
              <a:t> </a:t>
            </a:r>
            <a:r>
              <a:rPr lang="en-GB" sz="1150" noProof="0" dirty="0">
                <a:latin typeface="Arial"/>
                <a:cs typeface="Arial"/>
              </a:rPr>
              <a:t>indicate</a:t>
            </a:r>
            <a:r>
              <a:rPr lang="en-GB" sz="1150" spc="-5" noProof="0" dirty="0">
                <a:latin typeface="Arial"/>
                <a:cs typeface="Arial"/>
              </a:rPr>
              <a:t> </a:t>
            </a:r>
            <a:r>
              <a:rPr lang="en-GB" sz="1150" noProof="0" dirty="0">
                <a:latin typeface="Arial"/>
                <a:cs typeface="Arial"/>
              </a:rPr>
              <a:t>that</a:t>
            </a:r>
            <a:r>
              <a:rPr lang="en-GB" sz="1150" spc="-5" noProof="0" dirty="0">
                <a:latin typeface="Arial"/>
                <a:cs typeface="Arial"/>
              </a:rPr>
              <a:t> </a:t>
            </a:r>
            <a:r>
              <a:rPr lang="en-GB" sz="1150" noProof="0" dirty="0">
                <a:latin typeface="Arial"/>
                <a:cs typeface="Arial"/>
              </a:rPr>
              <a:t>they</a:t>
            </a:r>
            <a:r>
              <a:rPr lang="en-GB" sz="1150" spc="-5" noProof="0" dirty="0">
                <a:latin typeface="Arial"/>
                <a:cs typeface="Arial"/>
              </a:rPr>
              <a:t> </a:t>
            </a:r>
            <a:r>
              <a:rPr lang="en-GB" sz="1150" noProof="0" dirty="0">
                <a:latin typeface="Arial"/>
                <a:cs typeface="Arial"/>
              </a:rPr>
              <a:t>have</a:t>
            </a:r>
            <a:r>
              <a:rPr lang="en-GB" sz="1150" spc="-5" noProof="0" dirty="0">
                <a:latin typeface="Arial"/>
                <a:cs typeface="Arial"/>
              </a:rPr>
              <a:t> </a:t>
            </a:r>
            <a:r>
              <a:rPr lang="en-GB" sz="1150" noProof="0" dirty="0">
                <a:latin typeface="Arial"/>
                <a:cs typeface="Arial"/>
              </a:rPr>
              <a:t>no</a:t>
            </a:r>
            <a:r>
              <a:rPr lang="en-GB" sz="1150" spc="-5" noProof="0" dirty="0">
                <a:latin typeface="Arial"/>
                <a:cs typeface="Arial"/>
              </a:rPr>
              <a:t> </a:t>
            </a:r>
            <a:r>
              <a:rPr lang="en-GB" sz="1150" spc="-10" noProof="0" dirty="0">
                <a:latin typeface="Arial"/>
                <a:cs typeface="Arial"/>
              </a:rPr>
              <a:t>long-</a:t>
            </a:r>
            <a:r>
              <a:rPr lang="en-GB" sz="1150" spc="-20" noProof="0" dirty="0">
                <a:latin typeface="Arial"/>
                <a:cs typeface="Arial"/>
              </a:rPr>
              <a:t>term </a:t>
            </a:r>
            <a:r>
              <a:rPr lang="en-GB" sz="1150" spc="-10" noProof="0" dirty="0">
                <a:latin typeface="Arial"/>
                <a:cs typeface="Arial"/>
              </a:rPr>
              <a:t>conditions.</a:t>
            </a:r>
          </a:p>
          <a:p>
            <a:pPr marL="12700" marR="198120" algn="l">
              <a:spcBef>
                <a:spcPts val="600"/>
              </a:spcBef>
            </a:pPr>
            <a:r>
              <a:rPr lang="en-GB" sz="1200" b="1" noProof="0" dirty="0">
                <a:solidFill>
                  <a:srgbClr val="336E9F"/>
                </a:solidFill>
                <a:latin typeface="Arial"/>
                <a:cs typeface="Arial"/>
              </a:rPr>
              <a:t>Impact of long-term condition(s) (excluding cancer) on day-to-day activities tables</a:t>
            </a:r>
          </a:p>
          <a:p>
            <a:pPr marL="12700" marR="198120" algn="l">
              <a:spcBef>
                <a:spcPts val="600"/>
              </a:spcBef>
            </a:pPr>
            <a:r>
              <a:rPr lang="en-US" sz="1150" noProof="0" dirty="0">
                <a:latin typeface="Arial"/>
                <a:cs typeface="Arial"/>
              </a:rPr>
              <a:t>The impact of long-term condition(s) tables show unadjusted scores for respondents with an additional long-term condition(s) and whether these affect their day-to-day activities.</a:t>
            </a:r>
            <a:endParaRPr lang="en-GB" sz="1150" noProof="0" dirty="0">
              <a:latin typeface="Arial"/>
              <a:cs typeface="Arial"/>
            </a:endParaRPr>
          </a:p>
          <a:p>
            <a:pPr marL="12700" algn="l">
              <a:spcBef>
                <a:spcPts val="600"/>
              </a:spcBef>
            </a:pPr>
            <a:r>
              <a:rPr lang="en-GB" sz="1200" b="1" noProof="0" dirty="0">
                <a:solidFill>
                  <a:srgbClr val="336E9F"/>
                </a:solidFill>
                <a:latin typeface="Arial"/>
                <a:cs typeface="Arial"/>
              </a:rPr>
              <a:t>IMD</a:t>
            </a:r>
            <a:r>
              <a:rPr lang="en-GB" sz="1200" b="1" spc="-35" noProof="0" dirty="0">
                <a:solidFill>
                  <a:srgbClr val="336E9F"/>
                </a:solidFill>
                <a:latin typeface="Arial"/>
                <a:cs typeface="Arial"/>
              </a:rPr>
              <a:t> </a:t>
            </a:r>
            <a:r>
              <a:rPr lang="en-GB" sz="1200" b="1" noProof="0" dirty="0">
                <a:solidFill>
                  <a:srgbClr val="336E9F"/>
                </a:solidFill>
                <a:latin typeface="Arial"/>
                <a:cs typeface="Arial"/>
              </a:rPr>
              <a:t>quintile</a:t>
            </a:r>
            <a:r>
              <a:rPr lang="en-GB" sz="1200" b="1" spc="-30" noProof="0" dirty="0">
                <a:solidFill>
                  <a:srgbClr val="336E9F"/>
                </a:solidFill>
                <a:latin typeface="Arial"/>
                <a:cs typeface="Arial"/>
              </a:rPr>
              <a:t> </a:t>
            </a:r>
            <a:r>
              <a:rPr lang="en-GB" sz="1200" b="1" spc="-10" noProof="0" dirty="0">
                <a:solidFill>
                  <a:srgbClr val="336E9F"/>
                </a:solidFill>
                <a:latin typeface="Arial"/>
                <a:cs typeface="Arial"/>
              </a:rPr>
              <a:t>tables</a:t>
            </a:r>
            <a:endParaRPr lang="en-GB" sz="1200" noProof="0" dirty="0">
              <a:latin typeface="Arial"/>
              <a:cs typeface="Arial"/>
            </a:endParaRPr>
          </a:p>
          <a:p>
            <a:pPr marL="12700" marR="198120" algn="l">
              <a:spcBef>
                <a:spcPts val="600"/>
              </a:spcBef>
            </a:pP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IMD</a:t>
            </a:r>
            <a:r>
              <a:rPr lang="en-GB" sz="1150" spc="-5" noProof="0" dirty="0">
                <a:latin typeface="Arial"/>
                <a:cs typeface="Arial"/>
              </a:rPr>
              <a:t> </a:t>
            </a:r>
            <a:r>
              <a:rPr lang="en-GB" sz="1150" noProof="0" dirty="0">
                <a:latin typeface="Arial"/>
                <a:cs typeface="Arial"/>
              </a:rPr>
              <a:t>quintile</a:t>
            </a:r>
            <a:r>
              <a:rPr lang="en-GB" sz="1150" spc="-5" noProof="0" dirty="0">
                <a:latin typeface="Arial"/>
                <a:cs typeface="Arial"/>
              </a:rPr>
              <a:t> </a:t>
            </a:r>
            <a:r>
              <a:rPr lang="en-GB" sz="1150" noProof="0" dirty="0">
                <a:latin typeface="Arial"/>
                <a:cs typeface="Arial"/>
              </a:rPr>
              <a:t>tables</a:t>
            </a:r>
            <a:r>
              <a:rPr lang="en-GB" sz="1150" spc="-5" noProof="0" dirty="0">
                <a:latin typeface="Arial"/>
                <a:cs typeface="Arial"/>
              </a:rPr>
              <a:t> </a:t>
            </a:r>
            <a:r>
              <a:rPr lang="en-GB" sz="1150" noProof="0" dirty="0">
                <a:latin typeface="Arial"/>
                <a:cs typeface="Arial"/>
              </a:rPr>
              <a:t>show</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unadjusted</a:t>
            </a:r>
            <a:r>
              <a:rPr lang="en-GB" sz="1150" spc="-5" noProof="0" dirty="0">
                <a:latin typeface="Arial"/>
                <a:cs typeface="Arial"/>
              </a:rPr>
              <a:t> </a:t>
            </a:r>
            <a:r>
              <a:rPr lang="en-GB" sz="1150" noProof="0" dirty="0">
                <a:latin typeface="Arial"/>
                <a:cs typeface="Arial"/>
              </a:rPr>
              <a:t>scores</a:t>
            </a:r>
            <a:r>
              <a:rPr lang="en-GB" sz="1150" spc="-5" noProof="0" dirty="0">
                <a:latin typeface="Arial"/>
                <a:cs typeface="Arial"/>
              </a:rPr>
              <a:t> </a:t>
            </a:r>
            <a:r>
              <a:rPr lang="en-GB" sz="1150" noProof="0" dirty="0">
                <a:latin typeface="Arial"/>
                <a:cs typeface="Arial"/>
              </a:rPr>
              <a:t>for</a:t>
            </a:r>
            <a:r>
              <a:rPr lang="en-GB" sz="1150" spc="-5" noProof="0" dirty="0">
                <a:latin typeface="Arial"/>
                <a:cs typeface="Arial"/>
              </a:rPr>
              <a:t> </a:t>
            </a:r>
            <a:r>
              <a:rPr lang="en-GB" sz="1150" noProof="0" dirty="0">
                <a:latin typeface="Arial"/>
                <a:cs typeface="Arial"/>
              </a:rPr>
              <a:t>five</a:t>
            </a:r>
            <a:r>
              <a:rPr lang="en-GB" sz="1150" spc="-10" noProof="0" dirty="0">
                <a:latin typeface="Arial"/>
                <a:cs typeface="Arial"/>
              </a:rPr>
              <a:t> </a:t>
            </a:r>
            <a:r>
              <a:rPr lang="en-GB" sz="1150" noProof="0" dirty="0">
                <a:latin typeface="Arial"/>
                <a:cs typeface="Arial"/>
              </a:rPr>
              <a:t>quintiles</a:t>
            </a:r>
            <a:r>
              <a:rPr lang="en-GB" sz="1150" spc="-5" noProof="0" dirty="0">
                <a:latin typeface="Arial"/>
                <a:cs typeface="Arial"/>
              </a:rPr>
              <a:t> </a:t>
            </a:r>
            <a:r>
              <a:rPr lang="en-GB" sz="1150" noProof="0" dirty="0">
                <a:latin typeface="Arial"/>
                <a:cs typeface="Arial"/>
              </a:rPr>
              <a:t>based</a:t>
            </a:r>
            <a:r>
              <a:rPr lang="en-GB" sz="1150" spc="-5" noProof="0" dirty="0">
                <a:latin typeface="Arial"/>
                <a:cs typeface="Arial"/>
              </a:rPr>
              <a:t> </a:t>
            </a:r>
            <a:r>
              <a:rPr lang="en-GB" sz="1150" noProof="0" dirty="0">
                <a:latin typeface="Arial"/>
                <a:cs typeface="Arial"/>
              </a:rPr>
              <a:t>on</a:t>
            </a:r>
            <a:r>
              <a:rPr lang="en-GB" sz="1150" spc="-5" noProof="0" dirty="0">
                <a:latin typeface="Arial"/>
                <a:cs typeface="Arial"/>
              </a:rPr>
              <a:t> </a:t>
            </a:r>
            <a:r>
              <a:rPr lang="en-GB" sz="1150" noProof="0" dirty="0">
                <a:latin typeface="Arial"/>
                <a:cs typeface="Arial"/>
              </a:rPr>
              <a:t>relative</a:t>
            </a:r>
            <a:r>
              <a:rPr lang="en-GB" sz="1150" spc="-5" noProof="0" dirty="0">
                <a:latin typeface="Arial"/>
                <a:cs typeface="Arial"/>
              </a:rPr>
              <a:t> </a:t>
            </a:r>
            <a:r>
              <a:rPr lang="en-GB" sz="1150" spc="-10" noProof="0" dirty="0">
                <a:latin typeface="Arial"/>
                <a:cs typeface="Arial"/>
              </a:rPr>
              <a:t>disadvantage, </a:t>
            </a:r>
            <a:r>
              <a:rPr lang="en-GB" sz="1150" noProof="0" dirty="0">
                <a:latin typeface="Arial"/>
                <a:cs typeface="Arial"/>
              </a:rPr>
              <a:t>with</a:t>
            </a:r>
            <a:r>
              <a:rPr lang="en-GB" sz="1150" spc="-5" noProof="0" dirty="0">
                <a:latin typeface="Arial"/>
                <a:cs typeface="Arial"/>
              </a:rPr>
              <a:t> </a:t>
            </a:r>
            <a:r>
              <a:rPr lang="en-GB" sz="1150" noProof="0" dirty="0">
                <a:latin typeface="Arial"/>
                <a:cs typeface="Arial"/>
              </a:rPr>
              <a:t>quintile</a:t>
            </a:r>
            <a:r>
              <a:rPr lang="en-GB" sz="1150" spc="-5" noProof="0" dirty="0">
                <a:latin typeface="Arial"/>
                <a:cs typeface="Arial"/>
              </a:rPr>
              <a:t> </a:t>
            </a:r>
            <a:r>
              <a:rPr lang="en-GB" sz="1150" noProof="0" dirty="0">
                <a:latin typeface="Arial"/>
                <a:cs typeface="Arial"/>
              </a:rPr>
              <a:t>1</a:t>
            </a:r>
            <a:r>
              <a:rPr lang="en-GB" sz="1150" spc="-5" noProof="0" dirty="0">
                <a:latin typeface="Arial"/>
                <a:cs typeface="Arial"/>
              </a:rPr>
              <a:t> </a:t>
            </a:r>
            <a:r>
              <a:rPr lang="en-GB" sz="1150" noProof="0" dirty="0">
                <a:latin typeface="Arial"/>
                <a:cs typeface="Arial"/>
              </a:rPr>
              <a:t>being</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most</a:t>
            </a:r>
            <a:r>
              <a:rPr lang="en-GB" sz="1150" spc="-5" noProof="0" dirty="0">
                <a:latin typeface="Arial"/>
                <a:cs typeface="Arial"/>
              </a:rPr>
              <a:t> </a:t>
            </a:r>
            <a:r>
              <a:rPr lang="en-GB" sz="1150" noProof="0" dirty="0">
                <a:latin typeface="Arial"/>
                <a:cs typeface="Arial"/>
              </a:rPr>
              <a:t>deprived</a:t>
            </a:r>
            <a:r>
              <a:rPr lang="en-GB" sz="1150" spc="-5" noProof="0" dirty="0">
                <a:latin typeface="Arial"/>
                <a:cs typeface="Arial"/>
              </a:rPr>
              <a:t> </a:t>
            </a:r>
            <a:r>
              <a:rPr lang="en-GB" sz="1150" noProof="0" dirty="0">
                <a:latin typeface="Arial"/>
                <a:cs typeface="Arial"/>
              </a:rPr>
              <a:t>and</a:t>
            </a:r>
            <a:r>
              <a:rPr lang="en-GB" sz="1150" spc="-5" noProof="0" dirty="0">
                <a:latin typeface="Arial"/>
                <a:cs typeface="Arial"/>
              </a:rPr>
              <a:t> </a:t>
            </a:r>
            <a:r>
              <a:rPr lang="en-GB" sz="1150" noProof="0" dirty="0">
                <a:latin typeface="Arial"/>
                <a:cs typeface="Arial"/>
              </a:rPr>
              <a:t>quintile 5</a:t>
            </a:r>
            <a:r>
              <a:rPr lang="en-GB" sz="1150" spc="-5" noProof="0" dirty="0">
                <a:latin typeface="Arial"/>
                <a:cs typeface="Arial"/>
              </a:rPr>
              <a:t> </a:t>
            </a:r>
            <a:r>
              <a:rPr lang="en-GB" sz="1150" noProof="0" dirty="0">
                <a:latin typeface="Arial"/>
                <a:cs typeface="Arial"/>
              </a:rPr>
              <a:t>being</a:t>
            </a:r>
            <a:r>
              <a:rPr lang="en-GB" sz="1150" spc="-5"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least</a:t>
            </a:r>
            <a:r>
              <a:rPr lang="en-GB" sz="1150" spc="-5" noProof="0" dirty="0">
                <a:latin typeface="Arial"/>
                <a:cs typeface="Arial"/>
              </a:rPr>
              <a:t> </a:t>
            </a:r>
            <a:r>
              <a:rPr lang="en-GB" sz="1150" spc="-10" noProof="0" dirty="0">
                <a:latin typeface="Arial"/>
                <a:cs typeface="Arial"/>
              </a:rPr>
              <a:t>deprived.</a:t>
            </a:r>
            <a:endParaRPr lang="en-GB" sz="1150" noProof="0" dirty="0">
              <a:latin typeface="Arial"/>
              <a:cs typeface="Arial"/>
            </a:endParaRPr>
          </a:p>
          <a:p>
            <a:pPr marL="12700" algn="l">
              <a:spcBef>
                <a:spcPts val="600"/>
              </a:spcBef>
            </a:pPr>
            <a:r>
              <a:rPr lang="en-GB" sz="1200" b="1" noProof="0" dirty="0">
                <a:solidFill>
                  <a:srgbClr val="336E9F"/>
                </a:solidFill>
                <a:latin typeface="Arial"/>
                <a:cs typeface="Arial"/>
              </a:rPr>
              <a:t>Year</a:t>
            </a:r>
            <a:r>
              <a:rPr lang="en-GB" sz="1200" b="1" spc="-5" noProof="0" dirty="0">
                <a:solidFill>
                  <a:srgbClr val="336E9F"/>
                </a:solidFill>
                <a:latin typeface="Arial"/>
                <a:cs typeface="Arial"/>
              </a:rPr>
              <a:t> </a:t>
            </a:r>
            <a:r>
              <a:rPr lang="en-GB" sz="1200" b="1" noProof="0" dirty="0">
                <a:solidFill>
                  <a:srgbClr val="336E9F"/>
                </a:solidFill>
                <a:latin typeface="Arial"/>
                <a:cs typeface="Arial"/>
              </a:rPr>
              <a:t>on</a:t>
            </a:r>
            <a:r>
              <a:rPr lang="en-GB" sz="1200" b="1" spc="-5" noProof="0" dirty="0">
                <a:solidFill>
                  <a:srgbClr val="336E9F"/>
                </a:solidFill>
                <a:latin typeface="Arial"/>
                <a:cs typeface="Arial"/>
              </a:rPr>
              <a:t> </a:t>
            </a:r>
            <a:r>
              <a:rPr lang="en-GB" sz="1200" b="1" noProof="0" dirty="0">
                <a:solidFill>
                  <a:srgbClr val="336E9F"/>
                </a:solidFill>
                <a:latin typeface="Arial"/>
                <a:cs typeface="Arial"/>
              </a:rPr>
              <a:t>year</a:t>
            </a:r>
            <a:r>
              <a:rPr lang="en-GB" sz="1200" b="1" spc="-5" noProof="0" dirty="0">
                <a:solidFill>
                  <a:srgbClr val="336E9F"/>
                </a:solidFill>
                <a:latin typeface="Arial"/>
                <a:cs typeface="Arial"/>
              </a:rPr>
              <a:t> </a:t>
            </a:r>
            <a:r>
              <a:rPr lang="en-GB" sz="1200" b="1" spc="-10" noProof="0" dirty="0">
                <a:solidFill>
                  <a:srgbClr val="336E9F"/>
                </a:solidFill>
                <a:latin typeface="Arial"/>
                <a:cs typeface="Arial"/>
              </a:rPr>
              <a:t>charts</a:t>
            </a:r>
            <a:endParaRPr lang="en-GB" sz="1200" noProof="0" dirty="0">
              <a:latin typeface="Arial"/>
              <a:cs typeface="Arial"/>
            </a:endParaRPr>
          </a:p>
          <a:p>
            <a:pPr marL="12700" marR="52069" algn="l">
              <a:spcBef>
                <a:spcPts val="600"/>
              </a:spcBef>
            </a:pPr>
            <a:r>
              <a:rPr lang="en-GB" sz="1150" noProof="0" dirty="0">
                <a:latin typeface="Arial"/>
                <a:cs typeface="Arial"/>
              </a:rPr>
              <a:t>The year on year charts show five columns representing the unadjusted scores of the last five years (2021, 2022, 2023, 2024 and 2025) for each scored question. Arrows are included to show if there is statistically significant variation between 2024 and 2025 or overall between 2021 and 2025. An upwards arrow indicates a statistically significant increase, a downwards arrow indicates a statistically significant decrease, and no arrow indicates no statistically significant change.</a:t>
            </a:r>
          </a:p>
          <a:p>
            <a:pPr marL="12700" marR="52069" algn="l">
              <a:spcBef>
                <a:spcPts val="600"/>
              </a:spcBef>
            </a:pPr>
            <a:r>
              <a:rPr lang="en-GB" sz="1200" b="1" noProof="0" dirty="0">
                <a:solidFill>
                  <a:srgbClr val="336E9F"/>
                </a:solidFill>
                <a:latin typeface="Arial"/>
                <a:cs typeface="Arial"/>
              </a:rPr>
              <a:t>Trust expected range summary</a:t>
            </a:r>
          </a:p>
          <a:p>
            <a:pPr marL="12700" marR="52069" algn="l">
              <a:spcBef>
                <a:spcPts val="600"/>
              </a:spcBef>
            </a:pPr>
            <a:r>
              <a:rPr lang="en-GB" sz="1150" noProof="0" dirty="0">
                <a:latin typeface="Arial"/>
                <a:cs typeface="Arial"/>
              </a:rPr>
              <a:t>The number of scored questions that fell below, within and above the expected range for each trust within the alliance.</a:t>
            </a:r>
          </a:p>
          <a:p>
            <a:pPr marL="12700" marR="52069" algn="l">
              <a:spcBef>
                <a:spcPts val="600"/>
              </a:spcBef>
            </a:pPr>
            <a:r>
              <a:rPr lang="en-GB" sz="1200" b="1" noProof="0" dirty="0">
                <a:solidFill>
                  <a:srgbClr val="336E9F"/>
                </a:solidFill>
                <a:latin typeface="Arial"/>
                <a:cs typeface="Arial"/>
              </a:rPr>
              <a:t>ICB expected range summary</a:t>
            </a:r>
          </a:p>
          <a:p>
            <a:pPr marL="12700" marR="52069" algn="l">
              <a:spcBef>
                <a:spcPts val="600"/>
              </a:spcBef>
            </a:pPr>
            <a:r>
              <a:rPr lang="en-GB" sz="1150" noProof="0" dirty="0">
                <a:latin typeface="Arial"/>
                <a:cs typeface="Arial"/>
              </a:rPr>
              <a:t>The number of scored questions that fell below, within and above the expected range for each ICB within the alliance.</a:t>
            </a:r>
          </a:p>
        </p:txBody>
      </p:sp>
      <p:sp>
        <p:nvSpPr>
          <p:cNvPr id="3" name="object 2">
            <a:extLst>
              <a:ext uri="{FF2B5EF4-FFF2-40B4-BE49-F238E27FC236}">
                <a16:creationId xmlns:a16="http://schemas.microsoft.com/office/drawing/2014/main" id="{1E06A13C-56AF-3707-0DA6-F530A9FD6538}"/>
              </a:ext>
            </a:extLst>
          </p:cNvPr>
          <p:cNvSpPr txBox="1">
            <a:spLocks noGrp="1"/>
          </p:cNvSpPr>
          <p:nvPr>
            <p:ph type="title" idx="4294967295"/>
          </p:nvPr>
        </p:nvSpPr>
        <p:spPr>
          <a:xfrm>
            <a:off x="459002" y="8596035"/>
            <a:ext cx="4810949"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algn="just" defTabSz="914400" eaLnBrk="1" fontAlgn="auto" latinLnBrk="0" hangingPunct="1">
              <a:lnSpc>
                <a:spcPct val="100000"/>
              </a:lnSpc>
              <a:spcBef>
                <a:spcPts val="106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National</a:t>
            </a:r>
            <a:r>
              <a:rPr kumimoji="0" lang="en-GB" sz="1800" b="1" i="0" u="none" strike="noStrike" kern="0" cap="none" spc="-30" normalizeH="0" baseline="0" noProof="0" dirty="0">
                <a:ln>
                  <a:noFill/>
                </a:ln>
                <a:solidFill>
                  <a:srgbClr val="336E9F"/>
                </a:solidFill>
                <a:effectLst/>
                <a:uLnTx/>
                <a:uFillTx/>
                <a:latin typeface="Arial"/>
                <a:cs typeface="Arial"/>
              </a:rPr>
              <a:t> </a:t>
            </a:r>
            <a:r>
              <a:rPr kumimoji="0" lang="en-GB" sz="1800" b="1" i="0" u="none" strike="noStrike" kern="0" cap="none" spc="0" normalizeH="0" baseline="0" noProof="0" dirty="0">
                <a:ln>
                  <a:noFill/>
                </a:ln>
                <a:solidFill>
                  <a:srgbClr val="336E9F"/>
                </a:solidFill>
                <a:effectLst/>
                <a:uLnTx/>
                <a:uFillTx/>
                <a:latin typeface="Arial"/>
                <a:cs typeface="Arial"/>
              </a:rPr>
              <a:t>level</a:t>
            </a:r>
            <a:r>
              <a:rPr kumimoji="0" lang="en-GB" sz="1800" b="1" i="0" u="none" strike="noStrike" kern="0" cap="none" spc="-25" normalizeH="0" baseline="0" noProof="0" dirty="0">
                <a:ln>
                  <a:noFill/>
                </a:ln>
                <a:solidFill>
                  <a:srgbClr val="336E9F"/>
                </a:solidFill>
                <a:effectLst/>
                <a:uLnTx/>
                <a:uFillTx/>
                <a:latin typeface="Arial"/>
                <a:cs typeface="Arial"/>
              </a:rPr>
              <a:t> </a:t>
            </a:r>
            <a:r>
              <a:rPr kumimoji="0" lang="en-GB" sz="1800" b="1" i="0" u="none" strike="noStrike" kern="0" cap="none" spc="0" normalizeH="0" baseline="0" noProof="0" dirty="0">
                <a:ln>
                  <a:noFill/>
                </a:ln>
                <a:solidFill>
                  <a:srgbClr val="336E9F"/>
                </a:solidFill>
                <a:effectLst/>
                <a:uLnTx/>
                <a:uFillTx/>
                <a:latin typeface="Arial"/>
                <a:cs typeface="Arial"/>
              </a:rPr>
              <a:t>and</a:t>
            </a:r>
            <a:r>
              <a:rPr kumimoji="0" lang="en-GB" sz="1800" b="1" i="0" u="none" strike="noStrike" kern="0" cap="none" spc="-30" normalizeH="0" baseline="0" noProof="0" dirty="0">
                <a:ln>
                  <a:noFill/>
                </a:ln>
                <a:solidFill>
                  <a:srgbClr val="336E9F"/>
                </a:solidFill>
                <a:effectLst/>
                <a:uLnTx/>
                <a:uFillTx/>
                <a:latin typeface="Arial"/>
                <a:cs typeface="Arial"/>
              </a:rPr>
              <a:t> </a:t>
            </a:r>
            <a:r>
              <a:rPr kumimoji="0" lang="en-GB" sz="1800" b="1" i="0" u="none" strike="noStrike" kern="0" cap="none" spc="0" normalizeH="0" baseline="0" noProof="0" dirty="0">
                <a:ln>
                  <a:noFill/>
                </a:ln>
                <a:solidFill>
                  <a:srgbClr val="336E9F"/>
                </a:solidFill>
                <a:effectLst/>
                <a:uLnTx/>
                <a:uFillTx/>
                <a:latin typeface="Arial"/>
                <a:cs typeface="Arial"/>
              </a:rPr>
              <a:t>England</a:t>
            </a:r>
            <a:r>
              <a:rPr kumimoji="0" lang="en-GB" sz="1800" b="1" i="0" u="none" strike="noStrike" kern="0" cap="none" spc="-25" normalizeH="0" baseline="0" noProof="0" dirty="0">
                <a:ln>
                  <a:noFill/>
                </a:ln>
                <a:solidFill>
                  <a:srgbClr val="336E9F"/>
                </a:solidFill>
                <a:effectLst/>
                <a:uLnTx/>
                <a:uFillTx/>
                <a:latin typeface="Arial"/>
                <a:cs typeface="Arial"/>
              </a:rPr>
              <a:t> </a:t>
            </a:r>
            <a:r>
              <a:rPr kumimoji="0" lang="en-GB" sz="1800" b="1" i="0" u="none" strike="noStrike" kern="0" cap="none" spc="0" normalizeH="0" baseline="0" noProof="0" dirty="0">
                <a:ln>
                  <a:noFill/>
                </a:ln>
                <a:solidFill>
                  <a:srgbClr val="336E9F"/>
                </a:solidFill>
                <a:effectLst/>
                <a:uLnTx/>
                <a:uFillTx/>
                <a:latin typeface="Arial"/>
                <a:cs typeface="Arial"/>
              </a:rPr>
              <a:t>level</a:t>
            </a:r>
            <a:r>
              <a:rPr kumimoji="0" lang="en-GB" sz="1800" b="1" i="0" u="none" strike="noStrike" kern="0" cap="none" spc="-25" normalizeH="0" baseline="0" noProof="0" dirty="0">
                <a:ln>
                  <a:noFill/>
                </a:ln>
                <a:solidFill>
                  <a:srgbClr val="336E9F"/>
                </a:solidFill>
                <a:effectLst/>
                <a:uLnTx/>
                <a:uFillTx/>
                <a:latin typeface="Arial"/>
                <a:cs typeface="Arial"/>
              </a:rPr>
              <a:t> </a:t>
            </a:r>
            <a:r>
              <a:rPr kumimoji="0" lang="en-GB" sz="1800" b="1" i="0" u="none" strike="noStrike" kern="0" cap="none" spc="-20" normalizeH="0" baseline="0" noProof="0" dirty="0">
                <a:ln>
                  <a:noFill/>
                </a:ln>
                <a:solidFill>
                  <a:srgbClr val="336E9F"/>
                </a:solidFill>
                <a:effectLst/>
                <a:uLnTx/>
                <a:uFillTx/>
                <a:latin typeface="Arial"/>
                <a:cs typeface="Arial"/>
              </a:rPr>
              <a:t>data</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12" name="object 3">
            <a:extLst>
              <a:ext uri="{FF2B5EF4-FFF2-40B4-BE49-F238E27FC236}">
                <a16:creationId xmlns:a16="http://schemas.microsoft.com/office/drawing/2014/main" id="{A8697226-6DD4-B35A-1755-4FFD7118B325}"/>
              </a:ext>
            </a:extLst>
          </p:cNvPr>
          <p:cNvSpPr txBox="1"/>
          <p:nvPr/>
        </p:nvSpPr>
        <p:spPr>
          <a:xfrm>
            <a:off x="487898" y="8932327"/>
            <a:ext cx="6719352" cy="1138773"/>
          </a:xfrm>
          <a:prstGeom prst="rect">
            <a:avLst/>
          </a:prstGeom>
          <a:noFill/>
        </p:spPr>
        <p:txBody>
          <a:bodyPr wrap="square" lIns="0" tIns="0" rIns="0" bIns="0">
            <a:spAutoFit/>
          </a:bodyPr>
          <a:lstStyle/>
          <a:p>
            <a:pPr marL="12700" marR="482600" algn="l">
              <a:spcBef>
                <a:spcPts val="600"/>
              </a:spcBef>
            </a:pP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some</a:t>
            </a:r>
            <a:r>
              <a:rPr lang="en-GB" sz="1150" spc="-10" noProof="0" dirty="0">
                <a:latin typeface="Arial"/>
                <a:cs typeface="Arial"/>
              </a:rPr>
              <a:t> </a:t>
            </a:r>
            <a:r>
              <a:rPr lang="en-GB" sz="1150" noProof="0" dirty="0">
                <a:latin typeface="Arial"/>
                <a:cs typeface="Arial"/>
              </a:rPr>
              <a:t>cases</a:t>
            </a:r>
            <a:r>
              <a:rPr lang="en-GB" sz="1150" spc="-10" noProof="0" dirty="0">
                <a:latin typeface="Arial"/>
                <a:cs typeface="Arial"/>
              </a:rPr>
              <a:t> </a:t>
            </a:r>
            <a:r>
              <a:rPr lang="en-GB" sz="1150" noProof="0" dirty="0">
                <a:latin typeface="Arial"/>
                <a:cs typeface="Arial"/>
              </a:rPr>
              <a:t>(</a:t>
            </a:r>
            <a:r>
              <a:rPr lang="en-GB" sz="1150" noProof="0" dirty="0">
                <a:solidFill>
                  <a:schemeClr val="tx1"/>
                </a:solidFill>
                <a:latin typeface="Arial"/>
                <a:cs typeface="Arial"/>
              </a:rPr>
              <a:t>333</a:t>
            </a:r>
            <a:r>
              <a:rPr lang="en-GB" sz="1150" spc="-10" noProof="0" dirty="0">
                <a:latin typeface="Arial"/>
                <a:cs typeface="Arial"/>
              </a:rPr>
              <a:t> </a:t>
            </a:r>
            <a:r>
              <a:rPr lang="en-GB" sz="1150" noProof="0" dirty="0">
                <a:latin typeface="Arial"/>
                <a:cs typeface="Arial"/>
              </a:rPr>
              <a:t>respondents</a:t>
            </a:r>
            <a:r>
              <a:rPr lang="en-GB" sz="1150" spc="-10"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2025),</a:t>
            </a:r>
            <a:r>
              <a:rPr lang="en-GB" sz="1150" spc="-5" noProof="0" dirty="0">
                <a:latin typeface="Arial"/>
                <a:cs typeface="Arial"/>
              </a:rPr>
              <a:t> </a:t>
            </a:r>
            <a:r>
              <a:rPr lang="en-GB" sz="1150" noProof="0" dirty="0">
                <a:latin typeface="Arial"/>
                <a:cs typeface="Arial"/>
              </a:rPr>
              <a:t>patients</a:t>
            </a:r>
            <a:r>
              <a:rPr lang="en-GB" sz="1150" spc="-10" noProof="0" dirty="0">
                <a:latin typeface="Arial"/>
                <a:cs typeface="Arial"/>
              </a:rPr>
              <a:t> </a:t>
            </a:r>
            <a:r>
              <a:rPr lang="en-GB" sz="1150" noProof="0" dirty="0">
                <a:latin typeface="Arial"/>
                <a:cs typeface="Arial"/>
              </a:rPr>
              <a:t>from</a:t>
            </a:r>
            <a:r>
              <a:rPr lang="en-GB" sz="1150" spc="-10" noProof="0" dirty="0">
                <a:latin typeface="Arial"/>
                <a:cs typeface="Arial"/>
              </a:rPr>
              <a:t> </a:t>
            </a:r>
            <a:r>
              <a:rPr lang="en-GB" sz="1150" noProof="0" dirty="0">
                <a:latin typeface="Arial"/>
                <a:cs typeface="Arial"/>
              </a:rPr>
              <a:t>outside</a:t>
            </a:r>
            <a:r>
              <a:rPr lang="en-GB" sz="1150" spc="-10" noProof="0" dirty="0">
                <a:latin typeface="Arial"/>
                <a:cs typeface="Arial"/>
              </a:rPr>
              <a:t> </a:t>
            </a:r>
            <a:r>
              <a:rPr lang="en-GB" sz="1150" noProof="0" dirty="0">
                <a:latin typeface="Arial"/>
                <a:cs typeface="Arial"/>
              </a:rPr>
              <a:t>England</a:t>
            </a:r>
            <a:r>
              <a:rPr lang="en-GB" sz="1150" spc="-10" noProof="0" dirty="0">
                <a:latin typeface="Arial"/>
                <a:cs typeface="Arial"/>
              </a:rPr>
              <a:t> </a:t>
            </a:r>
            <a:r>
              <a:rPr lang="en-GB" sz="1150" noProof="0" dirty="0">
                <a:latin typeface="Arial"/>
                <a:cs typeface="Arial"/>
              </a:rPr>
              <a:t>(from</a:t>
            </a:r>
            <a:r>
              <a:rPr lang="en-GB" sz="1150" spc="-10" noProof="0" dirty="0">
                <a:latin typeface="Arial"/>
                <a:cs typeface="Arial"/>
              </a:rPr>
              <a:t> </a:t>
            </a:r>
            <a:r>
              <a:rPr lang="en-GB" sz="1150" noProof="0" dirty="0">
                <a:latin typeface="Arial"/>
                <a:cs typeface="Arial"/>
              </a:rPr>
              <a:t>Wales,</a:t>
            </a:r>
            <a:r>
              <a:rPr lang="en-GB" sz="1150" spc="-10" noProof="0" dirty="0">
                <a:latin typeface="Arial"/>
                <a:cs typeface="Arial"/>
              </a:rPr>
              <a:t> Scotland, </a:t>
            </a:r>
            <a:r>
              <a:rPr lang="en-GB" sz="1150" noProof="0" dirty="0">
                <a:latin typeface="Arial"/>
                <a:cs typeface="Arial"/>
              </a:rPr>
              <a:t>Northern</a:t>
            </a:r>
            <a:r>
              <a:rPr lang="en-GB" sz="1150" spc="-20" noProof="0" dirty="0">
                <a:latin typeface="Arial"/>
                <a:cs typeface="Arial"/>
              </a:rPr>
              <a:t> </a:t>
            </a:r>
            <a:r>
              <a:rPr lang="en-GB" sz="1150" noProof="0" dirty="0">
                <a:latin typeface="Arial"/>
                <a:cs typeface="Arial"/>
              </a:rPr>
              <a:t>Ireland,</a:t>
            </a:r>
            <a:r>
              <a:rPr lang="en-GB" sz="1150" spc="-15" noProof="0" dirty="0">
                <a:latin typeface="Arial"/>
                <a:cs typeface="Arial"/>
              </a:rPr>
              <a: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Channel</a:t>
            </a:r>
            <a:r>
              <a:rPr lang="en-GB" sz="1150" spc="-15" noProof="0" dirty="0">
                <a:latin typeface="Arial"/>
                <a:cs typeface="Arial"/>
              </a:rPr>
              <a:t> </a:t>
            </a:r>
            <a:r>
              <a:rPr lang="en-GB" sz="1150" noProof="0" dirty="0">
                <a:latin typeface="Arial"/>
                <a:cs typeface="Arial"/>
              </a:rPr>
              <a:t>Islands</a:t>
            </a:r>
            <a:r>
              <a:rPr lang="en-GB" sz="1150" spc="-20" noProof="0" dirty="0">
                <a:latin typeface="Arial"/>
                <a:cs typeface="Arial"/>
              </a:rPr>
              <a:t> </a:t>
            </a:r>
            <a:r>
              <a:rPr lang="en-GB" sz="1150" noProof="0" dirty="0">
                <a:latin typeface="Arial"/>
                <a:cs typeface="Arial"/>
              </a:rPr>
              <a:t>or</a:t>
            </a:r>
            <a:r>
              <a:rPr lang="en-GB" sz="1150" spc="-15" noProof="0" dirty="0">
                <a:latin typeface="Arial"/>
                <a:cs typeface="Arial"/>
              </a:rPr>
              <a: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Isle</a:t>
            </a:r>
            <a:r>
              <a:rPr lang="en-GB" sz="1150" spc="-15" noProof="0" dirty="0">
                <a:latin typeface="Arial"/>
                <a:cs typeface="Arial"/>
              </a:rPr>
              <a:t> </a:t>
            </a:r>
            <a:r>
              <a:rPr lang="en-GB" sz="1150" noProof="0" dirty="0">
                <a:latin typeface="Arial"/>
                <a:cs typeface="Arial"/>
              </a:rPr>
              <a:t>of</a:t>
            </a:r>
            <a:r>
              <a:rPr lang="en-GB" sz="1150" spc="-20" noProof="0" dirty="0">
                <a:latin typeface="Arial"/>
                <a:cs typeface="Arial"/>
              </a:rPr>
              <a:t> </a:t>
            </a:r>
            <a:r>
              <a:rPr lang="en-GB" sz="1150" noProof="0" dirty="0">
                <a:latin typeface="Arial"/>
                <a:cs typeface="Arial"/>
              </a:rPr>
              <a:t>Man)</a:t>
            </a:r>
            <a:r>
              <a:rPr lang="en-GB" sz="1150" spc="-15" noProof="0" dirty="0">
                <a:latin typeface="Arial"/>
                <a:cs typeface="Arial"/>
              </a:rPr>
              <a:t> </a:t>
            </a:r>
            <a:r>
              <a:rPr lang="en-GB" sz="1150" noProof="0" dirty="0">
                <a:latin typeface="Arial"/>
                <a:cs typeface="Arial"/>
              </a:rPr>
              <a:t>are</a:t>
            </a:r>
            <a:r>
              <a:rPr lang="en-GB" sz="1150" spc="-15" noProof="0" dirty="0">
                <a:latin typeface="Arial"/>
                <a:cs typeface="Arial"/>
              </a:rPr>
              <a:t> </a:t>
            </a:r>
            <a:r>
              <a:rPr lang="en-GB" sz="1150" noProof="0" dirty="0">
                <a:latin typeface="Arial"/>
                <a:cs typeface="Arial"/>
              </a:rPr>
              <a:t>referred</a:t>
            </a:r>
            <a:r>
              <a:rPr lang="en-GB" sz="1150" spc="-15" noProof="0" dirty="0">
                <a:latin typeface="Arial"/>
                <a:cs typeface="Arial"/>
              </a:rPr>
              <a:t> </a:t>
            </a:r>
            <a:r>
              <a:rPr lang="en-GB" sz="1150" noProof="0" dirty="0">
                <a:latin typeface="Arial"/>
                <a:cs typeface="Arial"/>
              </a:rPr>
              <a:t>to</a:t>
            </a:r>
            <a:r>
              <a:rPr lang="en-GB" sz="1150" spc="-20" noProof="0" dirty="0">
                <a:latin typeface="Arial"/>
                <a:cs typeface="Arial"/>
              </a:rPr>
              <a:t> </a:t>
            </a:r>
            <a:r>
              <a:rPr lang="en-GB" sz="1150" noProof="0" dirty="0">
                <a:latin typeface="Arial"/>
                <a:cs typeface="Arial"/>
              </a:rPr>
              <a:t>English</a:t>
            </a:r>
            <a:r>
              <a:rPr lang="en-GB" sz="1150" spc="-15" noProof="0" dirty="0">
                <a:latin typeface="Arial"/>
                <a:cs typeface="Arial"/>
              </a:rPr>
              <a:t> </a:t>
            </a:r>
            <a:r>
              <a:rPr lang="en-GB" sz="1150" noProof="0" dirty="0">
                <a:latin typeface="Arial"/>
                <a:cs typeface="Arial"/>
              </a:rPr>
              <a:t>NHS</a:t>
            </a:r>
            <a:r>
              <a:rPr lang="en-GB" sz="1150" spc="-15" noProof="0" dirty="0">
                <a:latin typeface="Arial"/>
                <a:cs typeface="Arial"/>
              </a:rPr>
              <a:t> t</a:t>
            </a:r>
            <a:r>
              <a:rPr lang="en-GB" sz="1150" noProof="0" dirty="0">
                <a:latin typeface="Arial"/>
                <a:cs typeface="Arial"/>
              </a:rPr>
              <a:t>rusts</a:t>
            </a:r>
            <a:r>
              <a:rPr lang="en-GB" sz="1150" spc="-15" noProof="0" dirty="0">
                <a:latin typeface="Arial"/>
                <a:cs typeface="Arial"/>
              </a:rPr>
              <a:t> </a:t>
            </a:r>
            <a:r>
              <a:rPr lang="en-GB" sz="1150" spc="-25" noProof="0" dirty="0">
                <a:latin typeface="Arial"/>
                <a:cs typeface="Arial"/>
              </a:rPr>
              <a:t>for </a:t>
            </a:r>
            <a:r>
              <a:rPr lang="en-GB" sz="1150" noProof="0" dirty="0">
                <a:latin typeface="Arial"/>
                <a:cs typeface="Arial"/>
              </a:rPr>
              <a:t>treatment.</a:t>
            </a:r>
            <a:r>
              <a:rPr lang="en-GB" sz="1150" spc="-10" noProof="0" dirty="0">
                <a:latin typeface="Arial"/>
                <a:cs typeface="Arial"/>
              </a:rPr>
              <a:t> </a:t>
            </a:r>
            <a:r>
              <a:rPr lang="en-GB" sz="1150" noProof="0" dirty="0">
                <a:latin typeface="Arial"/>
                <a:cs typeface="Arial"/>
              </a:rPr>
              <a:t>These</a:t>
            </a:r>
            <a:r>
              <a:rPr lang="en-GB" sz="1150" spc="-10" noProof="0" dirty="0">
                <a:latin typeface="Arial"/>
                <a:cs typeface="Arial"/>
              </a:rPr>
              <a:t> </a:t>
            </a:r>
            <a:r>
              <a:rPr lang="en-GB" sz="1150" noProof="0" dirty="0">
                <a:latin typeface="Arial"/>
                <a:cs typeface="Arial"/>
              </a:rPr>
              <a:t>patients</a:t>
            </a:r>
            <a:r>
              <a:rPr lang="en-GB" sz="1150" spc="-10" noProof="0" dirty="0">
                <a:latin typeface="Arial"/>
                <a:cs typeface="Arial"/>
              </a:rPr>
              <a:t> </a:t>
            </a:r>
            <a:r>
              <a:rPr lang="en-GB" sz="1150" noProof="0" dirty="0">
                <a:latin typeface="Arial"/>
                <a:cs typeface="Arial"/>
              </a:rPr>
              <a:t>are</a:t>
            </a:r>
            <a:r>
              <a:rPr lang="en-GB" sz="1150" spc="-10" noProof="0" dirty="0">
                <a:latin typeface="Arial"/>
                <a:cs typeface="Arial"/>
              </a:rPr>
              <a:t> </a:t>
            </a:r>
            <a:r>
              <a:rPr lang="en-GB" sz="1150" noProof="0" dirty="0">
                <a:latin typeface="Arial"/>
                <a:cs typeface="Arial"/>
              </a:rPr>
              <a:t>described</a:t>
            </a:r>
            <a:r>
              <a:rPr lang="en-GB" sz="1150" spc="-10" noProof="0" dirty="0">
                <a:latin typeface="Arial"/>
                <a:cs typeface="Arial"/>
              </a:rPr>
              <a:t> </a:t>
            </a:r>
            <a:r>
              <a:rPr lang="en-GB" sz="1150" noProof="0" dirty="0">
                <a:latin typeface="Arial"/>
                <a:cs typeface="Arial"/>
              </a:rPr>
              <a:t>as</a:t>
            </a:r>
            <a:r>
              <a:rPr lang="en-GB" sz="1150" spc="-10" noProof="0" dirty="0">
                <a:latin typeface="Arial"/>
                <a:cs typeface="Arial"/>
              </a:rPr>
              <a:t> </a:t>
            </a:r>
            <a:r>
              <a:rPr lang="en-GB" sz="1150" noProof="0" dirty="0">
                <a:latin typeface="Arial"/>
                <a:cs typeface="Arial"/>
              </a:rPr>
              <a:t>‘Non-England’</a:t>
            </a:r>
            <a:r>
              <a:rPr lang="en-GB" sz="1150" spc="-10"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spc="-10" noProof="0" dirty="0">
                <a:latin typeface="Arial"/>
                <a:cs typeface="Arial"/>
              </a:rPr>
              <a:t>data.</a:t>
            </a:r>
          </a:p>
          <a:p>
            <a:pPr marL="12700" marR="482600" algn="l">
              <a:spcBef>
                <a:spcPts val="600"/>
              </a:spcBef>
            </a:pPr>
            <a:r>
              <a:rPr lang="en-GB" sz="1150" spc="-10" noProof="0" dirty="0">
                <a:latin typeface="Arial"/>
                <a:cs typeface="Arial"/>
              </a:rPr>
              <a:t>Overall response rate at response rate sections shows national level counts and response rate. For Cancer Alliances and its comparison at comparability tables section, all data is presented at the England level.</a:t>
            </a:r>
          </a:p>
        </p:txBody>
      </p:sp>
      <p:sp>
        <p:nvSpPr>
          <p:cNvPr id="6" name="txt_org_name">
            <a:extLst>
              <a:ext uri="{FF2B5EF4-FFF2-40B4-BE49-F238E27FC236}">
                <a16:creationId xmlns:a16="http://schemas.microsoft.com/office/drawing/2014/main" id="{FC4250B6-FBAF-EF26-FE3F-EBA33988A1AE}"/>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5" name="txt_survey">
            <a:extLst>
              <a:ext uri="{FF2B5EF4-FFF2-40B4-BE49-F238E27FC236}">
                <a16:creationId xmlns:a16="http://schemas.microsoft.com/office/drawing/2014/main" id="{286125A2-6C7E-D239-F52F-D04D06C27B44}"/>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652B01E5-EA70-7C91-9E69-512B5C8DBDA6}"/>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4" name="object 4">
              <a:hlinkClick r:id="rId2" action="ppaction://hlinksldjump"/>
              <a:extLst>
                <a:ext uri="{FF2B5EF4-FFF2-40B4-BE49-F238E27FC236}">
                  <a16:creationId xmlns:a16="http://schemas.microsoft.com/office/drawing/2014/main" id="{EA1522C5-10D8-456D-0E45-7EA97C3214A4}"/>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2" action="ppaction://hlinksldjump"/>
              <a:extLst>
                <a:ext uri="{FF2B5EF4-FFF2-40B4-BE49-F238E27FC236}">
                  <a16:creationId xmlns:a16="http://schemas.microsoft.com/office/drawing/2014/main" id="{DA1573F1-86F8-B403-1490-7BC403147A29}"/>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36782151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EE9237-B257-A861-D608-F98AD6749B90}"/>
            </a:ext>
          </a:extLst>
        </p:cNvPr>
        <p:cNvGrpSpPr/>
        <p:nvPr/>
      </p:nvGrpSpPr>
      <p:grpSpPr>
        <a:xfrm>
          <a:off x="0" y="0"/>
          <a:ext cx="0" cy="0"/>
          <a:chOff x="0" y="0"/>
          <a:chExt cx="0" cy="0"/>
        </a:xfrm>
      </p:grpSpPr>
      <p:sp>
        <p:nvSpPr>
          <p:cNvPr id="4" name="Slide Number Placeholder 1">
            <a:extLst>
              <a:ext uri="{FF2B5EF4-FFF2-40B4-BE49-F238E27FC236}">
                <a16:creationId xmlns:a16="http://schemas.microsoft.com/office/drawing/2014/main" id="{7C460B2B-1F64-AFD3-336A-CD4D0D9539C9}"/>
              </a:ext>
            </a:extLst>
          </p:cNvPr>
          <p:cNvSpPr>
            <a:spLocks noGrp="1"/>
          </p:cNvSpPr>
          <p:nvPr>
            <p:ph type="sldNum" sz="quarter" idx="7"/>
          </p:nvPr>
        </p:nvSpPr>
        <p:spPr>
          <a:xfrm>
            <a:off x="7054850" y="10358279"/>
            <a:ext cx="465390" cy="123111"/>
          </a:xfrm>
        </p:spPr>
        <p:txBody>
          <a:bodyPr/>
          <a:lstStyle/>
          <a:p>
            <a:pPr marL="93980">
              <a:lnSpc>
                <a:spcPct val="100000"/>
              </a:lnSpc>
              <a:spcBef>
                <a:spcPts val="25"/>
              </a:spcBef>
            </a:pPr>
            <a:fld id="{0CE7FE38-CEED-40ED-8B27-6C2DEEF95F6C}" type="slidenum">
              <a:rPr lang="en-GB" spc="-25" noProof="0" smtClean="0"/>
              <a:t>9</a:t>
            </a:fld>
            <a:endParaRPr lang="en-GB" spc="-25" noProof="0" dirty="0"/>
          </a:p>
        </p:txBody>
      </p:sp>
      <p:sp>
        <p:nvSpPr>
          <p:cNvPr id="10" name="object 4">
            <a:extLst>
              <a:ext uri="{FF2B5EF4-FFF2-40B4-BE49-F238E27FC236}">
                <a16:creationId xmlns:a16="http://schemas.microsoft.com/office/drawing/2014/main" id="{88F2B9C3-A614-119D-8970-E987E1537C47}"/>
              </a:ext>
            </a:extLst>
          </p:cNvPr>
          <p:cNvSpPr txBox="1">
            <a:spLocks noGrp="1"/>
          </p:cNvSpPr>
          <p:nvPr>
            <p:ph type="title" idx="4294967295"/>
          </p:nvPr>
        </p:nvSpPr>
        <p:spPr>
          <a:xfrm>
            <a:off x="459002" y="1034583"/>
            <a:ext cx="3776662" cy="276999"/>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12700" marR="0" lvl="0" indent="0" defTabSz="914400" eaLnBrk="1" fontAlgn="auto" latinLnBrk="0" hangingPunct="1">
              <a:lnSpc>
                <a:spcPct val="100000"/>
              </a:lnSpc>
              <a:spcBef>
                <a:spcPts val="1210"/>
              </a:spcBef>
              <a:spcAft>
                <a:spcPts val="0"/>
              </a:spcAft>
              <a:buClrTx/>
              <a:buSzTx/>
              <a:buFontTx/>
              <a:buNone/>
              <a:tabLst/>
              <a:defRPr/>
            </a:pPr>
            <a:r>
              <a:rPr kumimoji="0" lang="en-GB" sz="1800" b="1" i="0" u="none" strike="noStrike" kern="0" cap="none" spc="0" normalizeH="0" baseline="0" noProof="0" dirty="0">
                <a:ln>
                  <a:noFill/>
                </a:ln>
                <a:solidFill>
                  <a:srgbClr val="336E9F"/>
                </a:solidFill>
                <a:effectLst/>
                <a:uLnTx/>
                <a:uFillTx/>
                <a:latin typeface="Arial"/>
                <a:cs typeface="Arial"/>
              </a:rPr>
              <a:t>Further </a:t>
            </a:r>
            <a:r>
              <a:rPr kumimoji="0" lang="en-GB" sz="1800" b="1" i="0" u="none" strike="noStrike" kern="0" cap="none" spc="-10" normalizeH="0" baseline="0" noProof="0" dirty="0">
                <a:ln>
                  <a:noFill/>
                </a:ln>
                <a:solidFill>
                  <a:srgbClr val="336E9F"/>
                </a:solidFill>
                <a:effectLst/>
                <a:uLnTx/>
                <a:uFillTx/>
                <a:latin typeface="Arial"/>
                <a:cs typeface="Arial"/>
              </a:rPr>
              <a:t>information</a:t>
            </a:r>
            <a:endParaRPr kumimoji="0" lang="en-GB" sz="1800" b="0" i="0" u="none" strike="noStrike" kern="0" cap="none" spc="0" normalizeH="0" baseline="0" noProof="0" dirty="0">
              <a:ln>
                <a:noFill/>
              </a:ln>
              <a:solidFill>
                <a:sysClr val="windowText" lastClr="000000"/>
              </a:solidFill>
              <a:effectLst/>
              <a:uLnTx/>
              <a:uFillTx/>
              <a:latin typeface="Arial"/>
              <a:cs typeface="Arial"/>
            </a:endParaRPr>
          </a:p>
        </p:txBody>
      </p:sp>
      <p:sp>
        <p:nvSpPr>
          <p:cNvPr id="2" name="object 5">
            <a:extLst>
              <a:ext uri="{FF2B5EF4-FFF2-40B4-BE49-F238E27FC236}">
                <a16:creationId xmlns:a16="http://schemas.microsoft.com/office/drawing/2014/main" id="{C88977A4-D382-C010-A22E-7A0C2E06FE51}"/>
              </a:ext>
            </a:extLst>
          </p:cNvPr>
          <p:cNvSpPr txBox="1"/>
          <p:nvPr/>
        </p:nvSpPr>
        <p:spPr>
          <a:xfrm>
            <a:off x="485141" y="1369923"/>
            <a:ext cx="6722109" cy="4078039"/>
          </a:xfrm>
          <a:prstGeom prst="rect">
            <a:avLst/>
          </a:prstGeom>
        </p:spPr>
        <p:txBody>
          <a:bodyPr vert="horz" wrap="square" lIns="0" tIns="0" rIns="0" bIns="0" rtlCol="0">
            <a:spAutoFit/>
          </a:bodyPr>
          <a:lstStyle/>
          <a:p>
            <a:pPr marL="12700" marR="231775" algn="l">
              <a:spcBef>
                <a:spcPts val="600"/>
              </a:spcBef>
            </a:pPr>
            <a:r>
              <a:rPr lang="en-GB" sz="1150" noProof="0" dirty="0">
                <a:latin typeface="Arial"/>
                <a:cs typeface="Arial"/>
              </a:rPr>
              <a:t>This</a:t>
            </a:r>
            <a:r>
              <a:rPr lang="en-GB" sz="1150" spc="-10" noProof="0" dirty="0">
                <a:latin typeface="Arial"/>
                <a:cs typeface="Arial"/>
              </a:rPr>
              <a:t> </a:t>
            </a:r>
            <a:r>
              <a:rPr lang="en-GB" sz="1150" noProof="0" dirty="0">
                <a:latin typeface="Arial"/>
                <a:cs typeface="Arial"/>
              </a:rPr>
              <a:t>research</a:t>
            </a:r>
            <a:r>
              <a:rPr lang="en-GB" sz="1150" spc="-5" noProof="0" dirty="0">
                <a:latin typeface="Arial"/>
                <a:cs typeface="Arial"/>
              </a:rPr>
              <a:t> </a:t>
            </a:r>
            <a:r>
              <a:rPr lang="en-GB" sz="1150" noProof="0" dirty="0">
                <a:latin typeface="Arial"/>
                <a:cs typeface="Arial"/>
              </a:rPr>
              <a:t>was</a:t>
            </a:r>
            <a:r>
              <a:rPr lang="en-GB" sz="1150" spc="-10" noProof="0" dirty="0">
                <a:latin typeface="Arial"/>
                <a:cs typeface="Arial"/>
              </a:rPr>
              <a:t> </a:t>
            </a:r>
            <a:r>
              <a:rPr lang="en-GB" sz="1150" noProof="0" dirty="0">
                <a:latin typeface="Arial"/>
                <a:cs typeface="Arial"/>
              </a:rPr>
              <a:t>carried</a:t>
            </a:r>
            <a:r>
              <a:rPr lang="en-GB" sz="1150" spc="-10" noProof="0" dirty="0">
                <a:latin typeface="Arial"/>
                <a:cs typeface="Arial"/>
              </a:rPr>
              <a:t> </a:t>
            </a:r>
            <a:r>
              <a:rPr lang="en-GB" sz="1150" noProof="0" dirty="0">
                <a:latin typeface="Arial"/>
                <a:cs typeface="Arial"/>
              </a:rPr>
              <a:t>out</a:t>
            </a:r>
            <a:r>
              <a:rPr lang="en-GB" sz="1150" spc="-5"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accordance</a:t>
            </a:r>
            <a:r>
              <a:rPr lang="en-GB" sz="1150" spc="-5" noProof="0" dirty="0">
                <a:latin typeface="Arial"/>
                <a:cs typeface="Arial"/>
              </a:rPr>
              <a:t> </a:t>
            </a:r>
            <a:r>
              <a:rPr lang="en-GB" sz="1150" noProof="0" dirty="0">
                <a:latin typeface="Arial"/>
                <a:cs typeface="Arial"/>
              </a:rPr>
              <a:t>with</a:t>
            </a:r>
            <a:r>
              <a:rPr lang="en-GB" sz="1150" spc="-10" noProof="0" dirty="0">
                <a:latin typeface="Arial"/>
                <a:cs typeface="Arial"/>
              </a:rPr>
              <a:t> </a:t>
            </a:r>
            <a:r>
              <a:rPr lang="en-GB" sz="1150" noProof="0" dirty="0">
                <a:latin typeface="Arial"/>
                <a:cs typeface="Arial"/>
              </a:rPr>
              <a:t>the</a:t>
            </a:r>
            <a:r>
              <a:rPr lang="en-GB" sz="1150" spc="-5" noProof="0" dirty="0">
                <a:latin typeface="Arial"/>
                <a:cs typeface="Arial"/>
              </a:rPr>
              <a:t> </a:t>
            </a:r>
            <a:r>
              <a:rPr lang="en-GB" sz="1150" noProof="0" dirty="0">
                <a:latin typeface="Arial"/>
                <a:cs typeface="Arial"/>
              </a:rPr>
              <a:t>international</a:t>
            </a:r>
            <a:r>
              <a:rPr lang="en-GB" sz="1150" spc="-10" noProof="0" dirty="0">
                <a:latin typeface="Arial"/>
                <a:cs typeface="Arial"/>
              </a:rPr>
              <a:t> </a:t>
            </a:r>
            <a:r>
              <a:rPr lang="en-GB" sz="1150" noProof="0" dirty="0">
                <a:latin typeface="Arial"/>
                <a:cs typeface="Arial"/>
              </a:rPr>
              <a:t>standard</a:t>
            </a:r>
            <a:r>
              <a:rPr lang="en-GB" sz="1150" spc="-5" noProof="0" dirty="0">
                <a:latin typeface="Arial"/>
                <a:cs typeface="Arial"/>
              </a:rPr>
              <a:t> </a:t>
            </a:r>
            <a:r>
              <a:rPr lang="en-GB" sz="1150" noProof="0" dirty="0">
                <a:latin typeface="Arial"/>
                <a:cs typeface="Arial"/>
              </a:rPr>
              <a:t>for</a:t>
            </a:r>
            <a:r>
              <a:rPr lang="en-GB" sz="1150" spc="-10" noProof="0" dirty="0">
                <a:latin typeface="Arial"/>
                <a:cs typeface="Arial"/>
              </a:rPr>
              <a:t> organisations </a:t>
            </a:r>
            <a:r>
              <a:rPr lang="en-GB" sz="1150" noProof="0" dirty="0">
                <a:latin typeface="Arial"/>
                <a:cs typeface="Arial"/>
              </a:rPr>
              <a:t>conducting</a:t>
            </a:r>
            <a:r>
              <a:rPr lang="en-GB" sz="1150" spc="-20" noProof="0" dirty="0">
                <a:latin typeface="Arial"/>
                <a:cs typeface="Arial"/>
              </a:rPr>
              <a:t> </a:t>
            </a:r>
            <a:r>
              <a:rPr lang="en-GB" sz="1150" noProof="0" dirty="0">
                <a:latin typeface="Arial"/>
                <a:cs typeface="Arial"/>
              </a:rPr>
              <a:t>market</a:t>
            </a:r>
            <a:r>
              <a:rPr lang="en-GB" sz="1150" spc="-15" noProof="0" dirty="0">
                <a:latin typeface="Arial"/>
                <a:cs typeface="Arial"/>
              </a:rPr>
              <a:t> </a:t>
            </a:r>
            <a:r>
              <a:rPr lang="en-GB" sz="1150" noProof="0" dirty="0">
                <a:latin typeface="Arial"/>
                <a:cs typeface="Arial"/>
              </a:rPr>
              <a:t>and</a:t>
            </a:r>
            <a:r>
              <a:rPr lang="en-GB" sz="1150" spc="-15" noProof="0" dirty="0">
                <a:latin typeface="Arial"/>
                <a:cs typeface="Arial"/>
              </a:rPr>
              <a:t> </a:t>
            </a:r>
            <a:r>
              <a:rPr lang="en-GB" sz="1150" noProof="0" dirty="0">
                <a:latin typeface="Arial"/>
                <a:cs typeface="Arial"/>
              </a:rPr>
              <a:t>social</a:t>
            </a:r>
            <a:r>
              <a:rPr lang="en-GB" sz="1150" spc="-15" noProof="0" dirty="0">
                <a:latin typeface="Arial"/>
                <a:cs typeface="Arial"/>
              </a:rPr>
              <a:t> </a:t>
            </a:r>
            <a:r>
              <a:rPr lang="en-GB" sz="1150" noProof="0" dirty="0">
                <a:latin typeface="Arial"/>
                <a:cs typeface="Arial"/>
              </a:rPr>
              <a:t>research</a:t>
            </a:r>
            <a:r>
              <a:rPr lang="en-GB" sz="1150" spc="-15" noProof="0" dirty="0">
                <a:latin typeface="Arial"/>
                <a:cs typeface="Arial"/>
              </a:rPr>
              <a:t> </a:t>
            </a:r>
            <a:r>
              <a:rPr lang="en-GB" sz="1150" noProof="0" dirty="0">
                <a:latin typeface="Arial"/>
                <a:cs typeface="Arial"/>
              </a:rPr>
              <a:t>(accreditation</a:t>
            </a:r>
            <a:r>
              <a:rPr lang="en-GB" sz="1150" spc="-15" noProof="0" dirty="0">
                <a:latin typeface="Arial"/>
                <a:cs typeface="Arial"/>
              </a:rPr>
              <a:t> </a:t>
            </a:r>
            <a:r>
              <a:rPr lang="en-GB" sz="1150" noProof="0" dirty="0">
                <a:latin typeface="Arial"/>
                <a:cs typeface="Arial"/>
              </a:rPr>
              <a:t>to</a:t>
            </a:r>
            <a:r>
              <a:rPr lang="en-GB" sz="1150" spc="-15" noProof="0" dirty="0">
                <a:latin typeface="Arial"/>
                <a:cs typeface="Arial"/>
              </a:rPr>
              <a:t> </a:t>
            </a:r>
            <a:r>
              <a:rPr lang="en-GB" sz="1150" noProof="0" dirty="0">
                <a:latin typeface="Arial"/>
                <a:cs typeface="Arial"/>
              </a:rPr>
              <a:t>ISO20252:2019;</a:t>
            </a:r>
            <a:r>
              <a:rPr lang="en-GB" sz="1150" spc="-15" noProof="0" dirty="0">
                <a:latin typeface="Arial"/>
                <a:cs typeface="Arial"/>
              </a:rPr>
              <a:t> </a:t>
            </a:r>
            <a:r>
              <a:rPr lang="en-GB" sz="1150" noProof="0" dirty="0">
                <a:latin typeface="Arial"/>
                <a:cs typeface="Arial"/>
              </a:rPr>
              <a:t>certificate</a:t>
            </a:r>
            <a:r>
              <a:rPr lang="en-GB" sz="1150" spc="-15" noProof="0" dirty="0">
                <a:latin typeface="Arial"/>
                <a:cs typeface="Arial"/>
              </a:rPr>
              <a:t> </a:t>
            </a:r>
            <a:r>
              <a:rPr lang="en-GB" sz="1150" spc="-10" noProof="0" dirty="0">
                <a:latin typeface="Arial"/>
                <a:cs typeface="Arial"/>
              </a:rPr>
              <a:t>number </a:t>
            </a:r>
            <a:r>
              <a:rPr lang="en-GB" sz="1150" noProof="0" dirty="0">
                <a:latin typeface="Arial"/>
                <a:cs typeface="Arial"/>
              </a:rPr>
              <a:t>GB08/74322).</a:t>
            </a:r>
            <a:r>
              <a:rPr lang="en-GB" sz="1150" spc="-15" noProof="0" dirty="0">
                <a:latin typeface="Arial"/>
                <a:cs typeface="Arial"/>
              </a:rPr>
              <a:t> </a:t>
            </a:r>
            <a:r>
              <a:rPr lang="en-GB" sz="1150" noProof="0" dirty="0">
                <a:latin typeface="Arial"/>
                <a:cs typeface="Arial"/>
              </a:rPr>
              <a:t>Our</a:t>
            </a:r>
            <a:r>
              <a:rPr lang="en-GB" sz="1150" spc="-15" noProof="0" dirty="0">
                <a:latin typeface="Arial"/>
                <a:cs typeface="Arial"/>
              </a:rPr>
              <a:t> </a:t>
            </a:r>
            <a:r>
              <a:rPr lang="en-GB" sz="1150" noProof="0" dirty="0">
                <a:latin typeface="Arial"/>
                <a:cs typeface="Arial"/>
              </a:rPr>
              <a:t>statistical</a:t>
            </a:r>
            <a:r>
              <a:rPr lang="en-GB" sz="1150" spc="-15" noProof="0" dirty="0">
                <a:latin typeface="Arial"/>
                <a:cs typeface="Arial"/>
              </a:rPr>
              <a:t> </a:t>
            </a:r>
            <a:r>
              <a:rPr lang="en-GB" sz="1150" noProof="0" dirty="0">
                <a:latin typeface="Arial"/>
                <a:cs typeface="Arial"/>
              </a:rPr>
              <a:t>practice</a:t>
            </a:r>
            <a:r>
              <a:rPr lang="en-GB" sz="1150" spc="-15" noProof="0" dirty="0">
                <a:latin typeface="Arial"/>
                <a:cs typeface="Arial"/>
              </a:rPr>
              <a:t> </a:t>
            </a:r>
            <a:r>
              <a:rPr lang="en-GB" sz="1150" noProof="0" dirty="0">
                <a:latin typeface="Arial"/>
                <a:cs typeface="Arial"/>
              </a:rPr>
              <a:t>is</a:t>
            </a:r>
            <a:r>
              <a:rPr lang="en-GB" sz="1150" spc="-15" noProof="0" dirty="0">
                <a:latin typeface="Arial"/>
                <a:cs typeface="Arial"/>
              </a:rPr>
              <a:t> </a:t>
            </a:r>
            <a:r>
              <a:rPr lang="en-GB" sz="1150" noProof="0" dirty="0">
                <a:latin typeface="Arial"/>
                <a:cs typeface="Arial"/>
              </a:rPr>
              <a:t>regulated</a:t>
            </a:r>
            <a:r>
              <a:rPr lang="en-GB" sz="1150" spc="-15" noProof="0" dirty="0">
                <a:latin typeface="Arial"/>
                <a:cs typeface="Arial"/>
              </a:rPr>
              <a:t> </a:t>
            </a:r>
            <a:r>
              <a:rPr lang="en-GB" sz="1150" noProof="0" dirty="0">
                <a:latin typeface="Arial"/>
                <a:cs typeface="Arial"/>
              </a:rPr>
              <a:t>by</a:t>
            </a:r>
            <a:r>
              <a:rPr lang="en-GB" sz="1150" spc="-1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Office</a:t>
            </a:r>
            <a:r>
              <a:rPr lang="en-GB" sz="1150" spc="-15" noProof="0" dirty="0">
                <a:latin typeface="Arial"/>
                <a:cs typeface="Arial"/>
              </a:rPr>
              <a:t> </a:t>
            </a:r>
            <a:r>
              <a:rPr lang="en-GB" sz="1150" noProof="0" dirty="0">
                <a:latin typeface="Arial"/>
                <a:cs typeface="Arial"/>
              </a:rPr>
              <a:t>for</a:t>
            </a:r>
            <a:r>
              <a:rPr lang="en-GB" sz="1150" spc="-15" noProof="0" dirty="0">
                <a:latin typeface="Arial"/>
                <a:cs typeface="Arial"/>
              </a:rPr>
              <a:t> </a:t>
            </a:r>
            <a:r>
              <a:rPr lang="en-GB" sz="1150" noProof="0" dirty="0">
                <a:latin typeface="Arial"/>
                <a:cs typeface="Arial"/>
              </a:rPr>
              <a:t>Statistics</a:t>
            </a:r>
            <a:r>
              <a:rPr lang="en-GB" sz="1150" spc="-15" noProof="0" dirty="0">
                <a:latin typeface="Arial"/>
                <a:cs typeface="Arial"/>
              </a:rPr>
              <a:t> </a:t>
            </a:r>
            <a:r>
              <a:rPr lang="en-GB" sz="1150" noProof="0" dirty="0">
                <a:latin typeface="Arial"/>
                <a:cs typeface="Arial"/>
              </a:rPr>
              <a:t>Regulation</a:t>
            </a:r>
            <a:r>
              <a:rPr lang="en-GB" sz="1150" spc="-15" noProof="0" dirty="0">
                <a:latin typeface="Arial"/>
                <a:cs typeface="Arial"/>
              </a:rPr>
              <a:t> </a:t>
            </a:r>
            <a:r>
              <a:rPr lang="en-GB" sz="1150" noProof="0" dirty="0">
                <a:latin typeface="Arial"/>
                <a:cs typeface="Arial"/>
              </a:rPr>
              <a:t>(OSR).</a:t>
            </a:r>
            <a:r>
              <a:rPr lang="en-GB" sz="1150" spc="-15" noProof="0" dirty="0">
                <a:latin typeface="Arial"/>
                <a:cs typeface="Arial"/>
              </a:rPr>
              <a:t> </a:t>
            </a:r>
            <a:r>
              <a:rPr lang="en-GB" sz="1150" spc="-25" noProof="0" dirty="0">
                <a:latin typeface="Arial"/>
                <a:cs typeface="Arial"/>
              </a:rPr>
              <a:t>OSR </a:t>
            </a:r>
            <a:r>
              <a:rPr lang="en-GB" sz="1150" noProof="0" dirty="0">
                <a:latin typeface="Arial"/>
                <a:cs typeface="Arial"/>
              </a:rPr>
              <a:t>sets</a:t>
            </a:r>
            <a:r>
              <a:rPr lang="en-GB" sz="1150" spc="-15" noProof="0" dirty="0">
                <a:latin typeface="Arial"/>
                <a:cs typeface="Arial"/>
              </a:rPr>
              <a:t> </a:t>
            </a:r>
            <a:r>
              <a:rPr lang="en-GB" sz="1150" noProof="0" dirty="0">
                <a:latin typeface="Arial"/>
                <a:cs typeface="Arial"/>
              </a:rPr>
              <a:t>the</a:t>
            </a:r>
            <a:r>
              <a:rPr lang="en-GB" sz="1150" spc="-10" noProof="0" dirty="0">
                <a:latin typeface="Arial"/>
                <a:cs typeface="Arial"/>
              </a:rPr>
              <a:t> </a:t>
            </a:r>
            <a:r>
              <a:rPr lang="en-GB" sz="1150" noProof="0" dirty="0">
                <a:latin typeface="Arial"/>
                <a:cs typeface="Arial"/>
              </a:rPr>
              <a:t>standards</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trustworthiness,</a:t>
            </a:r>
            <a:r>
              <a:rPr lang="en-GB" sz="1150" spc="-15" noProof="0" dirty="0">
                <a:latin typeface="Arial"/>
                <a:cs typeface="Arial"/>
              </a:rPr>
              <a:t> </a:t>
            </a:r>
            <a:r>
              <a:rPr lang="en-GB" sz="1150" noProof="0" dirty="0">
                <a:latin typeface="Arial"/>
                <a:cs typeface="Arial"/>
              </a:rPr>
              <a:t>quality,</a:t>
            </a:r>
            <a:r>
              <a:rPr lang="en-GB" sz="1150" spc="-10" noProof="0" dirty="0">
                <a:latin typeface="Arial"/>
                <a:cs typeface="Arial"/>
              </a:rPr>
              <a:t> </a:t>
            </a:r>
            <a:r>
              <a:rPr lang="en-GB" sz="1150" noProof="0" dirty="0">
                <a:latin typeface="Arial"/>
                <a:cs typeface="Arial"/>
              </a:rPr>
              <a:t>and</a:t>
            </a:r>
            <a:r>
              <a:rPr lang="en-GB" sz="1150" spc="-10" noProof="0" dirty="0">
                <a:latin typeface="Arial"/>
                <a:cs typeface="Arial"/>
              </a:rPr>
              <a:t> </a:t>
            </a:r>
            <a:r>
              <a:rPr lang="en-GB" sz="1150" noProof="0" dirty="0">
                <a:latin typeface="Arial"/>
                <a:cs typeface="Arial"/>
              </a:rPr>
              <a:t>value</a:t>
            </a:r>
            <a:r>
              <a:rPr lang="en-GB" sz="1150" spc="-10" noProof="0" dirty="0">
                <a:latin typeface="Arial"/>
                <a:cs typeface="Arial"/>
              </a:rPr>
              <a:t> </a:t>
            </a:r>
            <a:r>
              <a:rPr lang="en-GB" sz="1150" noProof="0" dirty="0">
                <a:latin typeface="Arial"/>
                <a:cs typeface="Arial"/>
              </a:rPr>
              <a:t>in</a:t>
            </a:r>
            <a:r>
              <a:rPr lang="en-GB" sz="1150" spc="-10" noProof="0" dirty="0">
                <a:latin typeface="Arial"/>
                <a:cs typeface="Arial"/>
              </a:rPr>
              <a:t> </a:t>
            </a:r>
            <a:r>
              <a:rPr lang="en-GB" sz="1150" noProof="0" dirty="0">
                <a:latin typeface="Arial"/>
                <a:cs typeface="Arial"/>
              </a:rPr>
              <a:t>the</a:t>
            </a:r>
            <a:r>
              <a:rPr lang="en-GB" sz="1150" spc="-15" noProof="0" dirty="0">
                <a:latin typeface="Arial"/>
                <a:cs typeface="Arial"/>
              </a:rPr>
              <a:t> </a:t>
            </a:r>
            <a:r>
              <a:rPr lang="en-GB" sz="1150" noProof="0" dirty="0">
                <a:latin typeface="Arial"/>
                <a:cs typeface="Arial"/>
              </a:rPr>
              <a:t>Code</a:t>
            </a:r>
            <a:r>
              <a:rPr lang="en-GB" sz="1150" spc="-10"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Practice</a:t>
            </a:r>
            <a:r>
              <a:rPr lang="en-GB" sz="1150" spc="-10" noProof="0" dirty="0">
                <a:latin typeface="Arial"/>
                <a:cs typeface="Arial"/>
              </a:rPr>
              <a:t> </a:t>
            </a:r>
            <a:r>
              <a:rPr lang="en-GB" sz="1150" noProof="0" dirty="0">
                <a:latin typeface="Arial"/>
                <a:cs typeface="Arial"/>
              </a:rPr>
              <a:t>for</a:t>
            </a:r>
            <a:r>
              <a:rPr lang="en-GB" sz="1150" spc="-15" noProof="0" dirty="0">
                <a:latin typeface="Arial"/>
                <a:cs typeface="Arial"/>
              </a:rPr>
              <a:t> </a:t>
            </a:r>
            <a:r>
              <a:rPr lang="en-GB" sz="1150" noProof="0" dirty="0">
                <a:latin typeface="Arial"/>
                <a:cs typeface="Arial"/>
              </a:rPr>
              <a:t>Statistics</a:t>
            </a:r>
            <a:r>
              <a:rPr lang="en-GB" sz="1150" spc="-10" noProof="0" dirty="0">
                <a:latin typeface="Arial"/>
                <a:cs typeface="Arial"/>
              </a:rPr>
              <a:t> </a:t>
            </a:r>
            <a:r>
              <a:rPr lang="en-GB" sz="1150" spc="-20" noProof="0" dirty="0">
                <a:latin typeface="Arial"/>
                <a:cs typeface="Arial"/>
              </a:rPr>
              <a:t>that </a:t>
            </a:r>
            <a:r>
              <a:rPr lang="en-GB" sz="1150" noProof="0" dirty="0">
                <a:latin typeface="Arial"/>
                <a:cs typeface="Arial"/>
              </a:rPr>
              <a:t>all producers</a:t>
            </a:r>
            <a:r>
              <a:rPr lang="en-GB" sz="1150" spc="-5" noProof="0" dirty="0">
                <a:latin typeface="Arial"/>
                <a:cs typeface="Arial"/>
              </a:rPr>
              <a:t> </a:t>
            </a:r>
            <a:r>
              <a:rPr lang="en-GB" sz="1150" noProof="0" dirty="0">
                <a:latin typeface="Arial"/>
                <a:cs typeface="Arial"/>
              </a:rPr>
              <a:t>of</a:t>
            </a:r>
            <a:r>
              <a:rPr lang="en-GB" sz="1150" spc="-10" noProof="0" dirty="0">
                <a:latin typeface="Arial"/>
                <a:cs typeface="Arial"/>
              </a:rPr>
              <a:t> </a:t>
            </a:r>
            <a:r>
              <a:rPr lang="en-GB" sz="1150" noProof="0" dirty="0">
                <a:latin typeface="Arial"/>
                <a:cs typeface="Arial"/>
              </a:rPr>
              <a:t>official</a:t>
            </a:r>
            <a:r>
              <a:rPr lang="en-GB" sz="1150" spc="-5" noProof="0" dirty="0">
                <a:latin typeface="Arial"/>
                <a:cs typeface="Arial"/>
              </a:rPr>
              <a:t> </a:t>
            </a:r>
            <a:r>
              <a:rPr lang="en-GB" sz="1150" noProof="0" dirty="0">
                <a:latin typeface="Arial"/>
                <a:cs typeface="Arial"/>
              </a:rPr>
              <a:t>statistics</a:t>
            </a:r>
            <a:r>
              <a:rPr lang="en-GB" sz="1150" spc="-10" noProof="0" dirty="0">
                <a:latin typeface="Arial"/>
                <a:cs typeface="Arial"/>
              </a:rPr>
              <a:t> </a:t>
            </a:r>
            <a:r>
              <a:rPr lang="en-GB" sz="1150" noProof="0" dirty="0">
                <a:latin typeface="Arial"/>
                <a:cs typeface="Arial"/>
              </a:rPr>
              <a:t>should</a:t>
            </a:r>
            <a:r>
              <a:rPr lang="en-GB" sz="1150" spc="-5" noProof="0" dirty="0">
                <a:latin typeface="Arial"/>
                <a:cs typeface="Arial"/>
              </a:rPr>
              <a:t> </a:t>
            </a:r>
            <a:r>
              <a:rPr lang="en-GB" sz="1150" noProof="0" dirty="0">
                <a:latin typeface="Arial"/>
                <a:cs typeface="Arial"/>
              </a:rPr>
              <a:t>adhere</a:t>
            </a:r>
            <a:r>
              <a:rPr lang="en-GB" sz="1150" spc="-10" noProof="0" dirty="0">
                <a:latin typeface="Arial"/>
                <a:cs typeface="Arial"/>
              </a:rPr>
              <a:t> </a:t>
            </a:r>
            <a:r>
              <a:rPr lang="en-GB" sz="1150" noProof="0" dirty="0">
                <a:latin typeface="Arial"/>
                <a:cs typeface="Arial"/>
              </a:rPr>
              <a:t>to.</a:t>
            </a:r>
            <a:r>
              <a:rPr lang="en-GB" sz="1150" spc="-5" noProof="0" dirty="0">
                <a:latin typeface="Arial"/>
                <a:cs typeface="Arial"/>
              </a:rPr>
              <a:t> </a:t>
            </a:r>
            <a:r>
              <a:rPr lang="en-GB" sz="1150" noProof="0" dirty="0">
                <a:latin typeface="Arial"/>
                <a:cs typeface="Arial"/>
              </a:rPr>
              <a:t>You</a:t>
            </a:r>
            <a:r>
              <a:rPr lang="en-GB" sz="1150" spc="-10" noProof="0" dirty="0">
                <a:latin typeface="Arial"/>
                <a:cs typeface="Arial"/>
              </a:rPr>
              <a:t> </a:t>
            </a:r>
            <a:r>
              <a:rPr lang="en-GB" sz="1150" noProof="0" dirty="0">
                <a:latin typeface="Arial"/>
                <a:cs typeface="Arial"/>
              </a:rPr>
              <a:t>are</a:t>
            </a:r>
            <a:r>
              <a:rPr lang="en-GB" sz="1150" spc="-5" noProof="0" dirty="0">
                <a:latin typeface="Arial"/>
                <a:cs typeface="Arial"/>
              </a:rPr>
              <a:t> </a:t>
            </a:r>
            <a:r>
              <a:rPr lang="en-GB" sz="1150" noProof="0" dirty="0">
                <a:latin typeface="Arial"/>
                <a:cs typeface="Arial"/>
              </a:rPr>
              <a:t>welcome</a:t>
            </a:r>
            <a:r>
              <a:rPr lang="en-GB" sz="1150" spc="-10" noProof="0" dirty="0">
                <a:latin typeface="Arial"/>
                <a:cs typeface="Arial"/>
              </a:rPr>
              <a:t> </a:t>
            </a:r>
            <a:r>
              <a:rPr lang="en-GB" sz="1150" noProof="0" dirty="0">
                <a:latin typeface="Arial"/>
                <a:cs typeface="Arial"/>
              </a:rPr>
              <a:t>to</a:t>
            </a:r>
            <a:r>
              <a:rPr lang="en-GB" sz="1150" spc="-5" noProof="0" dirty="0">
                <a:latin typeface="Arial"/>
                <a:cs typeface="Arial"/>
              </a:rPr>
              <a:t> </a:t>
            </a:r>
            <a:r>
              <a:rPr lang="en-GB" sz="1150" noProof="0" dirty="0">
                <a:latin typeface="Arial"/>
                <a:cs typeface="Arial"/>
              </a:rPr>
              <a:t>contact</a:t>
            </a:r>
            <a:r>
              <a:rPr lang="en-GB" sz="1150" spc="-10" noProof="0" dirty="0">
                <a:latin typeface="Arial"/>
                <a:cs typeface="Arial"/>
              </a:rPr>
              <a:t> </a:t>
            </a:r>
            <a:r>
              <a:rPr lang="en-GB" sz="1150" noProof="0" dirty="0">
                <a:latin typeface="Arial"/>
                <a:cs typeface="Arial"/>
              </a:rPr>
              <a:t>us</a:t>
            </a:r>
            <a:r>
              <a:rPr lang="en-GB" sz="1150" spc="-5" noProof="0" dirty="0">
                <a:latin typeface="Arial"/>
                <a:cs typeface="Arial"/>
              </a:rPr>
              <a:t> </a:t>
            </a:r>
            <a:r>
              <a:rPr lang="en-GB" sz="1150" noProof="0" dirty="0">
                <a:latin typeface="Arial"/>
                <a:cs typeface="Arial"/>
              </a:rPr>
              <a:t>directly</a:t>
            </a:r>
            <a:r>
              <a:rPr lang="en-GB" sz="1150" spc="-10" noProof="0" dirty="0">
                <a:latin typeface="Arial"/>
                <a:cs typeface="Arial"/>
              </a:rPr>
              <a:t> </a:t>
            </a:r>
            <a:r>
              <a:rPr lang="en-GB" sz="1150" noProof="0" dirty="0">
                <a:latin typeface="Arial"/>
                <a:cs typeface="Arial"/>
              </a:rPr>
              <a:t>with</a:t>
            </a:r>
            <a:r>
              <a:rPr lang="en-GB" sz="1150" spc="-5" noProof="0" dirty="0">
                <a:latin typeface="Arial"/>
                <a:cs typeface="Arial"/>
              </a:rPr>
              <a:t> </a:t>
            </a:r>
            <a:r>
              <a:rPr lang="en-GB" sz="1150" spc="-25" noProof="0" dirty="0">
                <a:latin typeface="Arial"/>
                <a:cs typeface="Arial"/>
              </a:rPr>
              <a:t>any </a:t>
            </a:r>
            <a:r>
              <a:rPr lang="en-GB" sz="1150" noProof="0" dirty="0">
                <a:latin typeface="Arial"/>
                <a:cs typeface="Arial"/>
              </a:rPr>
              <a:t>comments</a:t>
            </a:r>
            <a:r>
              <a:rPr lang="en-GB" sz="1150" spc="-15" noProof="0" dirty="0">
                <a:latin typeface="Arial"/>
                <a:cs typeface="Arial"/>
              </a:rPr>
              <a:t> </a:t>
            </a:r>
            <a:r>
              <a:rPr lang="en-GB" sz="1150" noProof="0" dirty="0">
                <a:latin typeface="Arial"/>
                <a:cs typeface="Arial"/>
              </a:rPr>
              <a:t>about</a:t>
            </a:r>
            <a:r>
              <a:rPr lang="en-GB" sz="1150" spc="-15" noProof="0" dirty="0">
                <a:latin typeface="Arial"/>
                <a:cs typeface="Arial"/>
              </a:rPr>
              <a:t> </a:t>
            </a:r>
            <a:r>
              <a:rPr lang="en-GB" sz="1150" noProof="0" dirty="0">
                <a:latin typeface="Arial"/>
                <a:cs typeface="Arial"/>
              </a:rPr>
              <a:t>how</a:t>
            </a:r>
            <a:r>
              <a:rPr lang="en-GB" sz="1150" spc="-10" noProof="0" dirty="0">
                <a:latin typeface="Arial"/>
                <a:cs typeface="Arial"/>
              </a:rPr>
              <a:t> </a:t>
            </a:r>
            <a:r>
              <a:rPr lang="en-GB" sz="1150" noProof="0" dirty="0">
                <a:latin typeface="Arial"/>
                <a:cs typeface="Arial"/>
              </a:rPr>
              <a:t>we</a:t>
            </a:r>
            <a:r>
              <a:rPr lang="en-GB" sz="1150" spc="-15" noProof="0" dirty="0">
                <a:latin typeface="Arial"/>
                <a:cs typeface="Arial"/>
              </a:rPr>
              <a:t> </a:t>
            </a:r>
            <a:r>
              <a:rPr lang="en-GB" sz="1150" noProof="0" dirty="0">
                <a:latin typeface="Arial"/>
                <a:cs typeface="Arial"/>
              </a:rPr>
              <a:t>meet</a:t>
            </a:r>
            <a:r>
              <a:rPr lang="en-GB" sz="1150" spc="-15" noProof="0" dirty="0">
                <a:latin typeface="Arial"/>
                <a:cs typeface="Arial"/>
              </a:rPr>
              <a:t> </a:t>
            </a:r>
            <a:r>
              <a:rPr lang="en-GB" sz="1150" noProof="0" dirty="0">
                <a:latin typeface="Arial"/>
                <a:cs typeface="Arial"/>
              </a:rPr>
              <a:t>these</a:t>
            </a:r>
            <a:r>
              <a:rPr lang="en-GB" sz="1150" spc="-10" noProof="0" dirty="0">
                <a:latin typeface="Arial"/>
                <a:cs typeface="Arial"/>
              </a:rPr>
              <a:t> </a:t>
            </a:r>
            <a:r>
              <a:rPr lang="en-GB" sz="1150" noProof="0" dirty="0">
                <a:latin typeface="Arial"/>
                <a:cs typeface="Arial"/>
              </a:rPr>
              <a:t>standards.</a:t>
            </a:r>
            <a:r>
              <a:rPr lang="en-GB" sz="1150" spc="-15" noProof="0" dirty="0">
                <a:latin typeface="Arial"/>
                <a:cs typeface="Arial"/>
              </a:rPr>
              <a:t> </a:t>
            </a:r>
            <a:r>
              <a:rPr lang="en-GB" sz="1150" noProof="0" dirty="0">
                <a:latin typeface="Arial"/>
                <a:cs typeface="Arial"/>
              </a:rPr>
              <a:t>Alternatively,</a:t>
            </a:r>
            <a:r>
              <a:rPr lang="en-GB" sz="1150" spc="-10" noProof="0" dirty="0">
                <a:latin typeface="Arial"/>
                <a:cs typeface="Arial"/>
              </a:rPr>
              <a:t> </a:t>
            </a:r>
            <a:r>
              <a:rPr lang="en-GB" sz="1150" noProof="0" dirty="0">
                <a:latin typeface="Arial"/>
                <a:cs typeface="Arial"/>
              </a:rPr>
              <a:t>you</a:t>
            </a:r>
            <a:r>
              <a:rPr lang="en-GB" sz="1150" spc="-15" noProof="0" dirty="0">
                <a:latin typeface="Arial"/>
                <a:cs typeface="Arial"/>
              </a:rPr>
              <a:t> </a:t>
            </a:r>
            <a:r>
              <a:rPr lang="en-GB" sz="1150" noProof="0" dirty="0">
                <a:latin typeface="Arial"/>
                <a:cs typeface="Arial"/>
              </a:rPr>
              <a:t>can</a:t>
            </a:r>
            <a:r>
              <a:rPr lang="en-GB" sz="1150" spc="-15" noProof="0" dirty="0">
                <a:latin typeface="Arial"/>
                <a:cs typeface="Arial"/>
              </a:rPr>
              <a:t> </a:t>
            </a:r>
            <a:r>
              <a:rPr lang="en-GB" sz="1150" noProof="0" dirty="0">
                <a:latin typeface="Arial"/>
                <a:cs typeface="Arial"/>
              </a:rPr>
              <a:t>contact</a:t>
            </a:r>
            <a:r>
              <a:rPr lang="en-GB" sz="1150" spc="-10" noProof="0" dirty="0">
                <a:latin typeface="Arial"/>
                <a:cs typeface="Arial"/>
              </a:rPr>
              <a:t> </a:t>
            </a:r>
            <a:r>
              <a:rPr lang="en-GB" sz="1150" noProof="0" dirty="0">
                <a:latin typeface="Arial"/>
                <a:cs typeface="Arial"/>
              </a:rPr>
              <a:t>OSR</a:t>
            </a:r>
            <a:r>
              <a:rPr lang="en-GB" sz="1150" spc="-15" noProof="0" dirty="0">
                <a:latin typeface="Arial"/>
                <a:cs typeface="Arial"/>
              </a:rPr>
              <a:t> </a:t>
            </a:r>
            <a:r>
              <a:rPr lang="en-GB" sz="1150" noProof="0" dirty="0">
                <a:latin typeface="Arial"/>
                <a:cs typeface="Arial"/>
              </a:rPr>
              <a:t>by</a:t>
            </a:r>
            <a:r>
              <a:rPr lang="en-GB" sz="1150" spc="-10" noProof="0" dirty="0">
                <a:latin typeface="Arial"/>
                <a:cs typeface="Arial"/>
              </a:rPr>
              <a:t> emailing </a:t>
            </a:r>
            <a:r>
              <a:rPr lang="en-GB" sz="1150" u="sng" noProof="0" dirty="0">
                <a:solidFill>
                  <a:srgbClr val="0000FF"/>
                </a:solidFill>
                <a:uFill>
                  <a:solidFill>
                    <a:srgbClr val="0000FF"/>
                  </a:solidFill>
                </a:uFill>
                <a:latin typeface="Arial"/>
                <a:cs typeface="Arial"/>
                <a:hlinkClick r:id="rId2">
                  <a:extLst>
                    <a:ext uri="{A12FA001-AC4F-418D-AE19-62706E023703}">
                      <ahyp:hlinkClr xmlns:ahyp="http://schemas.microsoft.com/office/drawing/2018/hyperlinkcolor" val="tx"/>
                    </a:ext>
                  </a:extLst>
                </a:hlinkClick>
              </a:rPr>
              <a:t>regulation@statistics.gov.uk</a:t>
            </a:r>
            <a:r>
              <a:rPr lang="en-GB" sz="1150" u="none" spc="-15" noProof="0" dirty="0">
                <a:solidFill>
                  <a:srgbClr val="0000FF"/>
                </a:solidFill>
                <a:latin typeface="Arial"/>
                <a:cs typeface="Arial"/>
              </a:rPr>
              <a:t> </a:t>
            </a:r>
            <a:r>
              <a:rPr lang="en-GB" sz="1150" u="none" noProof="0" dirty="0">
                <a:latin typeface="Arial"/>
                <a:cs typeface="Arial"/>
              </a:rPr>
              <a:t>or</a:t>
            </a:r>
            <a:r>
              <a:rPr lang="en-GB" sz="1150" u="none" spc="-5" noProof="0" dirty="0">
                <a:latin typeface="Arial"/>
                <a:cs typeface="Arial"/>
              </a:rPr>
              <a:t> </a:t>
            </a:r>
            <a:r>
              <a:rPr lang="en-GB" sz="1150" u="none" noProof="0" dirty="0">
                <a:latin typeface="Arial"/>
                <a:cs typeface="Arial"/>
              </a:rPr>
              <a:t>via</a:t>
            </a:r>
            <a:r>
              <a:rPr lang="en-GB" sz="1150" u="none" spc="-5" noProof="0" dirty="0">
                <a:latin typeface="Arial"/>
                <a:cs typeface="Arial"/>
              </a:rPr>
              <a:t> </a:t>
            </a:r>
            <a:r>
              <a:rPr lang="en-GB" sz="1150" u="none" noProof="0" dirty="0">
                <a:latin typeface="Arial"/>
                <a:cs typeface="Arial"/>
              </a:rPr>
              <a:t>the</a:t>
            </a:r>
            <a:r>
              <a:rPr lang="en-GB" sz="1150" u="none" spc="-5" noProof="0" dirty="0">
                <a:latin typeface="Arial"/>
                <a:cs typeface="Arial"/>
              </a:rPr>
              <a:t> </a:t>
            </a:r>
            <a:r>
              <a:rPr lang="en-GB" sz="1150" u="none" noProof="0" dirty="0">
                <a:latin typeface="Arial"/>
                <a:cs typeface="Arial"/>
              </a:rPr>
              <a:t>OSR</a:t>
            </a:r>
            <a:r>
              <a:rPr lang="en-GB" sz="1150" u="none" spc="-5" noProof="0" dirty="0">
                <a:latin typeface="Arial"/>
                <a:cs typeface="Arial"/>
              </a:rPr>
              <a:t> </a:t>
            </a:r>
            <a:r>
              <a:rPr lang="en-GB" sz="1150" u="none" spc="-10" noProof="0" dirty="0">
                <a:latin typeface="Arial"/>
                <a:cs typeface="Arial"/>
              </a:rPr>
              <a:t>website.</a:t>
            </a:r>
            <a:endParaRPr lang="en-GB" sz="1150" noProof="0" dirty="0">
              <a:latin typeface="Arial"/>
              <a:cs typeface="Arial"/>
            </a:endParaRPr>
          </a:p>
          <a:p>
            <a:pPr marL="12700" marR="231775" algn="l">
              <a:spcBef>
                <a:spcPts val="600"/>
              </a:spcBef>
            </a:pPr>
            <a:r>
              <a:rPr lang="en-GB" sz="1150" noProof="0" dirty="0">
                <a:latin typeface="Arial"/>
                <a:cs typeface="Arial"/>
              </a:rPr>
              <a:t>To view all outputs and supporting materials for 2025 and previous years, please visit the website </a:t>
            </a:r>
            <a:r>
              <a:rPr lang="en-GB" sz="1150" noProof="0" dirty="0">
                <a:solidFill>
                  <a:srgbClr val="0000FF"/>
                </a:solidFill>
                <a:latin typeface="Arial"/>
                <a:cs typeface="Arial"/>
                <a:hlinkClick r:id="rId3">
                  <a:extLst>
                    <a:ext uri="{A12FA001-AC4F-418D-AE19-62706E023703}">
                      <ahyp:hlinkClr xmlns:ahyp="http://schemas.microsoft.com/office/drawing/2018/hyperlinkcolor" val="tx"/>
                    </a:ext>
                  </a:extLst>
                </a:hlinkClick>
              </a:rPr>
              <a:t>www.ncpes.co.uk</a:t>
            </a:r>
            <a:r>
              <a:rPr lang="en-GB" sz="1150" noProof="0" dirty="0">
                <a:latin typeface="Arial"/>
                <a:cs typeface="Arial"/>
              </a:rPr>
              <a:t>. This includes:</a:t>
            </a:r>
          </a:p>
          <a:p>
            <a:pPr marL="184150" marR="231775" lvl="2" indent="-171450" algn="l">
              <a:spcBef>
                <a:spcPts val="600"/>
              </a:spcBef>
              <a:buFont typeface="Arial" panose="020B0604020202020204" pitchFamily="34" charset="0"/>
              <a:buChar char="•"/>
            </a:pPr>
            <a:r>
              <a:rPr lang="en-GB" sz="1150" noProof="0" dirty="0">
                <a:latin typeface="Arial"/>
                <a:cs typeface="Arial"/>
              </a:rPr>
              <a:t>All Excel data tables, PDF reports and the interactive dashboard available at national, Integrated Care Board, Cancer Alliance and NHS trust level. </a:t>
            </a:r>
          </a:p>
          <a:p>
            <a:pPr marL="184150" marR="231775" lvl="2" indent="-171450" algn="l">
              <a:spcBef>
                <a:spcPts val="600"/>
              </a:spcBef>
              <a:buFont typeface="Arial" panose="020B0604020202020204" pitchFamily="34" charset="0"/>
              <a:buChar char="•"/>
            </a:pPr>
            <a:r>
              <a:rPr lang="en-GB" sz="1150" noProof="0" dirty="0">
                <a:latin typeface="Arial"/>
                <a:cs typeface="Arial"/>
              </a:rPr>
              <a:t>Analysis of free text data available in the national qualitative thematic report. Free text workbooks are also shared directly with the NHS trust and Cancer Alliance leads.</a:t>
            </a:r>
          </a:p>
          <a:p>
            <a:pPr marL="184150" marR="231775" lvl="2" indent="-171450" algn="l">
              <a:spcBef>
                <a:spcPts val="600"/>
              </a:spcBef>
              <a:buFont typeface="Arial" panose="020B0604020202020204" pitchFamily="34" charset="0"/>
              <a:buChar char="•"/>
            </a:pPr>
            <a:r>
              <a:rPr lang="en-GB" sz="1150" noProof="0" dirty="0">
                <a:latin typeface="Arial"/>
                <a:cs typeface="Arial"/>
              </a:rPr>
              <a:t>The Technical Document, providing more information about the methodology including significance testing, suppression and question comparability.</a:t>
            </a:r>
          </a:p>
          <a:p>
            <a:pPr marL="184150" marR="231775" lvl="2" indent="-171450" algn="l">
              <a:spcBef>
                <a:spcPts val="600"/>
              </a:spcBef>
              <a:buFont typeface="Arial" panose="020B0604020202020204" pitchFamily="34" charset="0"/>
              <a:buChar char="•"/>
            </a:pPr>
            <a:r>
              <a:rPr lang="en-GB" sz="1150" noProof="0" dirty="0">
                <a:latin typeface="Arial"/>
                <a:cs typeface="Arial"/>
              </a:rPr>
              <a:t>Additional resources, including reports which explore key driver analysis for a high rating of care, and a video demonstration on using the outputs.</a:t>
            </a:r>
          </a:p>
          <a:p>
            <a:pPr marL="184150" marR="231775" lvl="2" indent="-171450" algn="l">
              <a:spcBef>
                <a:spcPts val="600"/>
              </a:spcBef>
              <a:buFont typeface="Arial" panose="020B0604020202020204" pitchFamily="34" charset="0"/>
              <a:buChar char="•"/>
            </a:pPr>
            <a:r>
              <a:rPr lang="en-GB" sz="1150" noProof="0" dirty="0">
                <a:latin typeface="Arial"/>
                <a:cs typeface="Arial"/>
              </a:rPr>
              <a:t>The questionnaire, survey guidance and survey materials.</a:t>
            </a:r>
          </a:p>
          <a:p>
            <a:pPr marL="12700" marR="231775" algn="l">
              <a:spcBef>
                <a:spcPts val="600"/>
              </a:spcBef>
            </a:pPr>
            <a:r>
              <a:rPr lang="en-GB" sz="1150" noProof="0" dirty="0">
                <a:latin typeface="Arial"/>
                <a:cs typeface="Arial"/>
              </a:rPr>
              <a:t>These resources will help users to explore trends over time, analyse results by demographic and clinical subgroups, and benchmark organisations against national scores and other providers.</a:t>
            </a:r>
          </a:p>
        </p:txBody>
      </p:sp>
      <p:sp>
        <p:nvSpPr>
          <p:cNvPr id="6" name="txt_org_name">
            <a:extLst>
              <a:ext uri="{FF2B5EF4-FFF2-40B4-BE49-F238E27FC236}">
                <a16:creationId xmlns:a16="http://schemas.microsoft.com/office/drawing/2014/main" id="{1B2E36F4-9592-BF75-9C4F-9CA5F6F7B0D7}"/>
              </a:ext>
              <a:ext uri="{C183D7F6-B498-43B3-948B-1728B52AA6E4}">
                <adec:decorative xmlns:adec="http://schemas.microsoft.com/office/drawing/2017/decorative" val="1"/>
              </a:ext>
            </a:extLst>
          </p:cNvPr>
          <p:cNvSpPr txBox="1"/>
          <p:nvPr/>
        </p:nvSpPr>
        <p:spPr>
          <a:xfrm>
            <a:off x="3794976" y="622300"/>
            <a:ext cx="3483647" cy="276999"/>
          </a:xfrm>
          <a:prstGeom prst="rect">
            <a:avLst/>
          </a:prstGeom>
          <a:noFill/>
        </p:spPr>
        <p:txBody>
          <a:bodyPr wrap="none" rtlCol="0">
            <a:spAutoFit/>
          </a:bodyPr>
          <a:lstStyle/>
          <a:p>
            <a:pPr algn="r"/>
            <a:r>
              <a:rPr lang="en-GB" sz="1200" b="1" noProof="0">
                <a:solidFill>
                  <a:srgbClr val="336E9F"/>
                </a:solidFill>
                <a:latin typeface="Arial"/>
                <a:cs typeface="Arial"/>
              </a:rPr>
              <a:t>Humber and North Yorkshire Cancer Alliance</a:t>
            </a:r>
            <a:endParaRPr lang="en-GB" sz="1200" noProof="0" dirty="0">
              <a:solidFill>
                <a:srgbClr val="336E9F"/>
              </a:solidFill>
            </a:endParaRPr>
          </a:p>
        </p:txBody>
      </p:sp>
      <p:sp>
        <p:nvSpPr>
          <p:cNvPr id="5" name="txt_survey">
            <a:extLst>
              <a:ext uri="{FF2B5EF4-FFF2-40B4-BE49-F238E27FC236}">
                <a16:creationId xmlns:a16="http://schemas.microsoft.com/office/drawing/2014/main" id="{19AA740A-0EE9-E507-E262-04B81F4210C8}"/>
              </a:ext>
              <a:ext uri="{C183D7F6-B498-43B3-948B-1728B52AA6E4}">
                <adec:decorative xmlns:adec="http://schemas.microsoft.com/office/drawing/2017/decorative" val="1"/>
              </a:ext>
            </a:extLst>
          </p:cNvPr>
          <p:cNvSpPr txBox="1"/>
          <p:nvPr/>
        </p:nvSpPr>
        <p:spPr>
          <a:xfrm>
            <a:off x="3582738" y="416491"/>
            <a:ext cx="3695885" cy="276999"/>
          </a:xfrm>
          <a:prstGeom prst="rect">
            <a:avLst/>
          </a:prstGeom>
          <a:noFill/>
        </p:spPr>
        <p:txBody>
          <a:bodyPr wrap="none" rtlCol="0">
            <a:spAutoFit/>
          </a:bodyPr>
          <a:lstStyle/>
          <a:p>
            <a:pPr algn="r"/>
            <a:r>
              <a:rPr lang="en-GB" sz="1200" b="1" noProof="0" dirty="0">
                <a:solidFill>
                  <a:srgbClr val="336E9F"/>
                </a:solidFill>
                <a:latin typeface="Arial"/>
                <a:cs typeface="Arial"/>
              </a:rPr>
              <a:t>National Cancer</a:t>
            </a:r>
            <a:r>
              <a:rPr lang="en-GB" sz="1200" b="1" spc="-10" noProof="0" dirty="0">
                <a:solidFill>
                  <a:srgbClr val="336E9F"/>
                </a:solidFill>
                <a:latin typeface="Arial"/>
                <a:cs typeface="Arial"/>
              </a:rPr>
              <a:t> </a:t>
            </a:r>
            <a:r>
              <a:rPr lang="en-GB" sz="1200" b="1" noProof="0" dirty="0">
                <a:solidFill>
                  <a:srgbClr val="336E9F"/>
                </a:solidFill>
                <a:latin typeface="Arial"/>
                <a:cs typeface="Arial"/>
              </a:rPr>
              <a:t>Patient</a:t>
            </a:r>
            <a:r>
              <a:rPr lang="en-GB" sz="1200" b="1" spc="-10" noProof="0" dirty="0">
                <a:solidFill>
                  <a:srgbClr val="336E9F"/>
                </a:solidFill>
                <a:latin typeface="Arial"/>
                <a:cs typeface="Arial"/>
              </a:rPr>
              <a:t> </a:t>
            </a:r>
            <a:r>
              <a:rPr lang="en-GB" sz="1200" b="1" noProof="0" dirty="0">
                <a:solidFill>
                  <a:srgbClr val="336E9F"/>
                </a:solidFill>
                <a:latin typeface="Arial"/>
                <a:cs typeface="Arial"/>
              </a:rPr>
              <a:t>Experience</a:t>
            </a:r>
            <a:r>
              <a:rPr lang="en-GB" sz="1200" b="1" spc="-10" noProof="0" dirty="0">
                <a:solidFill>
                  <a:srgbClr val="336E9F"/>
                </a:solidFill>
                <a:latin typeface="Arial"/>
                <a:cs typeface="Arial"/>
              </a:rPr>
              <a:t> </a:t>
            </a:r>
            <a:r>
              <a:rPr lang="en-GB" sz="1200" b="1" noProof="0" dirty="0">
                <a:solidFill>
                  <a:srgbClr val="336E9F"/>
                </a:solidFill>
                <a:latin typeface="Arial"/>
                <a:cs typeface="Arial"/>
              </a:rPr>
              <a:t>Survey</a:t>
            </a:r>
            <a:r>
              <a:rPr lang="en-GB" sz="1200" b="1" spc="-10" noProof="0" dirty="0">
                <a:solidFill>
                  <a:srgbClr val="336E9F"/>
                </a:solidFill>
                <a:latin typeface="Arial"/>
                <a:cs typeface="Arial"/>
              </a:rPr>
              <a:t> </a:t>
            </a:r>
            <a:r>
              <a:rPr lang="en-GB" sz="1200" b="1" spc="-20" noProof="0" dirty="0">
                <a:solidFill>
                  <a:srgbClr val="336E9F"/>
                </a:solidFill>
                <a:latin typeface="Arial"/>
                <a:cs typeface="Arial"/>
              </a:rPr>
              <a:t>2025</a:t>
            </a:r>
            <a:endParaRPr lang="en-GB" sz="1200" noProof="0" dirty="0">
              <a:solidFill>
                <a:srgbClr val="336E9F"/>
              </a:solidFill>
            </a:endParaRPr>
          </a:p>
        </p:txBody>
      </p:sp>
      <p:grpSp>
        <p:nvGrpSpPr>
          <p:cNvPr id="8" name="Group 7">
            <a:extLst>
              <a:ext uri="{FF2B5EF4-FFF2-40B4-BE49-F238E27FC236}">
                <a16:creationId xmlns:a16="http://schemas.microsoft.com/office/drawing/2014/main" id="{59ACD8E4-E9E1-0759-D704-09369A633240}"/>
              </a:ext>
              <a:ext uri="{C183D7F6-B498-43B3-948B-1728B52AA6E4}">
                <adec:decorative xmlns:adec="http://schemas.microsoft.com/office/drawing/2017/decorative" val="1"/>
              </a:ext>
            </a:extLst>
          </p:cNvPr>
          <p:cNvGrpSpPr/>
          <p:nvPr/>
        </p:nvGrpSpPr>
        <p:grpSpPr>
          <a:xfrm>
            <a:off x="5988050" y="10229334"/>
            <a:ext cx="1143000" cy="381000"/>
            <a:chOff x="4540250" y="8699500"/>
            <a:chExt cx="1430882" cy="381000"/>
          </a:xfrm>
        </p:grpSpPr>
        <p:sp>
          <p:nvSpPr>
            <p:cNvPr id="14" name="object 4">
              <a:hlinkClick r:id="rId4" action="ppaction://hlinksldjump"/>
              <a:extLst>
                <a:ext uri="{FF2B5EF4-FFF2-40B4-BE49-F238E27FC236}">
                  <a16:creationId xmlns:a16="http://schemas.microsoft.com/office/drawing/2014/main" id="{67A8325F-0361-72F1-89D3-665FBB9948A7}"/>
                </a:ext>
              </a:extLst>
            </p:cNvPr>
            <p:cNvSpPr/>
            <p:nvPr/>
          </p:nvSpPr>
          <p:spPr>
            <a:xfrm>
              <a:off x="4616450" y="8699500"/>
              <a:ext cx="1354682"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GB" sz="1100" noProof="0" dirty="0">
                  <a:solidFill>
                    <a:srgbClr val="336E9F"/>
                  </a:solidFill>
                  <a:latin typeface="Arial" panose="020B0604020202020204" pitchFamily="34" charset="0"/>
                  <a:cs typeface="Arial" panose="020B0604020202020204" pitchFamily="34" charset="0"/>
                </a:rPr>
                <a:t>Back to start</a:t>
              </a:r>
            </a:p>
          </p:txBody>
        </p:sp>
        <p:sp>
          <p:nvSpPr>
            <p:cNvPr id="15" name="object 3">
              <a:hlinkClick r:id="rId4" action="ppaction://hlinksldjump"/>
              <a:extLst>
                <a:ext uri="{FF2B5EF4-FFF2-40B4-BE49-F238E27FC236}">
                  <a16:creationId xmlns:a16="http://schemas.microsoft.com/office/drawing/2014/main" id="{6C2D7AEA-F1B0-A8E9-7393-8D83AD65B24F}"/>
                </a:ext>
                <a:ext uri="{C183D7F6-B498-43B3-948B-1728B52AA6E4}">
                  <adec:decorative xmlns:adec="http://schemas.microsoft.com/office/drawing/2017/decorative" val="1"/>
                </a:ext>
              </a:extLst>
            </p:cNvPr>
            <p:cNvSpPr/>
            <p:nvPr/>
          </p:nvSpPr>
          <p:spPr>
            <a:xfrm>
              <a:off x="4540250" y="8780031"/>
              <a:ext cx="195943" cy="219937"/>
            </a:xfrm>
            <a:prstGeom prst="chevron">
              <a:avLst/>
            </a:prstGeom>
            <a:solidFill>
              <a:srgbClr val="A8C7E9"/>
            </a:solidFill>
            <a:ln>
              <a:solidFill>
                <a:srgbClr val="0A74B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noProof="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73835875"/>
      </p:ext>
    </p:extLst>
  </p:cSld>
  <p:clrMapOvr>
    <a:masterClrMapping/>
  </p:clrMapOvr>
</p:sld>
</file>

<file path=ppt/theme/theme1.xml><?xml version="1.0" encoding="utf-8"?>
<a:theme xmlns:a="http://schemas.openxmlformats.org/drawingml/2006/main" name="Office Theme">
  <a:themeElements>
    <a:clrScheme name="Custom 3">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54E2E4AE6218043923DCFC0806D5AC6" ma:contentTypeVersion="10" ma:contentTypeDescription="Create a new document." ma:contentTypeScope="" ma:versionID="afbccaec58af269885fbf12e6849a2be">
  <xsd:schema xmlns:xsd="http://www.w3.org/2001/XMLSchema" xmlns:xs="http://www.w3.org/2001/XMLSchema" xmlns:p="http://schemas.microsoft.com/office/2006/metadata/properties" xmlns:ns2="0d6b2359-e109-417e-aba8-6bd18353f7ed" xmlns:ns3="342a9f74-5249-4894-a174-8dd88d1575fb" targetNamespace="http://schemas.microsoft.com/office/2006/metadata/properties" ma:root="true" ma:fieldsID="a6a36c7daa121c0be54b935ff2e96aa6" ns2:_="" ns3:_="">
    <xsd:import namespace="0d6b2359-e109-417e-aba8-6bd18353f7ed"/>
    <xsd:import namespace="342a9f74-5249-4894-a174-8dd88d1575f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ObjectDetectorVersions" minOccurs="0"/>
                <xsd:element ref="ns3:MediaServiceGenerationTime" minOccurs="0"/>
                <xsd:element ref="ns3:MediaServiceEventHashCode" minOccurs="0"/>
                <xsd:element ref="ns3:MediaLengthInSeconds" minOccurs="0"/>
                <xsd:element ref="ns3:MediaServiceSearchProperties" minOccurs="0"/>
                <xsd:element ref="ns3: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d6b2359-e109-417e-aba8-6bd18353f7ed"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42a9f74-5249-4894-a174-8dd88d1575f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LengthInSeconds" ma:index="15" nillable="true" ma:displayName="MediaLengthInSeconds" ma:hidden="true" ma:internalName="MediaLengthInSeconds" ma:readOnly="true">
      <xsd:simpleType>
        <xsd:restriction base="dms:Unknown"/>
      </xsd:simpleType>
    </xsd:element>
    <xsd:element name="MediaServiceSearchProperties" ma:index="16" nillable="true" ma:displayName="MediaServiceSearchProperties" ma:hidden="true" ma:internalName="MediaServiceSearchProperties" ma:readOnly="true">
      <xsd:simpleType>
        <xsd:restriction base="dms:Note"/>
      </xsd:simpleType>
    </xsd:element>
    <xsd:element name="MediaServiceDateTaken" ma:index="17" nillable="true" ma:displayName="MediaServiceDateTaken" ma:hidden="true" ma:indexed="true" ma:internalName="MediaServiceDateTake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E072700-065F-4514-8545-C3A04D92E4AE}">
  <ds:schemaRefs>
    <ds:schemaRef ds:uri="http://schemas.microsoft.com/sharepoint/v3/contenttype/forms"/>
  </ds:schemaRefs>
</ds:datastoreItem>
</file>

<file path=customXml/itemProps2.xml><?xml version="1.0" encoding="utf-8"?>
<ds:datastoreItem xmlns:ds="http://schemas.openxmlformats.org/officeDocument/2006/customXml" ds:itemID="{110DFC04-A889-4CD8-9030-88CCFBF5849C}">
  <ds:schemaRefs>
    <ds:schemaRef ds:uri="http://purl.org/dc/elements/1.1/"/>
    <ds:schemaRef ds:uri="342a9f74-5249-4894-a174-8dd88d1575fb"/>
    <ds:schemaRef ds:uri="http://schemas.microsoft.com/office/2006/documentManagement/types"/>
    <ds:schemaRef ds:uri="http://schemas.microsoft.com/office/infopath/2007/PartnerControls"/>
    <ds:schemaRef ds:uri="http://purl.org/dc/dcmitype/"/>
    <ds:schemaRef ds:uri="http://purl.org/dc/terms/"/>
    <ds:schemaRef ds:uri="http://schemas.openxmlformats.org/package/2006/metadata/core-properties"/>
    <ds:schemaRef ds:uri="0d6b2359-e109-417e-aba8-6bd18353f7ed"/>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0895F547-4B37-4FE5-B557-5DE6C9CEF20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d6b2359-e109-417e-aba8-6bd18353f7ed"/>
    <ds:schemaRef ds:uri="342a9f74-5249-4894-a174-8dd88d1575f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26980</TotalTime>
  <Words>28502</Words>
  <Application>Microsoft Office PowerPoint</Application>
  <PresentationFormat>Custom</PresentationFormat>
  <Paragraphs>7007</Paragraphs>
  <Slides>70</Slides>
  <Notes>1</Notes>
  <HiddenSlides>0</HiddenSlides>
  <MMClips>0</MMClips>
  <ScaleCrop>false</ScaleCrop>
  <HeadingPairs>
    <vt:vector size="6" baseType="variant">
      <vt:variant>
        <vt:lpstr>Fonts Used</vt:lpstr>
      </vt:variant>
      <vt:variant>
        <vt:i4>3</vt:i4>
      </vt:variant>
      <vt:variant>
        <vt:lpstr>Theme</vt:lpstr>
      </vt:variant>
      <vt:variant>
        <vt:i4>2</vt:i4>
      </vt:variant>
      <vt:variant>
        <vt:lpstr>Slide Titles</vt:lpstr>
      </vt:variant>
      <vt:variant>
        <vt:i4>70</vt:i4>
      </vt:variant>
    </vt:vector>
  </HeadingPairs>
  <TitlesOfParts>
    <vt:vector size="75" baseType="lpstr">
      <vt:lpstr>Aptos</vt:lpstr>
      <vt:lpstr>Arial</vt:lpstr>
      <vt:lpstr>Times New Roman</vt:lpstr>
      <vt:lpstr>Office Theme</vt:lpstr>
      <vt:lpstr>1_Office Theme</vt:lpstr>
      <vt:lpstr>National Cancer Patient Experience Survey</vt:lpstr>
      <vt:lpstr>Contents</vt:lpstr>
      <vt:lpstr>Executive summary</vt:lpstr>
      <vt:lpstr>Executive summary (2)</vt:lpstr>
      <vt:lpstr>Introduction</vt:lpstr>
      <vt:lpstr>Methodology (2)</vt:lpstr>
      <vt:lpstr>Understanding the results</vt:lpstr>
      <vt:lpstr>National level and England level data</vt:lpstr>
      <vt:lpstr>Further information</vt:lpstr>
      <vt:lpstr>Response rate</vt:lpstr>
      <vt:lpstr>Respondents by ethnicity</vt:lpstr>
      <vt:lpstr>Expected range charts</vt:lpstr>
      <vt:lpstr>Expected range charts (2)</vt:lpstr>
      <vt:lpstr>Expected range charts (3)</vt:lpstr>
      <vt:lpstr>Expected range charts (4)</vt:lpstr>
      <vt:lpstr>Comparability tables</vt:lpstr>
      <vt:lpstr>Comparability tables (2)</vt:lpstr>
      <vt:lpstr>Comparability tables (3)</vt:lpstr>
      <vt:lpstr>Comparability tables (4) </vt:lpstr>
      <vt:lpstr>Comparability tables (5)</vt:lpstr>
      <vt:lpstr>Tumour group tables</vt:lpstr>
      <vt:lpstr>Tumour group tables (2)</vt:lpstr>
      <vt:lpstr>Tumour group tables (3)</vt:lpstr>
      <vt:lpstr>Tumour group tables (4)</vt:lpstr>
      <vt:lpstr>Tumour group tables (5)</vt:lpstr>
      <vt:lpstr>Age group tables</vt:lpstr>
      <vt:lpstr>Age group tables (2)</vt:lpstr>
      <vt:lpstr>Age group tables (3)</vt:lpstr>
      <vt:lpstr>Age group tables (4)</vt:lpstr>
      <vt:lpstr>‘Which of the following best describes you?’ tables</vt:lpstr>
      <vt:lpstr>‘Which of the following best describes you?’ tables (2)</vt:lpstr>
      <vt:lpstr>‘Which of the following best describes you?’ tables (3)</vt:lpstr>
      <vt:lpstr>‘Which of the following best describes you?’ tables (4)</vt:lpstr>
      <vt:lpstr>‘Which of the following best describes you?’ tables (5)</vt:lpstr>
      <vt:lpstr>Ethnicity tables</vt:lpstr>
      <vt:lpstr>Ethnicity tables (2)</vt:lpstr>
      <vt:lpstr>Ethnicity tables (3)</vt:lpstr>
      <vt:lpstr>Ethnicity tables (4)</vt:lpstr>
      <vt:lpstr>IMD quintile tables</vt:lpstr>
      <vt:lpstr>IMD quintile tables (2)</vt:lpstr>
      <vt:lpstr>IMD quintile tables (3)</vt:lpstr>
      <vt:lpstr>IMD quintile tables (4)</vt:lpstr>
      <vt:lpstr>Long-term condition status tables</vt:lpstr>
      <vt:lpstr>Long-term condition status tables (2)</vt:lpstr>
      <vt:lpstr>Long-term condition status tables (3)</vt:lpstr>
      <vt:lpstr>Long-term condition status tables (4)</vt:lpstr>
      <vt:lpstr>Number of long-term conditions tables</vt:lpstr>
      <vt:lpstr>Number of long-term conditions tables (2)</vt:lpstr>
      <vt:lpstr>Number of long-term conditions tables (3)</vt:lpstr>
      <vt:lpstr>Number of long-term conditions tables (4)</vt:lpstr>
      <vt:lpstr>Number of long-term conditions tables (5)</vt:lpstr>
      <vt:lpstr>Impact of long-term condition(s) (excluding cancer) on day-to-day activities tables</vt:lpstr>
      <vt:lpstr>Impact of long-term condition(s) (excluding cancer) on day-to-day activities tables(2)</vt:lpstr>
      <vt:lpstr>Impact of long-term condition(s) (excluding cancer) on day-to-day activities tables(3)</vt:lpstr>
      <vt:lpstr>Impact of long-term condition(s) (excluding cancer) on day-to-day activities tables(4)</vt:lpstr>
      <vt:lpstr>Year on year charts</vt:lpstr>
      <vt:lpstr>Year on year charts (2)</vt:lpstr>
      <vt:lpstr>Year on year charts (3)</vt:lpstr>
      <vt:lpstr>Year on year charts (4)</vt:lpstr>
      <vt:lpstr>Year on year charts (5)</vt:lpstr>
      <vt:lpstr>Year on year charts (6)</vt:lpstr>
      <vt:lpstr>Year on year charts (7)</vt:lpstr>
      <vt:lpstr>Year on year charts (8)</vt:lpstr>
      <vt:lpstr>Year on year charts (9)</vt:lpstr>
      <vt:lpstr>Year on year charts (10)</vt:lpstr>
      <vt:lpstr>Year on year charts (11)</vt:lpstr>
      <vt:lpstr>Year on year charts (12)</vt:lpstr>
      <vt:lpstr>Year on year charts (13)</vt:lpstr>
      <vt:lpstr>Trust expected range summary</vt:lpstr>
      <vt:lpstr>ICB expected range summary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National Cancer Patient Experience</dc:title>
  <dc:creator>Savenet</dc:creator>
  <cp:keywords>National Cancer Patient Experience</cp:keywords>
  <cp:lastModifiedBy>Yang Liu</cp:lastModifiedBy>
  <cp:revision>378</cp:revision>
  <dcterms:created xsi:type="dcterms:W3CDTF">2024-10-14T12:39:43Z</dcterms:created>
  <dcterms:modified xsi:type="dcterms:W3CDTF">2026-06-26T16:15:46Z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2024-07-18T00:00:00Z</vt:filetime>
  </property>
  <property fmtid="{D5CDD505-2E9C-101B-9397-08002B2CF9AE}" pid="3" name="Creator">
    <vt:lpwstr>Survey Coordination Centre</vt:lpwstr>
  </property>
  <property fmtid="{D5CDD505-2E9C-101B-9397-08002B2CF9AE}" pid="4" name="Producer">
    <vt:lpwstr>Apache FOP Version 2.3</vt:lpwstr>
  </property>
  <property fmtid="{D5CDD505-2E9C-101B-9397-08002B2CF9AE}" pid="5" name="LastSaved">
    <vt:filetime>2024-07-18T00:00:00Z</vt:filetime>
  </property>
  <property fmtid="{D5CDD505-2E9C-101B-9397-08002B2CF9AE}" pid="6" name="ContentTypeId">
    <vt:lpwstr>0x010100B54E2E4AE6218043923DCFC0806D5AC6</vt:lpwstr>
  </property>
</Properties>
</file>